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1" r:id="rId3"/>
    <p:sldMasterId id="2147483733" r:id="rId4"/>
    <p:sldMasterId id="2147483745" r:id="rId5"/>
    <p:sldMasterId id="2147483751" r:id="rId6"/>
    <p:sldMasterId id="2147483757" r:id="rId7"/>
    <p:sldMasterId id="2147483763" r:id="rId8"/>
    <p:sldMasterId id="2147483769" r:id="rId9"/>
    <p:sldMasterId id="2147483793" r:id="rId10"/>
    <p:sldMasterId id="2147483805" r:id="rId11"/>
    <p:sldMasterId id="2147483819" r:id="rId12"/>
    <p:sldMasterId id="2147483823" r:id="rId13"/>
    <p:sldMasterId id="2147483836" r:id="rId14"/>
    <p:sldMasterId id="2147483844" r:id="rId15"/>
    <p:sldMasterId id="2147483849" r:id="rId16"/>
    <p:sldMasterId id="2147483863" r:id="rId17"/>
    <p:sldMasterId id="2147483876" r:id="rId18"/>
    <p:sldMasterId id="2147483888" r:id="rId19"/>
  </p:sldMasterIdLst>
  <p:notesMasterIdLst>
    <p:notesMasterId r:id="rId138"/>
  </p:notesMasterIdLst>
  <p:sldIdLst>
    <p:sldId id="323" r:id="rId20"/>
    <p:sldId id="456" r:id="rId21"/>
    <p:sldId id="552" r:id="rId22"/>
    <p:sldId id="460" r:id="rId23"/>
    <p:sldId id="275" r:id="rId24"/>
    <p:sldId id="469" r:id="rId25"/>
    <p:sldId id="557" r:id="rId26"/>
    <p:sldId id="274" r:id="rId27"/>
    <p:sldId id="324" r:id="rId28"/>
    <p:sldId id="329" r:id="rId29"/>
    <p:sldId id="554" r:id="rId30"/>
    <p:sldId id="555" r:id="rId31"/>
    <p:sldId id="472" r:id="rId32"/>
    <p:sldId id="471" r:id="rId33"/>
    <p:sldId id="353" r:id="rId34"/>
    <p:sldId id="566" r:id="rId35"/>
    <p:sldId id="360" r:id="rId36"/>
    <p:sldId id="361" r:id="rId37"/>
    <p:sldId id="367" r:id="rId38"/>
    <p:sldId id="510" r:id="rId39"/>
    <p:sldId id="600" r:id="rId40"/>
    <p:sldId id="598" r:id="rId41"/>
    <p:sldId id="462" r:id="rId42"/>
    <p:sldId id="359" r:id="rId43"/>
    <p:sldId id="599" r:id="rId44"/>
    <p:sldId id="434" r:id="rId45"/>
    <p:sldId id="533" r:id="rId46"/>
    <p:sldId id="534" r:id="rId47"/>
    <p:sldId id="601" r:id="rId48"/>
    <p:sldId id="261" r:id="rId49"/>
    <p:sldId id="262" r:id="rId50"/>
    <p:sldId id="266" r:id="rId51"/>
    <p:sldId id="263" r:id="rId52"/>
    <p:sldId id="313" r:id="rId53"/>
    <p:sldId id="550" r:id="rId54"/>
    <p:sldId id="549" r:id="rId55"/>
    <p:sldId id="518" r:id="rId56"/>
    <p:sldId id="516" r:id="rId57"/>
    <p:sldId id="545" r:id="rId58"/>
    <p:sldId id="556" r:id="rId59"/>
    <p:sldId id="547" r:id="rId60"/>
    <p:sldId id="548" r:id="rId61"/>
    <p:sldId id="517" r:id="rId62"/>
    <p:sldId id="519" r:id="rId63"/>
    <p:sldId id="520" r:id="rId64"/>
    <p:sldId id="521" r:id="rId65"/>
    <p:sldId id="532" r:id="rId66"/>
    <p:sldId id="277" r:id="rId67"/>
    <p:sldId id="603" r:id="rId68"/>
    <p:sldId id="524" r:id="rId69"/>
    <p:sldId id="522" r:id="rId70"/>
    <p:sldId id="525" r:id="rId71"/>
    <p:sldId id="526" r:id="rId72"/>
    <p:sldId id="527" r:id="rId73"/>
    <p:sldId id="529" r:id="rId74"/>
    <p:sldId id="530" r:id="rId75"/>
    <p:sldId id="531" r:id="rId76"/>
    <p:sldId id="362" r:id="rId77"/>
    <p:sldId id="276" r:id="rId78"/>
    <p:sldId id="413" r:id="rId79"/>
    <p:sldId id="269" r:id="rId80"/>
    <p:sldId id="272" r:id="rId81"/>
    <p:sldId id="370" r:id="rId82"/>
    <p:sldId id="376" r:id="rId83"/>
    <p:sldId id="372" r:id="rId84"/>
    <p:sldId id="397" r:id="rId85"/>
    <p:sldId id="406" r:id="rId86"/>
    <p:sldId id="408" r:id="rId87"/>
    <p:sldId id="403" r:id="rId88"/>
    <p:sldId id="535" r:id="rId89"/>
    <p:sldId id="558" r:id="rId90"/>
    <p:sldId id="414" r:id="rId91"/>
    <p:sldId id="537" r:id="rId92"/>
    <p:sldId id="538" r:id="rId93"/>
    <p:sldId id="381" r:id="rId94"/>
    <p:sldId id="539" r:id="rId95"/>
    <p:sldId id="540" r:id="rId96"/>
    <p:sldId id="541" r:id="rId97"/>
    <p:sldId id="382" r:id="rId98"/>
    <p:sldId id="284" r:id="rId99"/>
    <p:sldId id="542" r:id="rId100"/>
    <p:sldId id="399" r:id="rId101"/>
    <p:sldId id="562" r:id="rId102"/>
    <p:sldId id="391" r:id="rId103"/>
    <p:sldId id="563" r:id="rId104"/>
    <p:sldId id="564" r:id="rId105"/>
    <p:sldId id="389" r:id="rId106"/>
    <p:sldId id="565" r:id="rId107"/>
    <p:sldId id="298" r:id="rId108"/>
    <p:sldId id="401" r:id="rId109"/>
    <p:sldId id="402" r:id="rId110"/>
    <p:sldId id="366" r:id="rId111"/>
    <p:sldId id="543" r:id="rId112"/>
    <p:sldId id="544" r:id="rId113"/>
    <p:sldId id="270" r:id="rId114"/>
    <p:sldId id="478" r:id="rId115"/>
    <p:sldId id="477" r:id="rId116"/>
    <p:sldId id="292" r:id="rId117"/>
    <p:sldId id="286" r:id="rId118"/>
    <p:sldId id="330" r:id="rId119"/>
    <p:sldId id="480" r:id="rId120"/>
    <p:sldId id="287" r:id="rId121"/>
    <p:sldId id="285" r:id="rId122"/>
    <p:sldId id="288" r:id="rId123"/>
    <p:sldId id="331" r:id="rId124"/>
    <p:sldId id="511" r:id="rId125"/>
    <p:sldId id="513" r:id="rId126"/>
    <p:sldId id="283" r:id="rId127"/>
    <p:sldId id="463" r:id="rId128"/>
    <p:sldId id="492" r:id="rId129"/>
    <p:sldId id="488" r:id="rId130"/>
    <p:sldId id="464" r:id="rId131"/>
    <p:sldId id="465" r:id="rId132"/>
    <p:sldId id="466" r:id="rId133"/>
    <p:sldId id="495" r:id="rId134"/>
    <p:sldId id="496" r:id="rId135"/>
    <p:sldId id="500" r:id="rId136"/>
    <p:sldId id="507" r:id="rId1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221D"/>
    <a:srgbClr val="FF0066"/>
    <a:srgbClr val="C15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05" autoAdjust="0"/>
  </p:normalViewPr>
  <p:slideViewPr>
    <p:cSldViewPr>
      <p:cViewPr varScale="1">
        <p:scale>
          <a:sx n="46" d="100"/>
          <a:sy n="46" d="100"/>
        </p:scale>
        <p:origin x="1788" y="48"/>
      </p:cViewPr>
      <p:guideLst>
        <p:guide orient="horz" pos="2160"/>
        <p:guide pos="2880"/>
      </p:guideLst>
    </p:cSldViewPr>
  </p:slideViewPr>
  <p:notesTextViewPr>
    <p:cViewPr>
      <p:scale>
        <a:sx n="3" d="2"/>
        <a:sy n="3" d="2"/>
      </p:scale>
      <p:origin x="0" y="0"/>
    </p:cViewPr>
  </p:notesTextViewPr>
  <p:sorterViewPr>
    <p:cViewPr>
      <p:scale>
        <a:sx n="50" d="100"/>
        <a:sy n="50" d="100"/>
      </p:scale>
      <p:origin x="0" y="-58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notesMaster" Target="notesMasters/notesMaster1.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presProps" Target="presProp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5686-E648-4CA0-ACB0-4905B1C300FF}" type="datetimeFigureOut">
              <a:rPr lang="en-US" smtClean="0"/>
              <a:pPr/>
              <a:t>6/16/2025</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85A40-C936-4640-A124-4C834D7AC8B0}" type="slidenum">
              <a:rPr lang="en-US" smtClean="0"/>
              <a:pPr/>
              <a:t>‹Nº›</a:t>
            </a:fld>
            <a:endParaRPr lang="en-US"/>
          </a:p>
        </p:txBody>
      </p:sp>
    </p:spTree>
    <p:extLst>
      <p:ext uri="{BB962C8B-B14F-4D97-AF65-F5344CB8AC3E}">
        <p14:creationId xmlns:p14="http://schemas.microsoft.com/office/powerpoint/2010/main" val="400901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pmc/articles/PMC1255994/"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doi.org/10.1126/science.286.5446.1962" TargetMode="External"/><Relationship Id="rId4" Type="http://schemas.openxmlformats.org/officeDocument/2006/relationships/hyperlink" Target="https://dx.doi.org/10.1104/pp.105.06692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61485A40-C936-4640-A124-4C834D7AC8B0}" type="slidenum">
              <a:rPr lang="en-US" smtClean="0"/>
              <a:pPr/>
              <a:t>1</a:t>
            </a:fld>
            <a:endParaRPr lang="en-US"/>
          </a:p>
        </p:txBody>
      </p:sp>
    </p:spTree>
    <p:extLst>
      <p:ext uri="{BB962C8B-B14F-4D97-AF65-F5344CB8AC3E}">
        <p14:creationId xmlns:p14="http://schemas.microsoft.com/office/powerpoint/2010/main" val="37593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1 Marcador de imagen de diapositiva"/>
          <p:cNvSpPr>
            <a:spLocks noGrp="1" noRot="1" noChangeAspect="1" noTextEdit="1"/>
          </p:cNvSpPr>
          <p:nvPr>
            <p:ph type="sldImg"/>
          </p:nvPr>
        </p:nvSpPr>
        <p:spPr>
          <a:ln/>
        </p:spPr>
      </p:sp>
      <p:sp>
        <p:nvSpPr>
          <p:cNvPr id="2969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a:t>La senescencia además  de muerte implica reciclado, remobilizacion y auotfagia</a:t>
            </a:r>
          </a:p>
        </p:txBody>
      </p:sp>
      <p:sp>
        <p:nvSpPr>
          <p:cNvPr id="4" name="3 Marcador de número de diapositiva"/>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D9D6F-E853-447E-A8C6-5EF703822CA8}" type="slidenum">
              <a:rPr kumimoji="0" lang="es-E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75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1 Marcador de imagen de diapositiva"/>
          <p:cNvSpPr>
            <a:spLocks noGrp="1" noRot="1" noChangeAspect="1" noTextEdit="1"/>
          </p:cNvSpPr>
          <p:nvPr>
            <p:ph type="sldImg"/>
          </p:nvPr>
        </p:nvSpPr>
        <p:spPr>
          <a:ln/>
        </p:spPr>
      </p:sp>
      <p:sp>
        <p:nvSpPr>
          <p:cNvPr id="2908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a:t>Las EAO también aumenta durante la senescencia natural, lo cual implica  que los sintomas inducidos bajo condiciones de estrés son muy similares a los que ocurren durante la senescencia</a:t>
            </a:r>
          </a:p>
        </p:txBody>
      </p:sp>
      <p:sp>
        <p:nvSpPr>
          <p:cNvPr id="4" name="3 Marcador de número de diapositiva"/>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6B650-6BAD-4AB7-8A8B-222DC0D288A6}" type="slidenum">
              <a:rPr kumimoji="0" lang="es-E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33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2FA421-FBE5-4CF9-B66A-02B79B2903A8}" type="slidenum">
              <a:rPr kumimoji="0" lang="es-AR" altLang="es-MX"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AR" altLang="es-MX"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a:t>Las Eao inducen procesos oxidativos, senescencia y muerte dependiendo de la intensidad del estrés</a:t>
            </a:r>
          </a:p>
        </p:txBody>
      </p:sp>
    </p:spTree>
    <p:extLst>
      <p:ext uri="{BB962C8B-B14F-4D97-AF65-F5344CB8AC3E}">
        <p14:creationId xmlns:p14="http://schemas.microsoft.com/office/powerpoint/2010/main" val="324506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B5847A-1193-4DC8-9E60-CD398B900FDD}" type="slidenum">
              <a:rPr kumimoji="0" lang="es-AR" altLang="es-MX"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AR" altLang="es-MX"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extLst>
      <p:ext uri="{BB962C8B-B14F-4D97-AF65-F5344CB8AC3E}">
        <p14:creationId xmlns:p14="http://schemas.microsoft.com/office/powerpoint/2010/main" val="168367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42653-9D73-4361-88CD-C843336F4FC0}" type="slidenum">
              <a:rPr kumimoji="0" lang="es-A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p>
        </p:txBody>
      </p:sp>
    </p:spTree>
    <p:extLst>
      <p:ext uri="{BB962C8B-B14F-4D97-AF65-F5344CB8AC3E}">
        <p14:creationId xmlns:p14="http://schemas.microsoft.com/office/powerpoint/2010/main" val="2192670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EA8551-D848-4A75-86AE-0F1E9B1D493A}" type="slidenum">
              <a:rPr kumimoji="0" lang="en-US" altLang="es-MX"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s-MX"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extLst>
      <p:ext uri="{BB962C8B-B14F-4D97-AF65-F5344CB8AC3E}">
        <p14:creationId xmlns:p14="http://schemas.microsoft.com/office/powerpoint/2010/main" val="109257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1 Marcador de imagen de diapositiva"/>
          <p:cNvSpPr>
            <a:spLocks noGrp="1" noRot="1" noChangeAspect="1" noTextEdit="1"/>
          </p:cNvSpPr>
          <p:nvPr>
            <p:ph type="sldImg"/>
          </p:nvPr>
        </p:nvSpPr>
        <p:spPr>
          <a:ln/>
        </p:spPr>
      </p:sp>
      <p:sp>
        <p:nvSpPr>
          <p:cNvPr id="2938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a:t>En plantas ocurren formas de muerte programada y no programas, las cuales son dependiente  o no de energía. En plantas no hay apoptosis , auque si aparecen algunos marcadores de estes proceso</a:t>
            </a:r>
          </a:p>
          <a:p>
            <a:endParaRPr lang="es-MX" altLang="es-MX"/>
          </a:p>
        </p:txBody>
      </p:sp>
      <p:sp>
        <p:nvSpPr>
          <p:cNvPr id="4" name="3 Marcador de número de diapositiva"/>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7FAC4-48C0-4AC2-9462-25CFB215D0BA}" type="slidenum">
              <a:rPr kumimoji="0" lang="es-E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39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p>
            <a:pPr marL="304800" indent="-304800">
              <a:lnSpc>
                <a:spcPct val="107000"/>
              </a:lnSpc>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s-ES" b="1" i="0" dirty="0">
              <a:solidFill>
                <a:srgbClr val="2A2A2A"/>
              </a:solidFill>
              <a:effectLst/>
              <a:latin typeface="Merriweather"/>
            </a:endParaRPr>
          </a:p>
          <a:p>
            <a:pPr algn="l" fontAlgn="base"/>
            <a:endParaRPr lang="es-ES" b="1" i="0" dirty="0">
              <a:solidFill>
                <a:srgbClr val="2A2A2A"/>
              </a:solidFill>
              <a:effectLst/>
              <a:latin typeface="Merriweather"/>
            </a:endParaRPr>
          </a:p>
          <a:p>
            <a:pPr algn="l" fontAlgn="base"/>
            <a:endParaRPr lang="es-ES" b="0" i="0" u="none" strike="noStrike" dirty="0">
              <a:solidFill>
                <a:srgbClr val="006FB7"/>
              </a:solidFill>
              <a:effectLst/>
              <a:latin typeface="Source Sans Pro" panose="020B0503030403020204" pitchFamily="34" charset="0"/>
            </a:endParaRPr>
          </a:p>
          <a:p>
            <a:pPr algn="l"/>
            <a:endParaRPr lang="es-E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1" dirty="0"/>
          </a:p>
        </p:txBody>
      </p:sp>
    </p:spTree>
    <p:extLst>
      <p:ext uri="{BB962C8B-B14F-4D97-AF65-F5344CB8AC3E}">
        <p14:creationId xmlns:p14="http://schemas.microsoft.com/office/powerpoint/2010/main" val="208927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800" b="0" i="0" u="none" strike="noStrike" baseline="0" dirty="0">
              <a:latin typeface="Calibri" panose="020F0502020204030204" pitchFamily="34" charset="0"/>
            </a:endParaRPr>
          </a:p>
        </p:txBody>
      </p:sp>
    </p:spTree>
    <p:extLst>
      <p:ext uri="{BB962C8B-B14F-4D97-AF65-F5344CB8AC3E}">
        <p14:creationId xmlns:p14="http://schemas.microsoft.com/office/powerpoint/2010/main" val="83996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Que </a:t>
            </a:r>
            <a:r>
              <a:rPr lang="en-US" dirty="0" err="1"/>
              <a:t>hace</a:t>
            </a:r>
            <a:r>
              <a:rPr lang="en-US" baseline="0" dirty="0"/>
              <a:t> que </a:t>
            </a:r>
            <a:r>
              <a:rPr lang="en-US" baseline="0" dirty="0" err="1"/>
              <a:t>una</a:t>
            </a:r>
            <a:r>
              <a:rPr lang="en-US" baseline="0" dirty="0"/>
              <a:t> planta entre </a:t>
            </a:r>
            <a:r>
              <a:rPr lang="en-US" baseline="0" dirty="0" err="1"/>
              <a:t>en</a:t>
            </a:r>
            <a:r>
              <a:rPr lang="en-US" baseline="0" dirty="0"/>
              <a:t> </a:t>
            </a:r>
            <a:r>
              <a:rPr lang="en-US" baseline="0" dirty="0" err="1"/>
              <a:t>crecimiento</a:t>
            </a:r>
            <a:r>
              <a:rPr lang="en-US" baseline="0" dirty="0"/>
              <a:t> </a:t>
            </a:r>
            <a:r>
              <a:rPr lang="en-US" baseline="0" dirty="0" err="1"/>
              <a:t>reproductivos</a:t>
            </a:r>
            <a:r>
              <a:rPr lang="en-US" baseline="0" dirty="0"/>
              <a:t>?</a:t>
            </a:r>
          </a:p>
          <a:p>
            <a:r>
              <a:rPr lang="en-US" baseline="0" dirty="0" err="1"/>
              <a:t>Cuales</a:t>
            </a:r>
            <a:r>
              <a:rPr lang="en-US" baseline="0" dirty="0"/>
              <a:t> son </a:t>
            </a:r>
            <a:r>
              <a:rPr lang="en-US" baseline="0" dirty="0" err="1"/>
              <a:t>los</a:t>
            </a:r>
            <a:r>
              <a:rPr lang="en-US" baseline="0" dirty="0"/>
              <a:t> </a:t>
            </a:r>
            <a:r>
              <a:rPr lang="en-US" baseline="0" dirty="0" err="1"/>
              <a:t>determinantes</a:t>
            </a:r>
            <a:r>
              <a:rPr lang="en-US" baseline="0" dirty="0"/>
              <a:t>?</a:t>
            </a:r>
            <a:endParaRPr lang="en-US" dirty="0"/>
          </a:p>
        </p:txBody>
      </p:sp>
      <p:sp>
        <p:nvSpPr>
          <p:cNvPr id="4" name="Marcador de número de diapositiva 3"/>
          <p:cNvSpPr>
            <a:spLocks noGrp="1"/>
          </p:cNvSpPr>
          <p:nvPr>
            <p:ph type="sldNum" sz="quarter" idx="10"/>
          </p:nvPr>
        </p:nvSpPr>
        <p:spPr/>
        <p:txBody>
          <a:bodyPr/>
          <a:lstStyle/>
          <a:p>
            <a:fld id="{61485A40-C936-4640-A124-4C834D7AC8B0}" type="slidenum">
              <a:rPr lang="en-US" smtClean="0"/>
              <a:pPr/>
              <a:t>2</a:t>
            </a:fld>
            <a:endParaRPr lang="en-US"/>
          </a:p>
        </p:txBody>
      </p:sp>
    </p:spTree>
    <p:extLst>
      <p:ext uri="{BB962C8B-B14F-4D97-AF65-F5344CB8AC3E}">
        <p14:creationId xmlns:p14="http://schemas.microsoft.com/office/powerpoint/2010/main" val="1933440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69615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833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03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Polycomb</a:t>
            </a:r>
            <a:r>
              <a:rPr lang="en-US" dirty="0"/>
              <a:t> Response</a:t>
            </a:r>
            <a:r>
              <a:rPr lang="en-US" baseline="0" dirty="0"/>
              <a:t> Complexes (PRC) proteins are responsible for adding the repressive histone modifications, while chromatin remodeling factors such as Brahma and Spayed aid activation of flower development genes by removing these modifications.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074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Polycomb</a:t>
            </a:r>
            <a:r>
              <a:rPr lang="en-US" dirty="0"/>
              <a:t> Response</a:t>
            </a:r>
            <a:r>
              <a:rPr lang="en-US" baseline="0" dirty="0"/>
              <a:t> Complexes (PRC) proteins are responsible for adding the repressive histone modifications, while chromatin remodeling factors such as Brahma and Spayed aid activation of flower development genes by removing these modifications.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224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Shape 1143"/>
          <p:cNvSpPr>
            <a:spLocks noGrp="1" noRot="1" noChangeAspect="1"/>
          </p:cNvSpPr>
          <p:nvPr>
            <p:ph type="sldImg"/>
          </p:nvPr>
        </p:nvSpPr>
        <p:spPr>
          <a:prstGeom prst="rect">
            <a:avLst/>
          </a:prstGeom>
        </p:spPr>
        <p:txBody>
          <a:bodyPr/>
          <a:lstStyle/>
          <a:p>
            <a:endParaRPr/>
          </a:p>
        </p:txBody>
      </p:sp>
      <p:sp>
        <p:nvSpPr>
          <p:cNvPr id="1144" name="Shape 1144"/>
          <p:cNvSpPr>
            <a:spLocks noGrp="1"/>
          </p:cNvSpPr>
          <p:nvPr>
            <p:ph type="body" sz="quarter" idx="1"/>
          </p:nvPr>
        </p:nvSpPr>
        <p:spPr>
          <a:prstGeom prst="rect">
            <a:avLst/>
          </a:prstGeom>
        </p:spPr>
        <p:txBody>
          <a:bodyPr/>
          <a:lstStyle/>
          <a:p>
            <a:pPr indent="228600">
              <a:defRPr sz="1800">
                <a:latin typeface="Calibri"/>
                <a:ea typeface="Calibri"/>
                <a:cs typeface="Calibri"/>
                <a:sym typeface="Calibri"/>
              </a:defRPr>
            </a:pPr>
            <a:endParaRPr lang="es-E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s-MX" dirty="0">
                <a:latin typeface="Arial" charset="0"/>
                <a:ea typeface="msgothic" charset="0"/>
                <a:cs typeface="msgothic" charset="0"/>
              </a:rPr>
              <a:t>A model of </a:t>
            </a:r>
            <a:r>
              <a:rPr lang="en-GB" altLang="es-MX" dirty="0" err="1">
                <a:latin typeface="Arial" charset="0"/>
                <a:ea typeface="msgothic" charset="0"/>
                <a:cs typeface="msgothic" charset="0"/>
              </a:rPr>
              <a:t>daylength</a:t>
            </a:r>
            <a:r>
              <a:rPr lang="en-GB" altLang="es-MX" dirty="0">
                <a:latin typeface="Arial" charset="0"/>
                <a:ea typeface="msgothic" charset="0"/>
                <a:cs typeface="msgothic" charset="0"/>
              </a:rPr>
              <a:t> measurement in Arabidopsis. Expression of FKF1 protein is regulated by the circadian clock and exhibits a diurnal rhythm under LD and SD. FKF1 protein functions as a photoreceptor, and accumulates at high levels during mid to end of the day under an LD. FKF1 is regulated by light and functions under LDs to increase CO mRNA abundance. CO mRNA levels in an fkf1 mutant are indicated by the dotted line, whereas the solid line illustrates CO mRNA levels in wild-type plants. CO protein is thereafter activated by light, because blue and far-red light stabilize CO through the action of </a:t>
            </a:r>
            <a:r>
              <a:rPr lang="en-GB" altLang="es-MX" dirty="0" err="1">
                <a:latin typeface="Arial" charset="0"/>
                <a:ea typeface="msgothic" charset="0"/>
                <a:cs typeface="msgothic" charset="0"/>
              </a:rPr>
              <a:t>cryptochromes</a:t>
            </a:r>
            <a:r>
              <a:rPr lang="en-GB" altLang="es-MX" dirty="0">
                <a:latin typeface="Arial" charset="0"/>
                <a:ea typeface="msgothic" charset="0"/>
                <a:cs typeface="msgothic" charset="0"/>
              </a:rPr>
              <a:t> and </a:t>
            </a:r>
            <a:r>
              <a:rPr lang="en-GB" altLang="es-MX" dirty="0" err="1">
                <a:latin typeface="Arial" charset="0"/>
                <a:ea typeface="msgothic" charset="0"/>
                <a:cs typeface="msgothic" charset="0"/>
              </a:rPr>
              <a:t>phyA</a:t>
            </a:r>
            <a:r>
              <a:rPr lang="en-GB" altLang="es-MX" dirty="0">
                <a:latin typeface="Arial" charset="0"/>
                <a:ea typeface="msgothic" charset="0"/>
                <a:cs typeface="msgothic" charset="0"/>
              </a:rPr>
              <a:t> and darkness destabilizes it. </a:t>
            </a:r>
            <a:r>
              <a:rPr lang="en-GB" altLang="es-MX" dirty="0" err="1">
                <a:latin typeface="Arial" charset="0"/>
                <a:ea typeface="msgothic" charset="0"/>
                <a:cs typeface="msgothic" charset="0"/>
              </a:rPr>
              <a:t>phyB</a:t>
            </a:r>
            <a:r>
              <a:rPr lang="en-GB" altLang="es-MX" dirty="0">
                <a:latin typeface="Arial" charset="0"/>
                <a:ea typeface="msgothic" charset="0"/>
                <a:cs typeface="msgothic" charset="0"/>
              </a:rPr>
              <a:t> antagonizes the activity of </a:t>
            </a:r>
            <a:r>
              <a:rPr lang="en-GB" altLang="es-MX" dirty="0" err="1">
                <a:latin typeface="Arial" charset="0"/>
                <a:ea typeface="msgothic" charset="0"/>
                <a:cs typeface="msgothic" charset="0"/>
              </a:rPr>
              <a:t>phyA</a:t>
            </a:r>
            <a:r>
              <a:rPr lang="en-GB" altLang="es-MX" dirty="0">
                <a:latin typeface="Arial" charset="0"/>
                <a:ea typeface="msgothic" charset="0"/>
                <a:cs typeface="msgothic" charset="0"/>
              </a:rPr>
              <a:t> and </a:t>
            </a:r>
            <a:r>
              <a:rPr lang="en-GB" altLang="es-MX" dirty="0" err="1">
                <a:latin typeface="Arial" charset="0"/>
                <a:ea typeface="msgothic" charset="0"/>
                <a:cs typeface="msgothic" charset="0"/>
              </a:rPr>
              <a:t>cryptochromes</a:t>
            </a:r>
            <a:r>
              <a:rPr lang="en-GB" altLang="es-MX" dirty="0">
                <a:latin typeface="Arial" charset="0"/>
                <a:ea typeface="msgothic" charset="0"/>
                <a:cs typeface="msgothic" charset="0"/>
              </a:rPr>
              <a:t> and promotes the degradation of CO especially in the morning, allowing CO protein to be expressed with a more refined waveform under LDs. The combination of </a:t>
            </a:r>
            <a:r>
              <a:rPr lang="en-GB" altLang="es-MX" dirty="0" err="1">
                <a:latin typeface="Arial" charset="0"/>
                <a:ea typeface="msgothic" charset="0"/>
                <a:cs typeface="msgothic" charset="0"/>
              </a:rPr>
              <a:t>phyB</a:t>
            </a:r>
            <a:r>
              <a:rPr lang="en-GB" altLang="es-MX" dirty="0">
                <a:latin typeface="Arial" charset="0"/>
                <a:ea typeface="msgothic" charset="0"/>
                <a:cs typeface="msgothic" charset="0"/>
              </a:rPr>
              <a:t> activity that promotes degradation of CO in the morning and FKF1 activity raising CO mRNA levels during the day under LDs results in robust FT induction and floral promotion specifically under LDs in Arabidopsis.</a:t>
            </a:r>
          </a:p>
        </p:txBody>
      </p:sp>
    </p:spTree>
    <p:extLst>
      <p:ext uri="{BB962C8B-B14F-4D97-AF65-F5344CB8AC3E}">
        <p14:creationId xmlns:p14="http://schemas.microsoft.com/office/powerpoint/2010/main" val="2251129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p>
            <a:pPr indent="228600">
              <a:defRPr sz="1200">
                <a:latin typeface="Calibri"/>
                <a:ea typeface="Calibri"/>
                <a:cs typeface="Calibri"/>
                <a:sym typeface="Calibri"/>
              </a:defRPr>
            </a:pPr>
            <a:endParaRPr b="1" dirty="0"/>
          </a:p>
        </p:txBody>
      </p:sp>
    </p:spTree>
    <p:extLst>
      <p:ext uri="{BB962C8B-B14F-4D97-AF65-F5344CB8AC3E}">
        <p14:creationId xmlns:p14="http://schemas.microsoft.com/office/powerpoint/2010/main" val="651224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a:spLocks noGrp="1" noRot="1" noChangeAspect="1"/>
          </p:cNvSpPr>
          <p:nvPr>
            <p:ph type="sldImg"/>
          </p:nvPr>
        </p:nvSpPr>
        <p:spPr>
          <a:prstGeom prst="rect">
            <a:avLst/>
          </a:prstGeom>
        </p:spPr>
        <p:txBody>
          <a:bodyPr/>
          <a:lstStyle/>
          <a:p>
            <a:endParaRPr/>
          </a:p>
        </p:txBody>
      </p:sp>
      <p:sp>
        <p:nvSpPr>
          <p:cNvPr id="1112" name="Shape 1112"/>
          <p:cNvSpPr>
            <a:spLocks noGrp="1"/>
          </p:cNvSpPr>
          <p:nvPr>
            <p:ph type="body" sz="quarter" idx="1"/>
          </p:nvPr>
        </p:nvSpPr>
        <p:spPr>
          <a:prstGeom prst="rect">
            <a:avLst/>
          </a:prstGeom>
        </p:spPr>
        <p:txBody>
          <a:bodyPr/>
          <a:lstStyle/>
          <a:p>
            <a:pPr indent="228600">
              <a:defRPr sz="1200" b="1">
                <a:latin typeface="Calibri"/>
                <a:ea typeface="Calibri"/>
                <a:cs typeface="Calibri"/>
                <a:sym typeface="Calibri"/>
              </a:defRPr>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normAutofit fontScale="92500" lnSpcReduction="20000"/>
          </a:bodyPr>
          <a:lstStyle>
            <a:lvl1pPr indent="228600">
              <a:defRPr sz="1200">
                <a:latin typeface="Calibri"/>
                <a:ea typeface="Calibri"/>
                <a:cs typeface="Calibri"/>
                <a:sym typeface="Calibri"/>
              </a:defRPr>
            </a:lvl1pPr>
          </a:lstStyle>
          <a:p>
            <a:pPr algn="l"/>
            <a:r>
              <a:rPr lang="es-ES" sz="1800" dirty="0" err="1">
                <a:effectLst/>
                <a:latin typeface="Calibri" panose="020F0502020204030204" pitchFamily="34" charset="0"/>
                <a:ea typeface="Calibri" panose="020F0502020204030204" pitchFamily="34" charset="0"/>
                <a:cs typeface="Times New Roman" panose="02020603050405020304" pitchFamily="18" charset="0"/>
              </a:rPr>
              <a:t>Image</a:t>
            </a:r>
            <a:r>
              <a:rPr lang="es-ES" sz="1800" dirty="0">
                <a:effectLst/>
                <a:latin typeface="Calibri" panose="020F0502020204030204" pitchFamily="34" charset="0"/>
                <a:ea typeface="Calibri" panose="020F0502020204030204" pitchFamily="34" charset="0"/>
                <a:cs typeface="Times New Roman" panose="02020603050405020304" pitchFamily="18" charset="0"/>
              </a:rPr>
              <a:t> ft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mutant</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from</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et al., 2005 </a:t>
            </a:r>
            <a:r>
              <a:rPr lang="en-US" sz="2800" b="0" i="0" dirty="0">
                <a:solidFill>
                  <a:srgbClr val="2F4A8B"/>
                </a:solidFill>
                <a:effectLst/>
                <a:latin typeface="arial" panose="020B0604020202020204" pitchFamily="34" charset="0"/>
                <a:hlinkClick r:id="rId3"/>
              </a:rPr>
              <a:t>Plant Physiol.</a:t>
            </a:r>
            <a:r>
              <a:rPr lang="en-US" sz="2800" b="0" i="0" dirty="0">
                <a:solidFill>
                  <a:srgbClr val="000000"/>
                </a:solidFill>
                <a:effectLst/>
                <a:latin typeface="arial" panose="020B0604020202020204" pitchFamily="34" charset="0"/>
              </a:rPr>
              <a:t> 2005 Oct; 139(2): 770–778. </a:t>
            </a:r>
            <a:r>
              <a:rPr lang="en-US" sz="2800" b="0" i="0" dirty="0" err="1">
                <a:solidFill>
                  <a:srgbClr val="000000"/>
                </a:solidFill>
                <a:effectLst/>
                <a:latin typeface="arial" panose="020B0604020202020204" pitchFamily="34" charset="0"/>
              </a:rPr>
              <a:t>doi</a:t>
            </a:r>
            <a:r>
              <a:rPr lang="en-US" sz="2800" b="0" i="0" dirty="0">
                <a:solidFill>
                  <a:srgbClr val="000000"/>
                </a:solidFill>
                <a:effectLst/>
                <a:latin typeface="arial" panose="020B0604020202020204" pitchFamily="34" charset="0"/>
              </a:rPr>
              <a:t>: </a:t>
            </a:r>
            <a:r>
              <a:rPr lang="en-US" sz="2800" b="0" i="0" dirty="0">
                <a:solidFill>
                  <a:srgbClr val="2F4A8B"/>
                </a:solidFill>
                <a:effectLst/>
                <a:latin typeface="arial" panose="020B0604020202020204" pitchFamily="34" charset="0"/>
                <a:hlinkClick r:id="rId4"/>
              </a:rPr>
              <a:t>10.1104/pp.105.066928</a:t>
            </a:r>
            <a:endParaRPr lang="en-US" sz="2800" b="0" i="0" dirty="0">
              <a:solidFill>
                <a:srgbClr val="000000"/>
              </a:solidFill>
              <a:effectLst/>
              <a:latin typeface="arial" panose="020B0604020202020204" pitchFamily="34" charset="0"/>
            </a:endParaRPr>
          </a:p>
          <a:p>
            <a:pPr marL="304800" indent="-304800">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indent="-304800">
              <a:lnSpc>
                <a:spcPct val="107000"/>
              </a:lnSpc>
              <a:spcAft>
                <a:spcPts val="800"/>
              </a:spcAft>
            </a:pPr>
            <a:r>
              <a:rPr lang="en-US" sz="2800" dirty="0">
                <a:hlinkClick r:id="rId3"/>
              </a:rPr>
              <a:t>CONSTANS Activates SUPPRESSOR OF OVEREXPRESSION OF CONSTANS 1 through FLOWERING LOCUS T to Promote Flowering in Arabidopsis (nih.gov)</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p>
          <a:p>
            <a:pPr marL="304800" indent="-304800">
              <a:lnSpc>
                <a:spcPct val="107000"/>
              </a:lnSpc>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304800" indent="-304800">
              <a:lnSpc>
                <a:spcPct val="107000"/>
              </a:lnSpc>
              <a:spcAft>
                <a:spcPts val="800"/>
              </a:spcAft>
            </a:pPr>
            <a:r>
              <a:rPr lang="es-ES" sz="1800" dirty="0" err="1">
                <a:effectLst/>
                <a:latin typeface="Calibri" panose="020F0502020204030204" pitchFamily="34" charset="0"/>
                <a:ea typeface="Calibri" panose="020F0502020204030204" pitchFamily="34" charset="0"/>
                <a:cs typeface="Times New Roman" panose="02020603050405020304" pitchFamily="18" charset="0"/>
              </a:rPr>
              <a:t>Image</a:t>
            </a:r>
            <a:r>
              <a:rPr lang="es-ES" sz="1800" dirty="0">
                <a:effectLst/>
                <a:latin typeface="Calibri" panose="020F0502020204030204" pitchFamily="34" charset="0"/>
                <a:ea typeface="Calibri" panose="020F0502020204030204" pitchFamily="34" charset="0"/>
                <a:cs typeface="Times New Roman" panose="02020603050405020304" pitchFamily="18" charset="0"/>
              </a:rPr>
              <a:t> 35S:FT </a:t>
            </a:r>
            <a:r>
              <a:rPr kumimoji="0" lang="en-US" sz="800" b="0" i="0" u="none" strike="noStrike" cap="none" spc="0" normalizeH="0" dirty="0">
                <a:ln>
                  <a:noFill/>
                </a:ln>
                <a:solidFill>
                  <a:srgbClr val="000000"/>
                </a:solidFill>
                <a:effectLst/>
                <a:uFillTx/>
                <a:latin typeface="Times New Roman" panose="02020603050405020304" pitchFamily="18" charset="0"/>
                <a:cs typeface="Times New Roman" panose="02020603050405020304" pitchFamily="18" charset="0"/>
                <a:sym typeface="Arial"/>
              </a:rPr>
              <a:t>from </a:t>
            </a:r>
            <a:r>
              <a:rPr lang="en-US" sz="800" dirty="0" err="1">
                <a:latin typeface="Times New Roman" panose="02020603050405020304" pitchFamily="18" charset="0"/>
                <a:ea typeface="Calibri"/>
                <a:cs typeface="Times New Roman" panose="02020603050405020304" pitchFamily="18" charset="0"/>
                <a:sym typeface="Calibri"/>
              </a:rPr>
              <a:t>Teper-Bamnolker</a:t>
            </a:r>
            <a:r>
              <a:rPr lang="en-US" sz="800" dirty="0">
                <a:latin typeface="Times New Roman" panose="02020603050405020304" pitchFamily="18" charset="0"/>
                <a:ea typeface="Calibri"/>
                <a:cs typeface="Times New Roman" panose="02020603050405020304" pitchFamily="18" charset="0"/>
                <a:sym typeface="Calibri"/>
              </a:rPr>
              <a:t> and </a:t>
            </a:r>
            <a:r>
              <a:rPr lang="en-US" sz="800" dirty="0" err="1">
                <a:latin typeface="Times New Roman" panose="02020603050405020304" pitchFamily="18" charset="0"/>
                <a:ea typeface="Calibri"/>
                <a:cs typeface="Times New Roman" panose="02020603050405020304" pitchFamily="18" charset="0"/>
                <a:sym typeface="Calibri"/>
              </a:rPr>
              <a:t>Samach</a:t>
            </a:r>
            <a:r>
              <a:rPr lang="en-US" sz="800" dirty="0">
                <a:latin typeface="Times New Roman" panose="02020603050405020304" pitchFamily="18" charset="0"/>
                <a:ea typeface="Calibri"/>
                <a:cs typeface="Times New Roman" panose="02020603050405020304" pitchFamily="18" charset="0"/>
                <a:sym typeface="Calibri"/>
              </a:rPr>
              <a:t> (2005) </a:t>
            </a:r>
          </a:p>
          <a:p>
            <a:pPr marL="304800" indent="-304800">
              <a:lnSpc>
                <a:spcPct val="107000"/>
              </a:lnSpc>
              <a:spcAft>
                <a:spcPts val="80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sym typeface="Calibri"/>
              </a:rPr>
              <a:t>In situ from </a:t>
            </a:r>
            <a:r>
              <a:rPr lang="en-US" sz="800" dirty="0" err="1">
                <a:latin typeface="Times New Roman" panose="02020603050405020304" pitchFamily="18" charset="0"/>
                <a:ea typeface="Calibri" panose="020F0502020204030204" pitchFamily="34" charset="0"/>
                <a:cs typeface="Times New Roman" panose="02020603050405020304" pitchFamily="18" charset="0"/>
              </a:rPr>
              <a:t>Kardailsky</a:t>
            </a:r>
            <a:r>
              <a:rPr lang="en-US" sz="800" dirty="0">
                <a:latin typeface="Times New Roman" panose="02020603050405020304" pitchFamily="18" charset="0"/>
                <a:ea typeface="Calibri" panose="020F0502020204030204" pitchFamily="34" charset="0"/>
                <a:cs typeface="Times New Roman" panose="02020603050405020304" pitchFamily="18" charset="0"/>
              </a:rPr>
              <a:t> et al. (1999) Activation tagging of the floral inducer </a:t>
            </a:r>
            <a:r>
              <a:rPr lang="en-US" sz="800" i="1" dirty="0">
                <a:latin typeface="Times New Roman" panose="02020603050405020304" pitchFamily="18" charset="0"/>
                <a:ea typeface="Calibri" panose="020F0502020204030204" pitchFamily="34" charset="0"/>
                <a:cs typeface="Times New Roman" panose="02020603050405020304" pitchFamily="18" charset="0"/>
              </a:rPr>
              <a:t>FT</a:t>
            </a:r>
            <a:r>
              <a:rPr lang="en-US" sz="800" dirty="0">
                <a:latin typeface="Times New Roman" panose="02020603050405020304" pitchFamily="18" charset="0"/>
                <a:ea typeface="Calibri" panose="020F0502020204030204" pitchFamily="34" charset="0"/>
                <a:cs typeface="Times New Roman" panose="02020603050405020304" pitchFamily="18" charset="0"/>
              </a:rPr>
              <a:t>. Science 286: </a:t>
            </a:r>
            <a:r>
              <a:rPr lang="en-US" sz="800" dirty="0">
                <a:latin typeface="Times New Roman" panose="02020603050405020304" pitchFamily="18" charset="0"/>
                <a:ea typeface="Calibri" panose="020F0502020204030204" pitchFamily="34" charset="0"/>
                <a:cs typeface="Times New Roman" panose="02020603050405020304" pitchFamily="18" charset="0"/>
                <a:hlinkClick r:id="rId5"/>
              </a:rPr>
              <a:t>1962–1965</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79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88A56-ABB8-4B71-9EB3-DFBFA63A3867}" type="slidenum">
              <a:rPr kumimoji="0" lang="es-AR" altLang="es-MX"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s-AR" altLang="es-MX"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a:p>
        </p:txBody>
      </p:sp>
    </p:spTree>
    <p:extLst>
      <p:ext uri="{BB962C8B-B14F-4D97-AF65-F5344CB8AC3E}">
        <p14:creationId xmlns:p14="http://schemas.microsoft.com/office/powerpoint/2010/main" val="2005226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noRot="1" noChangeAspect="1"/>
          </p:cNvSpPr>
          <p:nvPr>
            <p:ph type="sldImg"/>
          </p:nvPr>
        </p:nvSpPr>
        <p:spPr>
          <a:prstGeom prst="rect">
            <a:avLst/>
          </a:prstGeom>
        </p:spPr>
        <p:txBody>
          <a:bodyPr/>
          <a:lstStyle/>
          <a:p>
            <a:endParaRPr/>
          </a:p>
        </p:txBody>
      </p:sp>
      <p:sp>
        <p:nvSpPr>
          <p:cNvPr id="813" name="Shape 813"/>
          <p:cNvSpPr>
            <a:spLocks noGrp="1"/>
          </p:cNvSpPr>
          <p:nvPr>
            <p:ph type="body" sz="quarter" idx="1"/>
          </p:nvPr>
        </p:nvSpPr>
        <p:spPr>
          <a:prstGeom prst="rect">
            <a:avLst/>
          </a:prstGeom>
        </p:spPr>
        <p:txBody>
          <a:bodyPr/>
          <a:lstStyle/>
          <a:p>
            <a:pPr algn="l"/>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noRot="1" noChangeAspect="1"/>
          </p:cNvSpPr>
          <p:nvPr>
            <p:ph type="sldImg"/>
          </p:nvPr>
        </p:nvSpPr>
        <p:spPr>
          <a:prstGeom prst="rect">
            <a:avLst/>
          </a:prstGeom>
        </p:spPr>
        <p:txBody>
          <a:bodyPr/>
          <a:lstStyle/>
          <a:p>
            <a:endParaRPr/>
          </a:p>
        </p:txBody>
      </p:sp>
      <p:sp>
        <p:nvSpPr>
          <p:cNvPr id="890" name="Shape 890"/>
          <p:cNvSpPr>
            <a:spLocks noGrp="1"/>
          </p:cNvSpPr>
          <p:nvPr>
            <p:ph type="body" sz="quarter" idx="1"/>
          </p:nvPr>
        </p:nvSpPr>
        <p:spPr>
          <a:prstGeom prst="rect">
            <a:avLst/>
          </a:prstGeo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a:t>
            </a:r>
            <a:endParaRPr lang="es-ES" dirty="0"/>
          </a:p>
          <a:p>
            <a:pPr indent="228600">
              <a:defRPr sz="1200">
                <a:solidFill>
                  <a:srgbClr val="444444"/>
                </a:solidFill>
              </a:defRPr>
            </a:pPr>
            <a:endParaRPr lang="es-ES" dirty="0"/>
          </a:p>
          <a:p>
            <a:pPr indent="228600">
              <a:defRPr sz="1200">
                <a:solidFill>
                  <a:srgbClr val="444444"/>
                </a:solidFill>
              </a:defRPr>
            </a:pPr>
            <a:endParaRPr lang="es-ES" dirty="0"/>
          </a:p>
          <a:p>
            <a:pPr indent="228600">
              <a:defRPr sz="1200">
                <a:solidFill>
                  <a:srgbClr val="222222"/>
                </a:solidFill>
                <a:latin typeface="Verdana"/>
                <a:ea typeface="Verdana"/>
                <a:cs typeface="Verdana"/>
                <a:sym typeface="Verdana"/>
              </a:defRPr>
            </a:pPr>
            <a:endParaRPr dirty="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sz="1400" b="0" i="0" u="none" strike="noStrike" baseline="0" dirty="0">
              <a:latin typeface="Calibri" panose="020F0502020204030204" pitchFamily="34" charset="0"/>
              <a:cs typeface="Calibri" panose="020F0502020204030204" pitchFamily="34" charset="0"/>
            </a:endParaRPr>
          </a:p>
          <a:p>
            <a:endParaRPr lang="es-ES" dirty="0"/>
          </a:p>
        </p:txBody>
      </p:sp>
    </p:spTree>
    <p:extLst>
      <p:ext uri="{BB962C8B-B14F-4D97-AF65-F5344CB8AC3E}">
        <p14:creationId xmlns:p14="http://schemas.microsoft.com/office/powerpoint/2010/main" val="3486153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defRPr sz="1800" b="1">
                <a:latin typeface="Calibri"/>
                <a:ea typeface="Calibri"/>
                <a:cs typeface="Calibri"/>
                <a:sym typeface="Calibri"/>
              </a:defRPr>
            </a:pPr>
            <a:endParaRPr lang="en-US" i="1" dirty="0"/>
          </a:p>
        </p:txBody>
      </p:sp>
    </p:spTree>
    <p:extLst>
      <p:ext uri="{BB962C8B-B14F-4D97-AF65-F5344CB8AC3E}">
        <p14:creationId xmlns:p14="http://schemas.microsoft.com/office/powerpoint/2010/main" val="2886740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indent="228600">
              <a:defRPr sz="1200">
                <a:latin typeface="Calibri"/>
                <a:ea typeface="Calibri"/>
                <a:cs typeface="Calibri"/>
                <a:sym typeface="Calibri"/>
              </a:defRPr>
            </a:pPr>
            <a:endParaRPr lang="es-ES" dirty="0"/>
          </a:p>
        </p:txBody>
      </p:sp>
    </p:spTree>
    <p:extLst>
      <p:ext uri="{BB962C8B-B14F-4D97-AF65-F5344CB8AC3E}">
        <p14:creationId xmlns:p14="http://schemas.microsoft.com/office/powerpoint/2010/main" val="2694576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a:spLocks noGrp="1" noRot="1" noChangeAspect="1"/>
          </p:cNvSpPr>
          <p:nvPr>
            <p:ph type="sldImg"/>
          </p:nvPr>
        </p:nvSpPr>
        <p:spPr>
          <a:prstGeom prst="rect">
            <a:avLst/>
          </a:prstGeom>
        </p:spPr>
        <p:txBody>
          <a:bodyPr/>
          <a:lstStyle/>
          <a:p>
            <a:endParaRPr/>
          </a:p>
        </p:txBody>
      </p:sp>
      <p:sp>
        <p:nvSpPr>
          <p:cNvPr id="844" name="Shape 844"/>
          <p:cNvSpPr>
            <a:spLocks noGrp="1"/>
          </p:cNvSpPr>
          <p:nvPr>
            <p:ph type="body" sz="quarter" idx="1"/>
          </p:nvPr>
        </p:nvSpPr>
        <p:spPr>
          <a:prstGeom prst="rect">
            <a:avLst/>
          </a:prstGeom>
        </p:spPr>
        <p:txBody>
          <a:bodyPr/>
          <a:lstStyle/>
          <a:p>
            <a:pPr indent="228600">
              <a:defRPr sz="1200">
                <a:latin typeface="Calibri"/>
                <a:ea typeface="Calibri"/>
                <a:cs typeface="Calibri"/>
                <a:sym typeface="Calibri"/>
              </a:defRPr>
            </a:pPr>
            <a:endParaRPr lang="es-ES" dirty="0"/>
          </a:p>
          <a:p>
            <a:pPr marL="0" marR="0" lvl="0" indent="22860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Three consecutive events determine the flowering process: 1) floral induction in leaves, 2) floral evocation in the apex and 3) floral morphogenesis (in floral primordia). </a:t>
            </a:r>
            <a:endParaRPr lang="en-US" sz="800" dirty="0"/>
          </a:p>
          <a:p>
            <a:pPr indent="228600">
              <a:defRPr sz="1200">
                <a:latin typeface="Calibri"/>
                <a:ea typeface="Calibri"/>
                <a:cs typeface="Calibri"/>
                <a:sym typeface="Calibri"/>
              </a:defRPr>
            </a:pPr>
            <a:endParaRPr lang="es-ES" dirty="0"/>
          </a:p>
          <a:p>
            <a:pPr marL="0" marR="0" lvl="0" indent="22860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defRPr sz="1200">
                <a:latin typeface="Calibri"/>
                <a:ea typeface="Calibri"/>
                <a:cs typeface="Calibri"/>
                <a:sym typeface="Calibri"/>
              </a:defRPr>
            </a:pPr>
            <a:endParaRPr lang="es-ES" dirty="0"/>
          </a:p>
        </p:txBody>
      </p:sp>
    </p:spTree>
    <p:extLst>
      <p:ext uri="{BB962C8B-B14F-4D97-AF65-F5344CB8AC3E}">
        <p14:creationId xmlns:p14="http://schemas.microsoft.com/office/powerpoint/2010/main" val="3036164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i="1" dirty="0">
                <a:effectLst/>
                <a:latin typeface="Times New Roman" panose="02020603050405020304" pitchFamily="18" charset="0"/>
                <a:ea typeface="Arial Unicode MS"/>
              </a:rPr>
              <a:t> </a:t>
            </a:r>
            <a:endParaRPr lang="es-ES" dirty="0"/>
          </a:p>
        </p:txBody>
      </p:sp>
    </p:spTree>
    <p:extLst>
      <p:ext uri="{BB962C8B-B14F-4D97-AF65-F5344CB8AC3E}">
        <p14:creationId xmlns:p14="http://schemas.microsoft.com/office/powerpoint/2010/main" val="3527955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 dirty="0"/>
          </a:p>
        </p:txBody>
      </p:sp>
    </p:spTree>
    <p:extLst>
      <p:ext uri="{BB962C8B-B14F-4D97-AF65-F5344CB8AC3E}">
        <p14:creationId xmlns:p14="http://schemas.microsoft.com/office/powerpoint/2010/main" val="2629544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arial" panose="020B0604020202020204" pitchFamily="34" charset="0"/>
              </a:rPr>
              <a:t>According to the </a:t>
            </a:r>
            <a:r>
              <a:rPr lang="en-US" b="1" i="0" dirty="0">
                <a:solidFill>
                  <a:srgbClr val="202124"/>
                </a:solidFill>
                <a:effectLst/>
                <a:latin typeface="arial" panose="020B0604020202020204" pitchFamily="34" charset="0"/>
              </a:rPr>
              <a:t>External-coincidence model, </a:t>
            </a:r>
            <a:r>
              <a:rPr lang="en-US" b="0" i="0" dirty="0">
                <a:solidFill>
                  <a:srgbClr val="202124"/>
                </a:solidFill>
                <a:effectLst/>
                <a:latin typeface="arial" panose="020B0604020202020204" pitchFamily="34" charset="0"/>
              </a:rPr>
              <a:t>a physiological response (transition to flowering) is triggered when an internal cue (the time when expression of a circadian-regulated gene exceeds a required threshold) coincides with an external cue (light perception)</a:t>
            </a:r>
          </a:p>
          <a:p>
            <a:pPr marL="0" marR="0" lvl="0" indent="0" defTabSz="91440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arial" panose="020B0604020202020204" pitchFamily="34" charset="0"/>
              </a:rPr>
              <a:t>In the case of photoperiodic flowering, </a:t>
            </a:r>
            <a:r>
              <a:rPr lang="en-US" b="0" dirty="0"/>
              <a:t>the CIRCADIAN CLOCK (internal cue) mediates </a:t>
            </a:r>
            <a:r>
              <a:rPr lang="en-US" b="0" i="1" dirty="0"/>
              <a:t>CO</a:t>
            </a:r>
            <a:r>
              <a:rPr lang="en-US" b="0" dirty="0"/>
              <a:t> transcriptional regulation and </a:t>
            </a:r>
            <a:r>
              <a:rPr lang="en-US" b="0" dirty="0">
                <a:solidFill>
                  <a:schemeClr val="tx1"/>
                </a:solidFill>
                <a:latin typeface="Calibri" panose="020F0502020204030204" pitchFamily="34" charset="0"/>
                <a:cs typeface="Calibri" panose="020F0502020204030204" pitchFamily="34" charset="0"/>
              </a:rPr>
              <a:t>LIGHT </a:t>
            </a:r>
            <a:r>
              <a:rPr lang="en-US" b="0" dirty="0"/>
              <a:t>(external cue) </a:t>
            </a:r>
            <a:r>
              <a:rPr lang="en-US" b="0" dirty="0">
                <a:solidFill>
                  <a:schemeClr val="tx1"/>
                </a:solidFill>
                <a:latin typeface="Calibri" panose="020F0502020204030204" pitchFamily="34" charset="0"/>
                <a:cs typeface="Calibri" panose="020F0502020204030204" pitchFamily="34" charset="0"/>
              </a:rPr>
              <a:t>mediates CO post-</a:t>
            </a:r>
            <a:r>
              <a:rPr lang="en-US" sz="1400" b="0" i="0" strike="noStrike" baseline="0" dirty="0">
                <a:solidFill>
                  <a:schemeClr val="tx1"/>
                </a:solidFill>
                <a:latin typeface="Calibri" panose="020F0502020204030204" pitchFamily="34" charset="0"/>
                <a:cs typeface="Calibri" panose="020F0502020204030204" pitchFamily="34" charset="0"/>
              </a:rPr>
              <a:t>translational</a:t>
            </a:r>
            <a:r>
              <a:rPr lang="en-US" b="0" dirty="0">
                <a:solidFill>
                  <a:schemeClr val="tx1"/>
                </a:solidFill>
                <a:latin typeface="Calibri" panose="020F0502020204030204" pitchFamily="34" charset="0"/>
                <a:cs typeface="Calibri" panose="020F0502020204030204" pitchFamily="34" charset="0"/>
              </a:rPr>
              <a:t> regulation</a:t>
            </a:r>
            <a:endParaRPr lang="es-ES" b="0" dirty="0"/>
          </a:p>
          <a:p>
            <a:endParaRPr lang="en-US" sz="1800" b="1" i="1" dirty="0">
              <a:effectLst/>
              <a:latin typeface="Times New Roman" panose="02020603050405020304" pitchFamily="18" charset="0"/>
              <a:ea typeface="Arial Unicode MS"/>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Kobayashi Y, Weigel D</a:t>
            </a:r>
            <a:r>
              <a:rPr lang="en-US" sz="1800" dirty="0">
                <a:effectLst/>
                <a:latin typeface="Calibri" panose="020F0502020204030204" pitchFamily="34" charset="0"/>
                <a:ea typeface="Calibri" panose="020F0502020204030204" pitchFamily="34" charset="0"/>
                <a:cs typeface="Calibri" panose="020F0502020204030204" pitchFamily="34" charset="0"/>
              </a:rPr>
              <a:t> (2007) Move on up, it’s time for change - Mobile signals controlling photoperiod-dependent flowering. Genes Dev.</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21(19):2371-84.</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10.1101/gad.1589007</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i="1" dirty="0">
              <a:effectLst/>
              <a:latin typeface="Times New Roman" panose="02020603050405020304" pitchFamily="18" charset="0"/>
              <a:ea typeface="Arial Unicode MS"/>
            </a:endParaRPr>
          </a:p>
          <a:p>
            <a:endParaRPr lang="es-ES" dirty="0"/>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solidFill>
                <a:srgbClr val="202124"/>
              </a:solidFill>
              <a:effectLst/>
              <a:latin typeface="Times New Roman" panose="02020603050405020304" pitchFamily="18" charset="0"/>
              <a:ea typeface="Arial Unicode MS"/>
            </a:endParaRPr>
          </a:p>
          <a:p>
            <a:pPr marL="0" marR="0" lvl="0" indent="0" defTabSz="914400" eaLnBrk="1" fontAlgn="auto" latinLnBrk="0" hangingPunct="1">
              <a:lnSpc>
                <a:spcPct val="100000"/>
              </a:lnSpc>
              <a:spcBef>
                <a:spcPts val="0"/>
              </a:spcBef>
              <a:spcAft>
                <a:spcPts val="0"/>
              </a:spcAft>
              <a:buClrTx/>
              <a:buSzTx/>
              <a:buFontTx/>
              <a:buNone/>
              <a:tabLst/>
              <a:defRPr/>
            </a:pPr>
            <a:endParaRPr lang="es-ES" dirty="0"/>
          </a:p>
        </p:txBody>
      </p:sp>
    </p:spTree>
    <p:extLst>
      <p:ext uri="{BB962C8B-B14F-4D97-AF65-F5344CB8AC3E}">
        <p14:creationId xmlns:p14="http://schemas.microsoft.com/office/powerpoint/2010/main" val="3508757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Shape 1322"/>
          <p:cNvSpPr>
            <a:spLocks noGrp="1" noRot="1" noChangeAspect="1"/>
          </p:cNvSpPr>
          <p:nvPr>
            <p:ph type="sldImg"/>
          </p:nvPr>
        </p:nvSpPr>
        <p:spPr>
          <a:prstGeom prst="rect">
            <a:avLst/>
          </a:prstGeom>
        </p:spPr>
        <p:txBody>
          <a:bodyPr/>
          <a:lstStyle/>
          <a:p>
            <a:endParaRPr/>
          </a:p>
        </p:txBody>
      </p:sp>
      <p:sp>
        <p:nvSpPr>
          <p:cNvPr id="1323" name="Shape 1323"/>
          <p:cNvSpPr>
            <a:spLocks noGrp="1"/>
          </p:cNvSpPr>
          <p:nvPr>
            <p:ph type="body" sz="quarter" idx="1"/>
          </p:nvPr>
        </p:nvSpPr>
        <p:spPr>
          <a:prstGeom prst="rect">
            <a:avLst/>
          </a:prstGeom>
        </p:spPr>
        <p:txBody>
          <a:bodyPr/>
          <a:lstStyle/>
          <a:p>
            <a:endParaRPr lang="da-DK"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1485A40-C936-4640-A124-4C834D7AC8B0}" type="slidenum">
              <a:rPr lang="en-US" smtClean="0"/>
              <a:pPr/>
              <a:t>9</a:t>
            </a:fld>
            <a:endParaRPr lang="en-US"/>
          </a:p>
        </p:txBody>
      </p:sp>
    </p:spTree>
    <p:extLst>
      <p:ext uri="{BB962C8B-B14F-4D97-AF65-F5344CB8AC3E}">
        <p14:creationId xmlns:p14="http://schemas.microsoft.com/office/powerpoint/2010/main" val="857626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589647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5A40-C936-4640-A124-4C834D7AC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580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5A40-C936-4640-A124-4C834D7AC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579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04800" indent="-304800">
              <a:lnSpc>
                <a:spcPct val="107000"/>
              </a:lnSpc>
              <a:spcAft>
                <a:spcPts val="800"/>
              </a:spcAft>
            </a:pPr>
            <a:endParaRPr lang="es-ES" dirty="0"/>
          </a:p>
        </p:txBody>
      </p:sp>
    </p:spTree>
    <p:extLst>
      <p:ext uri="{BB962C8B-B14F-4D97-AF65-F5344CB8AC3E}">
        <p14:creationId xmlns:p14="http://schemas.microsoft.com/office/powerpoint/2010/main" val="3575348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55656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869313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658436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811266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b="1" i="0" dirty="0">
              <a:solidFill>
                <a:srgbClr val="202122"/>
              </a:solidFill>
              <a:effectLst/>
              <a:latin typeface="Arial" panose="020B0604020202020204" pitchFamily="34" charset="0"/>
            </a:endParaRPr>
          </a:p>
          <a:p>
            <a:endParaRPr lang="es-ES" sz="1100" dirty="0"/>
          </a:p>
          <a:p>
            <a:endParaRPr lang="es-ES" sz="1100" dirty="0"/>
          </a:p>
          <a:p>
            <a:endParaRPr lang="es-ES" sz="1100" dirty="0">
              <a:solidFill>
                <a:srgbClr val="000000"/>
              </a:solidFill>
              <a:latin typeface="Segoe UI" panose="020B0502040204020203" pitchFamily="34" charset="0"/>
            </a:endParaRPr>
          </a:p>
          <a:p>
            <a:endParaRPr lang="es-ES" dirty="0"/>
          </a:p>
        </p:txBody>
      </p:sp>
    </p:spTree>
    <p:extLst>
      <p:ext uri="{BB962C8B-B14F-4D97-AF65-F5344CB8AC3E}">
        <p14:creationId xmlns:p14="http://schemas.microsoft.com/office/powerpoint/2010/main" val="1280227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88668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5A40-C936-4640-A124-4C834D7AC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61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876801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r>
              <a:rPr lang="en-US" b="1" i="0" dirty="0">
                <a:solidFill>
                  <a:srgbClr val="202124"/>
                </a:solidFill>
                <a:effectLst/>
                <a:latin typeface="arial" panose="020B0604020202020204" pitchFamily="34" charset="0"/>
              </a:rPr>
              <a:t>Arabidopsis has 5 DELLA proteins: </a:t>
            </a:r>
            <a:r>
              <a:rPr lang="en-US" b="0" i="0" dirty="0">
                <a:solidFill>
                  <a:srgbClr val="202124"/>
                </a:solidFill>
                <a:effectLst/>
                <a:latin typeface="arial" panose="020B0604020202020204" pitchFamily="34" charset="0"/>
              </a:rPr>
              <a:t>GA INSENSITIVE (GAI), REPRESSOR OF GA1-3 (RGA), RGA-LIKE1 (RGL1), RGL2, and RGL3</a:t>
            </a:r>
          </a:p>
          <a:p>
            <a:r>
              <a:rPr lang="en-US" b="0" i="0" dirty="0">
                <a:solidFill>
                  <a:srgbClr val="202124"/>
                </a:solidFill>
                <a:effectLst/>
                <a:latin typeface="arial" panose="020B0604020202020204" pitchFamily="34" charset="0"/>
              </a:rPr>
              <a:t>DELLAs are central repressors of GA responses that act immediately downstream of the GA receptor. </a:t>
            </a:r>
          </a:p>
          <a:p>
            <a:r>
              <a:rPr lang="en-US" b="0" i="0" dirty="0">
                <a:solidFill>
                  <a:srgbClr val="202124"/>
                </a:solidFill>
                <a:effectLst/>
                <a:latin typeface="arial" panose="020B0604020202020204" pitchFamily="34" charset="0"/>
              </a:rPr>
              <a:t>Binding of GA to its soluble receptor, GID1, causes binding of GID1-GA to DELLAs and leads to their degradation via the ubiquitin-proteasome pathway.</a:t>
            </a:r>
          </a:p>
          <a:p>
            <a:endParaRPr lang="en-US" b="0" i="0" dirty="0">
              <a:solidFill>
                <a:srgbClr val="202124"/>
              </a:solidFill>
              <a:effectLst/>
              <a:latin typeface="arial" panose="020B0604020202020204" pitchFamily="34" charset="0"/>
            </a:endParaRPr>
          </a:p>
          <a:p>
            <a:endParaRPr lang="es-ES" dirty="0"/>
          </a:p>
          <a:p>
            <a:endParaRPr lang="es-ES" dirty="0"/>
          </a:p>
        </p:txBody>
      </p:sp>
    </p:spTree>
    <p:extLst>
      <p:ext uri="{BB962C8B-B14F-4D97-AF65-F5344CB8AC3E}">
        <p14:creationId xmlns:p14="http://schemas.microsoft.com/office/powerpoint/2010/main" val="3625118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endParaRPr lang="es-ES" dirty="0"/>
          </a:p>
        </p:txBody>
      </p:sp>
    </p:spTree>
    <p:extLst>
      <p:ext uri="{BB962C8B-B14F-4D97-AF65-F5344CB8AC3E}">
        <p14:creationId xmlns:p14="http://schemas.microsoft.com/office/powerpoint/2010/main" val="3916729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dirty="0"/>
          </a:p>
        </p:txBody>
      </p:sp>
    </p:spTree>
    <p:extLst>
      <p:ext uri="{BB962C8B-B14F-4D97-AF65-F5344CB8AC3E}">
        <p14:creationId xmlns:p14="http://schemas.microsoft.com/office/powerpoint/2010/main" val="1876701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n-US" sz="1800" b="0" i="0" u="none" strike="noStrike" baseline="0" dirty="0">
              <a:latin typeface="Helvetica" panose="020B0604020202020204" pitchFamily="34" charset="0"/>
            </a:endParaRPr>
          </a:p>
        </p:txBody>
      </p:sp>
    </p:spTree>
    <p:extLst>
      <p:ext uri="{BB962C8B-B14F-4D97-AF65-F5344CB8AC3E}">
        <p14:creationId xmlns:p14="http://schemas.microsoft.com/office/powerpoint/2010/main" val="39794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t>SPL15 integrates age and GA pathways under SD</a:t>
            </a: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Hyun Y, Richter R, Vincent C, Martinez-Gallegos R, </a:t>
            </a:r>
            <a:r>
              <a:rPr lang="en-US" sz="1800" b="1" dirty="0" err="1">
                <a:effectLst/>
                <a:latin typeface="Calibri" panose="020F0502020204030204" pitchFamily="34" charset="0"/>
                <a:ea typeface="Calibri" panose="020F0502020204030204" pitchFamily="34" charset="0"/>
                <a:cs typeface="Calibri" panose="020F0502020204030204" pitchFamily="34" charset="0"/>
              </a:rPr>
              <a:t>Porri</a:t>
            </a:r>
            <a:r>
              <a:rPr lang="en-US" sz="1800" b="1" dirty="0">
                <a:effectLst/>
                <a:latin typeface="Calibri" panose="020F0502020204030204" pitchFamily="34" charset="0"/>
                <a:ea typeface="Calibri" panose="020F0502020204030204" pitchFamily="34" charset="0"/>
                <a:cs typeface="Calibri" panose="020F0502020204030204" pitchFamily="34" charset="0"/>
              </a:rPr>
              <a:t> A, Coupland G</a:t>
            </a:r>
            <a:r>
              <a:rPr lang="en-US" sz="1800" dirty="0">
                <a:effectLst/>
                <a:latin typeface="Calibri" panose="020F0502020204030204" pitchFamily="34" charset="0"/>
                <a:ea typeface="Calibri" panose="020F0502020204030204" pitchFamily="34" charset="0"/>
                <a:cs typeface="Calibri" panose="020F0502020204030204" pitchFamily="34" charset="0"/>
              </a:rPr>
              <a:t> (2016). Multi-layered Regulation of SPL15 and Cooperation with SOC1 Integrate Endogenous Flowering Pathways at the Arabidopsis Shoot Meristem. Dev Cell.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37</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(3):254-66.</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10.1016/j.devcel.2016.04.001</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endParaRPr lang="es-ES" sz="1800" dirty="0">
              <a:solidFill>
                <a:srgbClr val="000000"/>
              </a:solidFill>
              <a:effectLst/>
              <a:uFill>
                <a:solidFill>
                  <a:srgbClr val="000000"/>
                </a:solidFill>
              </a:uFill>
              <a:latin typeface="Calibri" panose="020F0502020204030204" pitchFamily="34" charset="0"/>
              <a:ea typeface="Calibri" panose="020F0502020204030204" pitchFamily="34" charset="0"/>
            </a:endParaRPr>
          </a:p>
          <a:p>
            <a:endParaRPr lang="es-ES" dirty="0"/>
          </a:p>
          <a:p>
            <a:endParaRPr lang="es-ES" dirty="0"/>
          </a:p>
        </p:txBody>
      </p:sp>
    </p:spTree>
    <p:extLst>
      <p:ext uri="{BB962C8B-B14F-4D97-AF65-F5344CB8AC3E}">
        <p14:creationId xmlns:p14="http://schemas.microsoft.com/office/powerpoint/2010/main" val="3488956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230407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1485A40-C936-4640-A124-4C834D7AC8B0}" type="slidenum">
              <a:rPr lang="en-US" smtClean="0"/>
              <a:pPr/>
              <a:t>101</a:t>
            </a:fld>
            <a:endParaRPr lang="en-US"/>
          </a:p>
        </p:txBody>
      </p:sp>
    </p:spTree>
    <p:extLst>
      <p:ext uri="{BB962C8B-B14F-4D97-AF65-F5344CB8AC3E}">
        <p14:creationId xmlns:p14="http://schemas.microsoft.com/office/powerpoint/2010/main" val="515066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580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err="1">
                <a:solidFill>
                  <a:schemeClr val="tx1"/>
                </a:solidFill>
                <a:effectLst/>
                <a:latin typeface="+mn-lt"/>
                <a:ea typeface="+mn-ea"/>
                <a:cs typeface="+mn-cs"/>
              </a:rPr>
              <a:t>Ditta</a:t>
            </a:r>
            <a:r>
              <a:rPr lang="en-US" sz="1200" b="1" kern="1200" dirty="0">
                <a:solidFill>
                  <a:schemeClr val="tx1"/>
                </a:solidFill>
                <a:effectLst/>
                <a:latin typeface="+mn-lt"/>
                <a:ea typeface="+mn-ea"/>
                <a:cs typeface="+mn-cs"/>
              </a:rPr>
              <a:t>, G., </a:t>
            </a:r>
            <a:r>
              <a:rPr lang="en-US" sz="1200" b="1" kern="1200" dirty="0" err="1">
                <a:solidFill>
                  <a:schemeClr val="tx1"/>
                </a:solidFill>
                <a:effectLst/>
                <a:latin typeface="+mn-lt"/>
                <a:ea typeface="+mn-ea"/>
                <a:cs typeface="+mn-cs"/>
              </a:rPr>
              <a:t>Pinyopich</a:t>
            </a:r>
            <a:r>
              <a:rPr lang="en-US" sz="1200" b="1" kern="1200" dirty="0">
                <a:solidFill>
                  <a:schemeClr val="tx1"/>
                </a:solidFill>
                <a:effectLst/>
                <a:latin typeface="+mn-lt"/>
                <a:ea typeface="+mn-ea"/>
                <a:cs typeface="+mn-cs"/>
              </a:rPr>
              <a:t>, A., Robles, P., </a:t>
            </a:r>
            <a:r>
              <a:rPr lang="en-US" sz="1200" b="1" kern="1200" dirty="0" err="1">
                <a:solidFill>
                  <a:schemeClr val="tx1"/>
                </a:solidFill>
                <a:effectLst/>
                <a:latin typeface="+mn-lt"/>
                <a:ea typeface="+mn-ea"/>
                <a:cs typeface="+mn-cs"/>
              </a:rPr>
              <a:t>Pelaz</a:t>
            </a:r>
            <a:r>
              <a:rPr lang="en-US" sz="1200" b="1" kern="1200" dirty="0">
                <a:solidFill>
                  <a:schemeClr val="tx1"/>
                </a:solidFill>
                <a:effectLst/>
                <a:latin typeface="+mn-lt"/>
                <a:ea typeface="+mn-ea"/>
                <a:cs typeface="+mn-cs"/>
              </a:rPr>
              <a:t>, S., and </a:t>
            </a:r>
            <a:r>
              <a:rPr lang="en-US" sz="1200" b="1" kern="1200" dirty="0" err="1">
                <a:solidFill>
                  <a:schemeClr val="tx1"/>
                </a:solidFill>
                <a:effectLst/>
                <a:latin typeface="+mn-lt"/>
                <a:ea typeface="+mn-ea"/>
                <a:cs typeface="+mn-cs"/>
              </a:rPr>
              <a:t>Yanofsky</a:t>
            </a:r>
            <a:r>
              <a:rPr lang="en-US" sz="1200" b="1" kern="1200" dirty="0">
                <a:solidFill>
                  <a:schemeClr val="tx1"/>
                </a:solidFill>
                <a:effectLst/>
                <a:latin typeface="+mn-lt"/>
                <a:ea typeface="+mn-ea"/>
                <a:cs typeface="+mn-cs"/>
              </a:rPr>
              <a:t>, M.F.</a:t>
            </a:r>
            <a:r>
              <a:rPr lang="en-US" sz="1200" kern="1200" dirty="0">
                <a:solidFill>
                  <a:schemeClr val="tx1"/>
                </a:solidFill>
                <a:effectLst/>
                <a:latin typeface="+mn-lt"/>
                <a:ea typeface="+mn-ea"/>
                <a:cs typeface="+mn-cs"/>
              </a:rPr>
              <a:t> (2004). The SEP4 gene of Arabidopsis thaliana functions in floral organ and meristem identity.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Biol. </a:t>
            </a:r>
            <a:r>
              <a:rPr lang="en-US" sz="1200" b="1" kern="12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1935–1940.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17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 photo on the left shows the hypersensitive cell death response to a pathogen. The middle photo shows the abnormal cell morphology of a dying cell (during leaf abscission).</a:t>
            </a:r>
            <a:endParaRPr lang="en-US" altLang="en-US"/>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FA23BF6-6C75-4B98-B2F9-BAD5D25E1837}" type="slidenum">
              <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587075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aseline="0" dirty="0"/>
              <a:t>Abbreviations denote different MADS box gene subfamilies. </a:t>
            </a:r>
          </a:p>
          <a:p>
            <a:r>
              <a:rPr lang="en-US" sz="1200" b="0" kern="1200" dirty="0">
                <a:solidFill>
                  <a:schemeClr val="tx1"/>
                </a:solidFill>
                <a:effectLst/>
                <a:latin typeface="+mn-lt"/>
                <a:ea typeface="+mn-ea"/>
                <a:cs typeface="+mn-cs"/>
              </a:rPr>
              <a:t>Image adapted from: </a:t>
            </a:r>
            <a:r>
              <a:rPr lang="en-US" sz="1200" b="1" kern="1200" dirty="0" err="1">
                <a:solidFill>
                  <a:schemeClr val="tx1"/>
                </a:solidFill>
                <a:effectLst/>
                <a:latin typeface="+mn-lt"/>
                <a:ea typeface="+mn-ea"/>
                <a:cs typeface="+mn-cs"/>
              </a:rPr>
              <a:t>Theissen</a:t>
            </a:r>
            <a:r>
              <a:rPr lang="en-US" sz="1200" b="1" kern="1200" dirty="0">
                <a:solidFill>
                  <a:schemeClr val="tx1"/>
                </a:solidFill>
                <a:effectLst/>
                <a:latin typeface="+mn-lt"/>
                <a:ea typeface="+mn-ea"/>
                <a:cs typeface="+mn-cs"/>
              </a:rPr>
              <a:t>, G., Becker, A., Rosa, A. Di, </a:t>
            </a:r>
            <a:r>
              <a:rPr lang="en-US" sz="1200" b="1" kern="1200" dirty="0" err="1">
                <a:solidFill>
                  <a:schemeClr val="tx1"/>
                </a:solidFill>
                <a:effectLst/>
                <a:latin typeface="+mn-lt"/>
                <a:ea typeface="+mn-ea"/>
                <a:cs typeface="+mn-cs"/>
              </a:rPr>
              <a:t>Kanno</a:t>
            </a:r>
            <a:r>
              <a:rPr lang="en-US" sz="1200" b="1" kern="1200" dirty="0">
                <a:solidFill>
                  <a:schemeClr val="tx1"/>
                </a:solidFill>
                <a:effectLst/>
                <a:latin typeface="+mn-lt"/>
                <a:ea typeface="+mn-ea"/>
                <a:cs typeface="+mn-cs"/>
              </a:rPr>
              <a:t>, A., Kim, J.T., Winter, K., and </a:t>
            </a:r>
            <a:r>
              <a:rPr lang="en-US" sz="1200" b="1" kern="1200" dirty="0" err="1">
                <a:solidFill>
                  <a:schemeClr val="tx1"/>
                </a:solidFill>
                <a:effectLst/>
                <a:latin typeface="+mn-lt"/>
                <a:ea typeface="+mn-ea"/>
                <a:cs typeface="+mn-cs"/>
              </a:rPr>
              <a:t>Saedler</a:t>
            </a:r>
            <a:r>
              <a:rPr lang="en-US" sz="1200" b="1" kern="120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 (2000). A short history of MADS-box genes in plants. Plant Mol. Biol. </a:t>
            </a:r>
            <a:r>
              <a:rPr lang="en-US" sz="1200" b="1" kern="12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115–149,</a:t>
            </a:r>
            <a:r>
              <a:rPr lang="en-US" sz="1200" kern="1200" baseline="0" dirty="0">
                <a:solidFill>
                  <a:schemeClr val="tx1"/>
                </a:solidFill>
                <a:effectLst/>
                <a:latin typeface="+mn-lt"/>
                <a:ea typeface="+mn-ea"/>
                <a:cs typeface="+mn-cs"/>
              </a:rPr>
              <a:t> figure 4</a:t>
            </a:r>
          </a:p>
          <a:p>
            <a:r>
              <a:rPr lang="en-US" sz="1200" kern="1200" baseline="0" dirty="0">
                <a:solidFill>
                  <a:schemeClr val="tx1"/>
                </a:solidFill>
                <a:effectLst/>
                <a:latin typeface="+mn-lt"/>
                <a:ea typeface="+mn-ea"/>
                <a:cs typeface="+mn-cs"/>
              </a:rPr>
              <a:t>From left: </a:t>
            </a:r>
            <a:r>
              <a:rPr lang="en-US" sz="1200" i="1" kern="1200" baseline="0" dirty="0" err="1">
                <a:solidFill>
                  <a:schemeClr val="tx1"/>
                </a:solidFill>
                <a:effectLst/>
                <a:latin typeface="+mn-lt"/>
                <a:ea typeface="+mn-ea"/>
                <a:cs typeface="+mn-cs"/>
              </a:rPr>
              <a:t>Senecio</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confusus</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(image credit Fleet), </a:t>
            </a:r>
            <a:r>
              <a:rPr lang="en-US" sz="1200" i="1" kern="1200" baseline="0" dirty="0">
                <a:solidFill>
                  <a:schemeClr val="tx1"/>
                </a:solidFill>
                <a:effectLst/>
                <a:latin typeface="+mn-lt"/>
                <a:ea typeface="+mn-ea"/>
                <a:cs typeface="+mn-cs"/>
              </a:rPr>
              <a:t>Phalaenopsis </a:t>
            </a:r>
            <a:r>
              <a:rPr lang="en-US" sz="1200" i="0" kern="1200" baseline="0" dirty="0">
                <a:solidFill>
                  <a:schemeClr val="tx1"/>
                </a:solidFill>
                <a:effectLst/>
                <a:latin typeface="+mn-lt"/>
                <a:ea typeface="+mn-ea"/>
                <a:cs typeface="+mn-cs"/>
              </a:rPr>
              <a:t>cultivar (image credit Fleet), </a:t>
            </a:r>
            <a:r>
              <a:rPr lang="en-US" sz="1200" i="1" kern="1200" baseline="0" dirty="0" err="1">
                <a:solidFill>
                  <a:schemeClr val="tx1"/>
                </a:solidFill>
                <a:effectLst/>
                <a:latin typeface="+mn-lt"/>
                <a:ea typeface="+mn-ea"/>
                <a:cs typeface="+mn-cs"/>
              </a:rPr>
              <a:t>Oryza</a:t>
            </a:r>
            <a:r>
              <a:rPr lang="en-US" sz="1200" i="1" kern="1200" baseline="0" dirty="0">
                <a:solidFill>
                  <a:schemeClr val="tx1"/>
                </a:solidFill>
                <a:effectLst/>
                <a:latin typeface="+mn-lt"/>
                <a:ea typeface="+mn-ea"/>
                <a:cs typeface="+mn-cs"/>
              </a:rPr>
              <a:t> sativa</a:t>
            </a:r>
            <a:r>
              <a:rPr lang="en-US" sz="1200" i="0" kern="1200" baseline="0" dirty="0">
                <a:solidFill>
                  <a:schemeClr val="tx1"/>
                </a:solidFill>
                <a:effectLst/>
                <a:latin typeface="+mn-lt"/>
                <a:ea typeface="+mn-ea"/>
                <a:cs typeface="+mn-cs"/>
              </a:rPr>
              <a:t> (image credit Wikimedia), </a:t>
            </a:r>
            <a:r>
              <a:rPr lang="en-US" sz="1200" i="1" kern="1200" baseline="0" dirty="0">
                <a:solidFill>
                  <a:schemeClr val="tx1"/>
                </a:solidFill>
                <a:effectLst/>
                <a:latin typeface="+mn-lt"/>
                <a:ea typeface="+mn-ea"/>
                <a:cs typeface="+mn-cs"/>
              </a:rPr>
              <a:t>Nymphaea alba </a:t>
            </a:r>
            <a:r>
              <a:rPr lang="en-US" sz="1200" i="0" kern="1200" baseline="0" dirty="0">
                <a:solidFill>
                  <a:schemeClr val="tx1"/>
                </a:solidFill>
                <a:effectLst/>
                <a:latin typeface="+mn-lt"/>
                <a:ea typeface="+mn-ea"/>
                <a:cs typeface="+mn-cs"/>
              </a:rPr>
              <a:t> (image credit Roar Johnsen</a:t>
            </a:r>
            <a:r>
              <a:rPr lang="en-US" sz="1200" i="0" kern="1200" baseline="0">
                <a:solidFill>
                  <a:schemeClr val="tx1"/>
                </a:solidFill>
                <a:effectLst/>
                <a:latin typeface="+mn-lt"/>
                <a:ea typeface="+mn-ea"/>
                <a:cs typeface="+mn-cs"/>
              </a:rPr>
              <a:t>, Wikimedia), </a:t>
            </a:r>
            <a:r>
              <a:rPr lang="en-US" sz="1200" i="1" kern="1200" baseline="0">
                <a:solidFill>
                  <a:schemeClr val="tx1"/>
                </a:solidFill>
                <a:effectLst/>
                <a:latin typeface="+mn-lt"/>
                <a:ea typeface="+mn-ea"/>
                <a:cs typeface="+mn-cs"/>
              </a:rPr>
              <a:t>Araucaria </a:t>
            </a:r>
            <a:r>
              <a:rPr lang="en-US" sz="1200" i="1" kern="1200" baseline="0" dirty="0" err="1">
                <a:solidFill>
                  <a:schemeClr val="tx1"/>
                </a:solidFill>
                <a:effectLst/>
                <a:latin typeface="+mn-lt"/>
                <a:ea typeface="+mn-ea"/>
                <a:cs typeface="+mn-cs"/>
              </a:rPr>
              <a:t>heterophylla</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 (Norfolk Island pine, image credit Fleet), </a:t>
            </a:r>
            <a:r>
              <a:rPr lang="en-US" sz="1200" i="1" kern="1200" baseline="0" dirty="0" err="1">
                <a:solidFill>
                  <a:schemeClr val="tx1"/>
                </a:solidFill>
                <a:effectLst/>
                <a:latin typeface="+mn-lt"/>
                <a:ea typeface="+mn-ea"/>
                <a:cs typeface="+mn-cs"/>
              </a:rPr>
              <a:t>Gnetum</a:t>
            </a:r>
            <a:r>
              <a:rPr lang="en-US" sz="120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(image credit Wikimedia), </a:t>
            </a:r>
            <a:r>
              <a:rPr lang="en-US" sz="1200" b="0" i="1" kern="1200" baseline="0" dirty="0" err="1">
                <a:solidFill>
                  <a:schemeClr val="tx1"/>
                </a:solidFill>
                <a:effectLst/>
                <a:latin typeface="+mn-lt"/>
                <a:ea typeface="+mn-ea"/>
                <a:cs typeface="+mn-cs"/>
              </a:rPr>
              <a:t>Cyatheria</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cooperii</a:t>
            </a:r>
            <a:r>
              <a:rPr lang="en-US" sz="1200" b="0" i="0" kern="1200" baseline="0" dirty="0">
                <a:solidFill>
                  <a:schemeClr val="tx1"/>
                </a:solidFill>
                <a:effectLst/>
                <a:latin typeface="+mn-lt"/>
                <a:ea typeface="+mn-ea"/>
                <a:cs typeface="+mn-cs"/>
              </a:rPr>
              <a:t> (image credit Fleet)</a:t>
            </a:r>
            <a:endParaRPr lang="en-US" i="1" dirty="0">
              <a:effectLst/>
            </a:endParaRPr>
          </a:p>
          <a:p>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110</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8309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a:t>
            </a:r>
            <a:r>
              <a:rPr lang="en-US" baseline="0" dirty="0"/>
              <a:t> image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041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GB" altLang="en-US" dirty="0"/>
              <a:t>Rice</a:t>
            </a:r>
            <a:r>
              <a:rPr lang="en-GB" altLang="en-US" baseline="0" dirty="0"/>
              <a:t> flower </a:t>
            </a:r>
            <a:r>
              <a:rPr lang="en-US" altLang="en-US" baseline="0" dirty="0"/>
              <a:t>I, </a:t>
            </a:r>
            <a:r>
              <a:rPr lang="en-US" altLang="en-US" baseline="0" dirty="0" err="1"/>
              <a:t>Katorisi</a:t>
            </a:r>
            <a:r>
              <a:rPr lang="en-US" altLang="en-US" baseline="0" dirty="0"/>
              <a:t> [GFDL  CC-BY-SA-3.0 via Wikimedia Commons] https://commons.wikimedia.org/wiki/File:Rice-flower,katori-city,japan.JPG</a:t>
            </a:r>
          </a:p>
          <a:p>
            <a:pPr marL="228600" indent="-228600">
              <a:buAutoNum type="arabicPeriod"/>
            </a:pPr>
            <a:r>
              <a:rPr lang="en-US" altLang="en-US" baseline="0" dirty="0"/>
              <a:t>Yellow </a:t>
            </a:r>
            <a:r>
              <a:rPr lang="en-US" altLang="en-US" baseline="0" dirty="0" err="1"/>
              <a:t>ladyslipper</a:t>
            </a:r>
            <a:r>
              <a:rPr lang="en-US" altLang="en-US" baseline="0" dirty="0"/>
              <a:t>, </a:t>
            </a:r>
            <a:r>
              <a:rPr lang="en-US" dirty="0"/>
              <a:t>Cypripedium </a:t>
            </a:r>
            <a:r>
              <a:rPr lang="en-US" dirty="0" err="1"/>
              <a:t>calceolus</a:t>
            </a:r>
            <a:r>
              <a:rPr lang="en-US" dirty="0"/>
              <a:t>  </a:t>
            </a:r>
            <a:r>
              <a:rPr lang="en-US" altLang="en-US" baseline="0" dirty="0"/>
              <a:t>https://www.nps.gov/wica/learn/nature/wildflowers-yellow-lady-slipper.htm (labeled for noncommercial reuse)</a:t>
            </a:r>
          </a:p>
          <a:p>
            <a:pPr marL="228600" indent="-228600">
              <a:buAutoNum type="arabicPeriod"/>
            </a:pPr>
            <a:r>
              <a:rPr lang="en-US" altLang="en-US" baseline="0" dirty="0"/>
              <a:t>Tomato (Solanum </a:t>
            </a:r>
            <a:r>
              <a:rPr lang="en-US" altLang="en-US" baseline="0" dirty="0" err="1"/>
              <a:t>lycopersicum</a:t>
            </a:r>
            <a:r>
              <a:rPr lang="en-US" altLang="en-US" baseline="0" dirty="0"/>
              <a:t>) By </a:t>
            </a:r>
            <a:r>
              <a:rPr lang="en-US" altLang="en-US" baseline="0" dirty="0" err="1"/>
              <a:t>Felagund</a:t>
            </a:r>
            <a:r>
              <a:rPr lang="en-US" altLang="en-US" baseline="0" dirty="0"/>
              <a:t> (Own work)  CC-BY-SA-3.0 via Wikimedia Commons, https://commons.wikimedia.org/wiki/File:Tomato_flower.JPG</a:t>
            </a:r>
          </a:p>
          <a:p>
            <a:pPr marL="228600" indent="-228600">
              <a:buAutoNum type="arabicPeriod"/>
            </a:pPr>
            <a:endParaRPr lang="en-GB" altLang="en-US" dirty="0"/>
          </a:p>
          <a:p>
            <a:pPr marL="228600" indent="-228600">
              <a:buAutoNum type="arabicPeriod"/>
            </a:pPr>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115</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4162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Phylogenetic tree shows alignment of type II MADS box genes from 24 plant species.  Left image credit </a:t>
            </a:r>
            <a:r>
              <a:rPr lang="en-US" dirty="0" err="1"/>
              <a:t>Parcy</a:t>
            </a:r>
            <a:r>
              <a:rPr lang="en-US" dirty="0"/>
              <a:t> 2002,</a:t>
            </a:r>
            <a:r>
              <a:rPr lang="en-US" baseline="0" dirty="0"/>
              <a:t> figure 1.  </a:t>
            </a:r>
            <a:r>
              <a:rPr lang="en-US" dirty="0"/>
              <a:t>Right</a:t>
            </a:r>
            <a:r>
              <a:rPr lang="en-US" baseline="0" dirty="0"/>
              <a:t> i</a:t>
            </a:r>
            <a:r>
              <a:rPr lang="en-US" dirty="0"/>
              <a:t>mage credit </a:t>
            </a:r>
            <a:r>
              <a:rPr lang="en-US" sz="1200" b="1" kern="1200" dirty="0" err="1">
                <a:solidFill>
                  <a:schemeClr val="tx1"/>
                </a:solidFill>
                <a:effectLst/>
                <a:latin typeface="+mn-lt"/>
                <a:ea typeface="+mn-ea"/>
                <a:cs typeface="+mn-cs"/>
              </a:rPr>
              <a:t>Gramzow</a:t>
            </a:r>
            <a:r>
              <a:rPr lang="en-US" sz="1200" b="1" kern="1200" dirty="0">
                <a:solidFill>
                  <a:schemeClr val="tx1"/>
                </a:solidFill>
                <a:effectLst/>
                <a:latin typeface="+mn-lt"/>
                <a:ea typeface="+mn-ea"/>
                <a:cs typeface="+mn-cs"/>
              </a:rPr>
              <a:t>, L. and </a:t>
            </a:r>
            <a:r>
              <a:rPr lang="en-US" sz="1200" b="1" kern="1200" dirty="0" err="1">
                <a:solidFill>
                  <a:schemeClr val="tx1"/>
                </a:solidFill>
                <a:effectLst/>
                <a:latin typeface="+mn-lt"/>
                <a:ea typeface="+mn-ea"/>
                <a:cs typeface="+mn-cs"/>
              </a:rPr>
              <a:t>Theissen</a:t>
            </a:r>
            <a:r>
              <a:rPr lang="en-US" sz="1200" b="1" kern="1200" dirty="0">
                <a:solidFill>
                  <a:schemeClr val="tx1"/>
                </a:solidFill>
                <a:effectLst/>
                <a:latin typeface="+mn-lt"/>
                <a:ea typeface="+mn-ea"/>
                <a:cs typeface="+mn-cs"/>
              </a:rPr>
              <a:t>, G.</a:t>
            </a:r>
            <a:r>
              <a:rPr lang="en-US" sz="1200" kern="1200" dirty="0">
                <a:solidFill>
                  <a:schemeClr val="tx1"/>
                </a:solidFill>
                <a:effectLst/>
                <a:latin typeface="+mn-lt"/>
                <a:ea typeface="+mn-ea"/>
                <a:cs typeface="+mn-cs"/>
              </a:rPr>
              <a:t> (2013). </a:t>
            </a:r>
            <a:r>
              <a:rPr lang="en-US" sz="1200" kern="1200" dirty="0" err="1">
                <a:solidFill>
                  <a:schemeClr val="tx1"/>
                </a:solidFill>
                <a:effectLst/>
                <a:latin typeface="+mn-lt"/>
                <a:ea typeface="+mn-ea"/>
                <a:cs typeface="+mn-cs"/>
              </a:rPr>
              <a:t>Phylogenomics</a:t>
            </a:r>
            <a:r>
              <a:rPr lang="en-US" sz="1200" kern="1200" dirty="0">
                <a:solidFill>
                  <a:schemeClr val="tx1"/>
                </a:solidFill>
                <a:effectLst/>
                <a:latin typeface="+mn-lt"/>
                <a:ea typeface="+mn-ea"/>
                <a:cs typeface="+mn-cs"/>
              </a:rPr>
              <a:t> of MADS-Box Genes in Plants - Two Opposing Life Styles in One Gene Family. Biology (Basel). </a:t>
            </a:r>
            <a:r>
              <a:rPr lang="en-US" sz="1200" b="1"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1150-1164,</a:t>
            </a:r>
            <a:r>
              <a:rPr lang="en-US" sz="1200" kern="1200" baseline="0" dirty="0">
                <a:solidFill>
                  <a:schemeClr val="tx1"/>
                </a:solidFill>
                <a:effectLst/>
                <a:latin typeface="+mn-lt"/>
                <a:ea typeface="+mn-ea"/>
                <a:cs typeface="+mn-cs"/>
              </a:rPr>
              <a:t> figure 5</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338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sep</a:t>
            </a:r>
            <a:r>
              <a:rPr lang="en-GB" altLang="en-US" dirty="0"/>
              <a:t>=sepal, pet=petal,</a:t>
            </a:r>
            <a:r>
              <a:rPr lang="en-GB" altLang="en-US" baseline="0" dirty="0"/>
              <a:t> </a:t>
            </a:r>
            <a:r>
              <a:rPr lang="en-GB" altLang="en-US" baseline="0" dirty="0" err="1"/>
              <a:t>sta</a:t>
            </a:r>
            <a:r>
              <a:rPr lang="en-GB" altLang="en-US" baseline="0" dirty="0"/>
              <a:t>=stamen, car=carpel</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Image</a:t>
            </a:r>
            <a:r>
              <a:rPr lang="en-GB" altLang="en-US" baseline="0" dirty="0"/>
              <a:t> credit: </a:t>
            </a:r>
            <a:r>
              <a:rPr lang="en-US" sz="1200" b="1" kern="1200" dirty="0">
                <a:solidFill>
                  <a:schemeClr val="tx1"/>
                </a:solidFill>
                <a:effectLst/>
                <a:latin typeface="+mn-lt"/>
                <a:ea typeface="+mn-ea"/>
                <a:cs typeface="+mn-cs"/>
              </a:rPr>
              <a:t>Kramer, E.M., Di </a:t>
            </a:r>
            <a:r>
              <a:rPr lang="en-US" sz="1200" b="1" kern="1200" dirty="0" err="1">
                <a:solidFill>
                  <a:schemeClr val="tx1"/>
                </a:solidFill>
                <a:effectLst/>
                <a:latin typeface="+mn-lt"/>
                <a:ea typeface="+mn-ea"/>
                <a:cs typeface="+mn-cs"/>
              </a:rPr>
              <a:t>Stilio</a:t>
            </a:r>
            <a:r>
              <a:rPr lang="en-US" sz="1200" b="1" kern="1200" dirty="0">
                <a:solidFill>
                  <a:schemeClr val="tx1"/>
                </a:solidFill>
                <a:effectLst/>
                <a:latin typeface="+mn-lt"/>
                <a:ea typeface="+mn-ea"/>
                <a:cs typeface="+mn-cs"/>
              </a:rPr>
              <a:t>, V.S., and </a:t>
            </a:r>
            <a:r>
              <a:rPr lang="en-US" sz="1200" b="1" kern="1200" dirty="0" err="1">
                <a:solidFill>
                  <a:schemeClr val="tx1"/>
                </a:solidFill>
                <a:effectLst/>
                <a:latin typeface="+mn-lt"/>
                <a:ea typeface="+mn-ea"/>
                <a:cs typeface="+mn-cs"/>
              </a:rPr>
              <a:t>Schluter</a:t>
            </a:r>
            <a:r>
              <a:rPr lang="en-US" sz="1200" b="1" kern="1200" dirty="0">
                <a:solidFill>
                  <a:schemeClr val="tx1"/>
                </a:solidFill>
                <a:effectLst/>
                <a:latin typeface="+mn-lt"/>
                <a:ea typeface="+mn-ea"/>
                <a:cs typeface="+mn-cs"/>
              </a:rPr>
              <a:t>, P.M.</a:t>
            </a:r>
            <a:r>
              <a:rPr lang="en-US" sz="1200" kern="1200" dirty="0">
                <a:solidFill>
                  <a:schemeClr val="tx1"/>
                </a:solidFill>
                <a:effectLst/>
                <a:latin typeface="+mn-lt"/>
                <a:ea typeface="+mn-ea"/>
                <a:cs typeface="+mn-cs"/>
              </a:rPr>
              <a:t> (2003). Complex Patterns of Gene Duplication in the APETALA3and PISTILLATA Lineages of the </a:t>
            </a:r>
            <a:r>
              <a:rPr lang="en-US" sz="1200" kern="1200" dirty="0" err="1">
                <a:solidFill>
                  <a:schemeClr val="tx1"/>
                </a:solidFill>
                <a:effectLst/>
                <a:latin typeface="+mn-lt"/>
                <a:ea typeface="+mn-ea"/>
                <a:cs typeface="+mn-cs"/>
              </a:rPr>
              <a:t>Ranunculaceae</a:t>
            </a:r>
            <a:r>
              <a:rPr lang="en-US" sz="1200" kern="1200" dirty="0">
                <a:solidFill>
                  <a:schemeClr val="tx1"/>
                </a:solidFill>
                <a:effectLst/>
                <a:latin typeface="+mn-lt"/>
                <a:ea typeface="+mn-ea"/>
                <a:cs typeface="+mn-cs"/>
              </a:rPr>
              <a:t>. Int. J. Plant Sci. </a:t>
            </a:r>
            <a:r>
              <a:rPr lang="en-US" sz="1200" b="1" kern="1200" dirty="0">
                <a:solidFill>
                  <a:schemeClr val="tx1"/>
                </a:solidFill>
                <a:effectLst/>
                <a:latin typeface="+mn-lt"/>
                <a:ea typeface="+mn-ea"/>
                <a:cs typeface="+mn-cs"/>
              </a:rPr>
              <a:t>164</a:t>
            </a:r>
            <a:r>
              <a:rPr lang="en-US" sz="1200" kern="1200" dirty="0">
                <a:solidFill>
                  <a:schemeClr val="tx1"/>
                </a:solidFill>
                <a:effectLst/>
                <a:latin typeface="+mn-lt"/>
                <a:ea typeface="+mn-ea"/>
                <a:cs typeface="+mn-cs"/>
              </a:rPr>
              <a:t>: 1–11.</a:t>
            </a:r>
            <a:endParaRPr lang="en-US" dirty="0">
              <a:effectLst/>
            </a:endParaRPr>
          </a:p>
          <a:p>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117</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9756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a:solidFill>
                  <a:schemeClr val="tx1"/>
                </a:solidFill>
                <a:effectLst/>
                <a:latin typeface="+mn-lt"/>
                <a:ea typeface="+mn-ea"/>
                <a:cs typeface="+mn-cs"/>
              </a:rPr>
              <a:t>Dubois, A., Raymond, O., </a:t>
            </a:r>
            <a:r>
              <a:rPr lang="en-US" sz="1200" b="1" kern="1200" dirty="0" err="1">
                <a:solidFill>
                  <a:schemeClr val="tx1"/>
                </a:solidFill>
                <a:effectLst/>
                <a:latin typeface="+mn-lt"/>
                <a:ea typeface="+mn-ea"/>
                <a:cs typeface="+mn-cs"/>
              </a:rPr>
              <a:t>Maene</a:t>
            </a:r>
            <a:r>
              <a:rPr lang="en-US" sz="1200" b="1" kern="1200" dirty="0">
                <a:solidFill>
                  <a:schemeClr val="tx1"/>
                </a:solidFill>
                <a:effectLst/>
                <a:latin typeface="+mn-lt"/>
                <a:ea typeface="+mn-ea"/>
                <a:cs typeface="+mn-cs"/>
              </a:rPr>
              <a:t>, M., </a:t>
            </a:r>
            <a:r>
              <a:rPr lang="en-US" sz="1200" b="1" kern="1200" dirty="0" err="1">
                <a:solidFill>
                  <a:schemeClr val="tx1"/>
                </a:solidFill>
                <a:effectLst/>
                <a:latin typeface="+mn-lt"/>
                <a:ea typeface="+mn-ea"/>
                <a:cs typeface="+mn-cs"/>
              </a:rPr>
              <a:t>Baudino</a:t>
            </a:r>
            <a:r>
              <a:rPr lang="en-US" sz="1200" b="1" kern="1200" dirty="0">
                <a:solidFill>
                  <a:schemeClr val="tx1"/>
                </a:solidFill>
                <a:effectLst/>
                <a:latin typeface="+mn-lt"/>
                <a:ea typeface="+mn-ea"/>
                <a:cs typeface="+mn-cs"/>
              </a:rPr>
              <a:t>, S., Langlade, N.B., </a:t>
            </a:r>
            <a:r>
              <a:rPr lang="en-US" sz="1200" b="1" kern="1200" dirty="0" err="1">
                <a:solidFill>
                  <a:schemeClr val="tx1"/>
                </a:solidFill>
                <a:effectLst/>
                <a:latin typeface="+mn-lt"/>
                <a:ea typeface="+mn-ea"/>
                <a:cs typeface="+mn-cs"/>
              </a:rPr>
              <a:t>Boltz</a:t>
            </a:r>
            <a:r>
              <a:rPr lang="en-US" sz="1200" b="1" kern="1200" dirty="0">
                <a:solidFill>
                  <a:schemeClr val="tx1"/>
                </a:solidFill>
                <a:effectLst/>
                <a:latin typeface="+mn-lt"/>
                <a:ea typeface="+mn-ea"/>
                <a:cs typeface="+mn-cs"/>
              </a:rPr>
              <a:t>, V., </a:t>
            </a:r>
            <a:r>
              <a:rPr lang="en-US" sz="1200" b="1" kern="1200" dirty="0" err="1">
                <a:solidFill>
                  <a:schemeClr val="tx1"/>
                </a:solidFill>
                <a:effectLst/>
                <a:latin typeface="+mn-lt"/>
                <a:ea typeface="+mn-ea"/>
                <a:cs typeface="+mn-cs"/>
              </a:rPr>
              <a:t>Vergne</a:t>
            </a:r>
            <a:r>
              <a:rPr lang="en-US" sz="1200" b="1" kern="1200" dirty="0">
                <a:solidFill>
                  <a:schemeClr val="tx1"/>
                </a:solidFill>
                <a:effectLst/>
                <a:latin typeface="+mn-lt"/>
                <a:ea typeface="+mn-ea"/>
                <a:cs typeface="+mn-cs"/>
              </a:rPr>
              <a:t>, P., and </a:t>
            </a:r>
            <a:r>
              <a:rPr lang="en-US" sz="1200" b="1" kern="1200" dirty="0" err="1">
                <a:solidFill>
                  <a:schemeClr val="tx1"/>
                </a:solidFill>
                <a:effectLst/>
                <a:latin typeface="+mn-lt"/>
                <a:ea typeface="+mn-ea"/>
                <a:cs typeface="+mn-cs"/>
              </a:rPr>
              <a:t>Bendahmane</a:t>
            </a:r>
            <a:r>
              <a:rPr lang="en-US" sz="1200" b="1" kern="120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 (2010). Tinkering with the C-function: A molecular frame for the selection of double flowers in cultivated roses.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57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2AAE827-32FC-4D12-ABFE-C43882826B5F}" type="slidenum">
              <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82782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0A2360-41E0-4D8B-9933-E62D01905367}" type="slidenum">
              <a:rPr kumimoji="0" lang="es-AR" altLang="es-MX"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AR" altLang="es-MX"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BBEAB-9A5D-41D1-B697-75242669F98C}" type="slidenum">
              <a:rPr kumimoji="0" lang="en-US" altLang="es-MX"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s-MX"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extLst>
      <p:ext uri="{BB962C8B-B14F-4D97-AF65-F5344CB8AC3E}">
        <p14:creationId xmlns:p14="http://schemas.microsoft.com/office/powerpoint/2010/main" val="211249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1 Marcador de imagen de diapositiva"/>
          <p:cNvSpPr>
            <a:spLocks noGrp="1" noRot="1" noChangeAspect="1" noTextEdit="1"/>
          </p:cNvSpPr>
          <p:nvPr>
            <p:ph type="sldImg"/>
          </p:nvPr>
        </p:nvSpPr>
        <p:spPr>
          <a:ln/>
        </p:spPr>
      </p:sp>
      <p:sp>
        <p:nvSpPr>
          <p:cNvPr id="2959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a:t>Por otro lado la senescencia esta regulada por factores endógenos y exógenos  y ambos influcen sobre la relación carbono nitrógeno que es un determinante mayor en la regulacion de la autofagia</a:t>
            </a:r>
          </a:p>
          <a:p>
            <a:endParaRPr lang="es-MX" altLang="es-MX"/>
          </a:p>
        </p:txBody>
      </p:sp>
      <p:sp>
        <p:nvSpPr>
          <p:cNvPr id="4" name="3 Marcador de número de diapositiva"/>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1024-5CAC-4078-8344-0A88FE4DBA60}" type="slidenum">
              <a:rPr kumimoji="0" lang="es-E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76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4" name="Title Text"/>
          <p:cNvSpPr txBox="1">
            <a:spLocks noGrp="1"/>
          </p:cNvSpPr>
          <p:nvPr>
            <p:ph type="title"/>
          </p:nvPr>
        </p:nvSpPr>
        <p:spPr>
          <a:xfrm>
            <a:off x="685800" y="2130425"/>
            <a:ext cx="7772400" cy="1470025"/>
          </a:xfrm>
          <a:prstGeom prst="rect">
            <a:avLst/>
          </a:prstGeom>
        </p:spPr>
        <p:txBody>
          <a:bodyPr anchor="t"/>
          <a:lstStyle/>
          <a:p>
            <a:r>
              <a:t>Title Text</a:t>
            </a:r>
          </a:p>
        </p:txBody>
      </p:sp>
      <p:sp>
        <p:nvSpPr>
          <p:cNvPr id="25" name="Body Level One…"/>
          <p:cNvSpPr txBox="1">
            <a:spLocks noGrp="1"/>
          </p:cNvSpPr>
          <p:nvPr>
            <p:ph type="body" sz="quarter" idx="1"/>
          </p:nvPr>
        </p:nvSpPr>
        <p:spPr>
          <a:xfrm>
            <a:off x="1371600" y="3886200"/>
            <a:ext cx="6400800" cy="1752600"/>
          </a:xfrm>
          <a:prstGeom prst="rect">
            <a:avLst/>
          </a:prstGeom>
        </p:spPr>
        <p:txBody>
          <a:bodyPr/>
          <a:lstStyle>
            <a:lvl1pPr indent="0" algn="ctr">
              <a:defRPr>
                <a:solidFill>
                  <a:srgbClr val="888888"/>
                </a:solidFill>
              </a:defRPr>
            </a:lvl1pPr>
            <a:lvl2pPr marL="0" indent="0" algn="ctr">
              <a:buSzTx/>
              <a:buNone/>
              <a:defRPr>
                <a:solidFill>
                  <a:srgbClr val="888888"/>
                </a:solidFill>
              </a:defRPr>
            </a:lvl2pPr>
            <a:lvl3pPr marL="0" indent="0" algn="ctr">
              <a:buSzTx/>
              <a:buNone/>
              <a:defRPr>
                <a:solidFill>
                  <a:srgbClr val="888888"/>
                </a:solidFill>
              </a:defRPr>
            </a:lvl3pPr>
            <a:lvl4pPr marL="0" indent="0" algn="ctr">
              <a:buSzTx/>
              <a:buNone/>
              <a:defRPr>
                <a:solidFill>
                  <a:srgbClr val="888888"/>
                </a:solidFill>
              </a:defRPr>
            </a:lvl4pPr>
            <a:lvl5pPr marL="0" indent="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8391766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2101989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3E9F-ACD8-446C-8659-715BDAA88C6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2849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08A8BB-BCDF-416E-A5E0-C25777B4CF7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275057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30ACB-0EAF-48CA-BD3F-73E38C2F919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794176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F3A84D-9156-4487-B811-14E17175E54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2829561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4B2C18-92BD-4DA0-8529-5595011A971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87062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098861-E60A-47DF-A80F-29C9A56A042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624973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3D8B5E-5076-44A8-B610-F4CD03EACA4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143530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3EFCB9-4DA6-4770-9741-264EAB75D18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0136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83942F-3FDA-4991-837C-63E16763A35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864507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C5C8-272D-41A6-BD29-363CE10A67F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151155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558EB-E197-4C4D-B7F1-8E7127D369B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978887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2 Marcador de fecha"/>
          <p:cNvSpPr>
            <a:spLocks noGrp="1"/>
          </p:cNvSpPr>
          <p:nvPr>
            <p:ph type="dt" sz="half" idx="10"/>
          </p:nvPr>
        </p:nvSpPr>
        <p:spPr>
          <a:xfrm>
            <a:off x="685800" y="6248400"/>
            <a:ext cx="1905000" cy="457200"/>
          </a:xfrm>
        </p:spPr>
        <p:txBody>
          <a:bodyPr/>
          <a:lstStyle>
            <a:lvl1pPr>
              <a:defRPr/>
            </a:lvl1pPr>
          </a:lstStyle>
          <a:p>
            <a:pPr>
              <a:defRPr/>
            </a:pPr>
            <a:endParaRPr lang="es-ES">
              <a:solidFill>
                <a:srgbClr val="000000"/>
              </a:solidFill>
            </a:endParaRPr>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pPr>
              <a:defRPr/>
            </a:pPr>
            <a:endParaRPr lang="es-ES">
              <a:solidFill>
                <a:srgbClr val="000000"/>
              </a:solidFill>
            </a:endParaRPr>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pPr>
              <a:defRPr/>
            </a:pPr>
            <a:fld id="{A06E2E03-46DB-41C5-B409-2DB4B0F96CD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87311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66953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25172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6510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10229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543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fontAlgn="base">
              <a:spcBef>
                <a:spcPct val="0"/>
              </a:spcBef>
              <a:spcAft>
                <a:spcPct val="0"/>
              </a:spcAft>
              <a:defRPr/>
            </a:pPr>
            <a:fld id="{8944A9CC-9031-46B5-B694-68A61208F499}" type="datetimeFigureOut">
              <a:rPr lang="en-US" altLang="en-US"/>
              <a:pPr fontAlgn="base">
                <a:spcBef>
                  <a:spcPct val="0"/>
                </a:spcBef>
                <a:spcAft>
                  <a:spcPct val="0"/>
                </a:spcAft>
                <a:defRPr/>
              </a:pPr>
              <a:t>6/16/2025</a:t>
            </a:fld>
            <a:endParaRPr lang="en-US" alt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fontAlgn="base">
              <a:spcBef>
                <a:spcPct val="0"/>
              </a:spcBef>
              <a:spcAft>
                <a:spcPct val="0"/>
              </a:spcAft>
              <a:defRPr/>
            </a:pPr>
            <a:fld id="{564547C1-D8A1-42D2-8EBB-36A5C11F501E}" type="slidenum">
              <a:rPr lang="en-US" altLang="en-US"/>
              <a:pPr fontAlgn="base">
                <a:spcBef>
                  <a:spcPct val="0"/>
                </a:spcBef>
                <a:spcAft>
                  <a:spcPct val="0"/>
                </a:spcAft>
                <a:defRPr/>
              </a:pPr>
              <a:t>‹Nº›</a:t>
            </a:fld>
            <a:endParaRPr lang="en-US" altLang="en-US" dirty="0"/>
          </a:p>
        </p:txBody>
      </p:sp>
    </p:spTree>
    <p:extLst>
      <p:ext uri="{BB962C8B-B14F-4D97-AF65-F5344CB8AC3E}">
        <p14:creationId xmlns:p14="http://schemas.microsoft.com/office/powerpoint/2010/main" val="105833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9572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411F7BC-FA16-45D2-9BAF-2A554B838229}" type="slidenum">
              <a:rPr lang="es-ES"/>
              <a:pPr>
                <a:defRPr/>
              </a:pPr>
              <a:t>‹Nº›</a:t>
            </a:fld>
            <a:endParaRPr lang="es-ES"/>
          </a:p>
        </p:txBody>
      </p:sp>
    </p:spTree>
    <p:extLst>
      <p:ext uri="{BB962C8B-B14F-4D97-AF65-F5344CB8AC3E}">
        <p14:creationId xmlns:p14="http://schemas.microsoft.com/office/powerpoint/2010/main" val="2344848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DFE7A94-44D9-4173-B404-F43F855FFB5B}" type="slidenum">
              <a:rPr lang="es-ES"/>
              <a:pPr>
                <a:defRPr/>
              </a:pPr>
              <a:t>‹Nº›</a:t>
            </a:fld>
            <a:endParaRPr lang="es-ES"/>
          </a:p>
        </p:txBody>
      </p:sp>
    </p:spTree>
    <p:extLst>
      <p:ext uri="{BB962C8B-B14F-4D97-AF65-F5344CB8AC3E}">
        <p14:creationId xmlns:p14="http://schemas.microsoft.com/office/powerpoint/2010/main" val="14194479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82DB3B9-1186-4469-8C66-3E948B4E8A2A}" type="slidenum">
              <a:rPr lang="es-ES"/>
              <a:pPr>
                <a:defRPr/>
              </a:pPr>
              <a:t>‹Nº›</a:t>
            </a:fld>
            <a:endParaRPr lang="es-ES"/>
          </a:p>
        </p:txBody>
      </p:sp>
    </p:spTree>
    <p:extLst>
      <p:ext uri="{BB962C8B-B14F-4D97-AF65-F5344CB8AC3E}">
        <p14:creationId xmlns:p14="http://schemas.microsoft.com/office/powerpoint/2010/main" val="732204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701744B-B295-4F2B-99B9-F546C28BD9F9}" type="slidenum">
              <a:rPr lang="es-ES"/>
              <a:pPr>
                <a:defRPr/>
              </a:pPr>
              <a:t>‹Nº›</a:t>
            </a:fld>
            <a:endParaRPr lang="es-ES"/>
          </a:p>
        </p:txBody>
      </p:sp>
    </p:spTree>
    <p:extLst>
      <p:ext uri="{BB962C8B-B14F-4D97-AF65-F5344CB8AC3E}">
        <p14:creationId xmlns:p14="http://schemas.microsoft.com/office/powerpoint/2010/main" val="23208913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67B8972-0034-4A2C-A8B9-474B26D3D09E}" type="slidenum">
              <a:rPr lang="es-ES"/>
              <a:pPr>
                <a:defRPr/>
              </a:pPr>
              <a:t>‹Nº›</a:t>
            </a:fld>
            <a:endParaRPr lang="es-ES"/>
          </a:p>
        </p:txBody>
      </p:sp>
    </p:spTree>
    <p:extLst>
      <p:ext uri="{BB962C8B-B14F-4D97-AF65-F5344CB8AC3E}">
        <p14:creationId xmlns:p14="http://schemas.microsoft.com/office/powerpoint/2010/main" val="33865605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04AD07B-43D2-4AA6-9FEF-B9F498211F39}" type="slidenum">
              <a:rPr lang="es-ES"/>
              <a:pPr>
                <a:defRPr/>
              </a:pPr>
              <a:t>‹Nº›</a:t>
            </a:fld>
            <a:endParaRPr lang="es-ES"/>
          </a:p>
        </p:txBody>
      </p:sp>
    </p:spTree>
    <p:extLst>
      <p:ext uri="{BB962C8B-B14F-4D97-AF65-F5344CB8AC3E}">
        <p14:creationId xmlns:p14="http://schemas.microsoft.com/office/powerpoint/2010/main" val="20391355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014A26F-AC51-441F-9065-301182BF4D7D}" type="slidenum">
              <a:rPr lang="es-ES"/>
              <a:pPr>
                <a:defRPr/>
              </a:pPr>
              <a:t>‹Nº›</a:t>
            </a:fld>
            <a:endParaRPr lang="es-ES"/>
          </a:p>
        </p:txBody>
      </p:sp>
    </p:spTree>
    <p:extLst>
      <p:ext uri="{BB962C8B-B14F-4D97-AF65-F5344CB8AC3E}">
        <p14:creationId xmlns:p14="http://schemas.microsoft.com/office/powerpoint/2010/main" val="40095595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09C1347-CF65-4C44-86B7-E683C1B788B9}" type="slidenum">
              <a:rPr lang="es-ES"/>
              <a:pPr>
                <a:defRPr/>
              </a:pPr>
              <a:t>‹Nº›</a:t>
            </a:fld>
            <a:endParaRPr lang="es-ES"/>
          </a:p>
        </p:txBody>
      </p:sp>
    </p:spTree>
    <p:extLst>
      <p:ext uri="{BB962C8B-B14F-4D97-AF65-F5344CB8AC3E}">
        <p14:creationId xmlns:p14="http://schemas.microsoft.com/office/powerpoint/2010/main" val="8956326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37266E0-E6FB-4441-86BC-C630DCB946E2}" type="slidenum">
              <a:rPr lang="es-ES"/>
              <a:pPr>
                <a:defRPr/>
              </a:pPr>
              <a:t>‹Nº›</a:t>
            </a:fld>
            <a:endParaRPr lang="es-ES"/>
          </a:p>
        </p:txBody>
      </p:sp>
    </p:spTree>
    <p:extLst>
      <p:ext uri="{BB962C8B-B14F-4D97-AF65-F5344CB8AC3E}">
        <p14:creationId xmlns:p14="http://schemas.microsoft.com/office/powerpoint/2010/main" val="40081918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8224DF8-D4A3-44BF-BE43-41891C4593E8}" type="slidenum">
              <a:rPr lang="es-ES"/>
              <a:pPr>
                <a:defRPr/>
              </a:pPr>
              <a:t>‹Nº›</a:t>
            </a:fld>
            <a:endParaRPr lang="es-ES"/>
          </a:p>
        </p:txBody>
      </p:sp>
    </p:spTree>
    <p:extLst>
      <p:ext uri="{BB962C8B-B14F-4D97-AF65-F5344CB8AC3E}">
        <p14:creationId xmlns:p14="http://schemas.microsoft.com/office/powerpoint/2010/main" val="1461049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194802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D0BF6BD-9364-4ACE-8DF7-285E918AC732}" type="slidenum">
              <a:rPr lang="es-ES"/>
              <a:pPr>
                <a:defRPr/>
              </a:pPr>
              <a:t>‹Nº›</a:t>
            </a:fld>
            <a:endParaRPr lang="es-ES"/>
          </a:p>
        </p:txBody>
      </p:sp>
    </p:spTree>
    <p:extLst>
      <p:ext uri="{BB962C8B-B14F-4D97-AF65-F5344CB8AC3E}">
        <p14:creationId xmlns:p14="http://schemas.microsoft.com/office/powerpoint/2010/main" val="35866285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FFA4488-2592-4174-9FE3-1973746BB339}" type="slidenum">
              <a:rPr lang="es-ES"/>
              <a:pPr>
                <a:defRPr/>
              </a:pPr>
              <a:t>‹Nº›</a:t>
            </a:fld>
            <a:endParaRPr lang="es-ES"/>
          </a:p>
        </p:txBody>
      </p:sp>
    </p:spTree>
    <p:extLst>
      <p:ext uri="{BB962C8B-B14F-4D97-AF65-F5344CB8AC3E}">
        <p14:creationId xmlns:p14="http://schemas.microsoft.com/office/powerpoint/2010/main" val="9126468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85800" y="6248400"/>
            <a:ext cx="1905000" cy="457200"/>
          </a:xfrm>
        </p:spPr>
        <p:txBody>
          <a:bodyPr/>
          <a:lstStyle>
            <a:lvl1pPr>
              <a:defRPr>
                <a:solidFill>
                  <a:srgbClr val="000000"/>
                </a:solidFill>
                <a:latin typeface="Arial" charset="0"/>
                <a:cs typeface="Arial" charset="0"/>
              </a:defRPr>
            </a:lvl1pPr>
          </a:lstStyle>
          <a:p>
            <a:pPr>
              <a:defRPr/>
            </a:pPr>
            <a:endParaRPr lang="en-US"/>
          </a:p>
        </p:txBody>
      </p:sp>
      <p:sp>
        <p:nvSpPr>
          <p:cNvPr id="6" name="5 Marcador de pie de página"/>
          <p:cNvSpPr>
            <a:spLocks noGrp="1"/>
          </p:cNvSpPr>
          <p:nvPr>
            <p:ph type="ftr" sz="quarter" idx="11"/>
          </p:nvPr>
        </p:nvSpPr>
        <p:spPr>
          <a:xfrm>
            <a:off x="3124200" y="6248400"/>
            <a:ext cx="2895600" cy="457200"/>
          </a:xfrm>
        </p:spPr>
        <p:txBody>
          <a:bodyPr/>
          <a:lstStyle>
            <a:lvl1pPr>
              <a:defRPr>
                <a:solidFill>
                  <a:srgbClr val="000000"/>
                </a:solidFill>
                <a:latin typeface="Arial" charset="0"/>
                <a:cs typeface="Arial" charset="0"/>
              </a:defRPr>
            </a:lvl1pPr>
          </a:lstStyle>
          <a:p>
            <a:pPr>
              <a:defRPr/>
            </a:pPr>
            <a:endParaRPr lang="en-US"/>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solidFill>
                  <a:srgbClr val="000000"/>
                </a:solidFill>
                <a:latin typeface="Arial" charset="0"/>
                <a:cs typeface="Arial" charset="0"/>
              </a:defRPr>
            </a:lvl1pPr>
          </a:lstStyle>
          <a:p>
            <a:pPr>
              <a:defRPr/>
            </a:pPr>
            <a:fld id="{29DB2E7D-41DD-4E44-A0BF-C05B4085CA4B}" type="slidenum">
              <a:rPr lang="en-US"/>
              <a:pPr>
                <a:defRPr/>
              </a:pPr>
              <a:t>‹Nº›</a:t>
            </a:fld>
            <a:endParaRPr lang="en-US"/>
          </a:p>
        </p:txBody>
      </p:sp>
    </p:spTree>
    <p:extLst>
      <p:ext uri="{BB962C8B-B14F-4D97-AF65-F5344CB8AC3E}">
        <p14:creationId xmlns:p14="http://schemas.microsoft.com/office/powerpoint/2010/main" val="3471469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C95A61BA-AEBD-4650-80C1-3FE8A56442E0}" type="slidenum">
              <a:rPr lang="es-ES"/>
              <a:pPr>
                <a:defRPr/>
              </a:pPr>
              <a:t>‹Nº›</a:t>
            </a:fld>
            <a:endParaRPr lang="es-ES"/>
          </a:p>
        </p:txBody>
      </p:sp>
    </p:spTree>
    <p:extLst>
      <p:ext uri="{BB962C8B-B14F-4D97-AF65-F5344CB8AC3E}">
        <p14:creationId xmlns:p14="http://schemas.microsoft.com/office/powerpoint/2010/main" val="2657676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250FE06B-0264-4EA9-8C8B-8C3CD5033C45}" type="slidenum">
              <a:rPr lang="es-ES"/>
              <a:pPr>
                <a:defRPr/>
              </a:pPr>
              <a:t>‹Nº›</a:t>
            </a:fld>
            <a:endParaRPr lang="es-ES"/>
          </a:p>
        </p:txBody>
      </p:sp>
    </p:spTree>
    <p:extLst>
      <p:ext uri="{BB962C8B-B14F-4D97-AF65-F5344CB8AC3E}">
        <p14:creationId xmlns:p14="http://schemas.microsoft.com/office/powerpoint/2010/main" val="34360313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495589AE-3F48-413A-9D6E-78B82326B2B4}" type="slidenum">
              <a:rPr lang="es-ES"/>
              <a:pPr>
                <a:defRPr/>
              </a:pPr>
              <a:t>‹Nº›</a:t>
            </a:fld>
            <a:endParaRPr lang="es-ES"/>
          </a:p>
        </p:txBody>
      </p:sp>
    </p:spTree>
    <p:extLst>
      <p:ext uri="{BB962C8B-B14F-4D97-AF65-F5344CB8AC3E}">
        <p14:creationId xmlns:p14="http://schemas.microsoft.com/office/powerpoint/2010/main" val="34607253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697956D9-0CF8-4DFE-B263-D5EC21F041A9}" type="slidenum">
              <a:rPr lang="es-ES"/>
              <a:pPr>
                <a:defRPr/>
              </a:pPr>
              <a:t>‹Nº›</a:t>
            </a:fld>
            <a:endParaRPr lang="es-ES"/>
          </a:p>
        </p:txBody>
      </p:sp>
    </p:spTree>
    <p:extLst>
      <p:ext uri="{BB962C8B-B14F-4D97-AF65-F5344CB8AC3E}">
        <p14:creationId xmlns:p14="http://schemas.microsoft.com/office/powerpoint/2010/main" val="2245025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919552BD-C237-4E51-9FC0-FE52759F3786}" type="slidenum">
              <a:rPr lang="es-ES"/>
              <a:pPr>
                <a:defRPr/>
              </a:pPr>
              <a:t>‹Nº›</a:t>
            </a:fld>
            <a:endParaRPr lang="es-ES"/>
          </a:p>
        </p:txBody>
      </p:sp>
    </p:spTree>
    <p:extLst>
      <p:ext uri="{BB962C8B-B14F-4D97-AF65-F5344CB8AC3E}">
        <p14:creationId xmlns:p14="http://schemas.microsoft.com/office/powerpoint/2010/main" val="4280895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2F962477-D314-4938-9325-4840E0CBBB76}" type="slidenum">
              <a:rPr lang="es-ES"/>
              <a:pPr>
                <a:defRPr/>
              </a:pPr>
              <a:t>‹Nº›</a:t>
            </a:fld>
            <a:endParaRPr lang="es-ES"/>
          </a:p>
        </p:txBody>
      </p:sp>
    </p:spTree>
    <p:extLst>
      <p:ext uri="{BB962C8B-B14F-4D97-AF65-F5344CB8AC3E}">
        <p14:creationId xmlns:p14="http://schemas.microsoft.com/office/powerpoint/2010/main" val="22807660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16D8BAC2-1A97-4EB0-A888-1C14FD8EC4CE}" type="slidenum">
              <a:rPr lang="es-ES"/>
              <a:pPr>
                <a:defRPr/>
              </a:pPr>
              <a:t>‹Nº›</a:t>
            </a:fld>
            <a:endParaRPr lang="es-ES"/>
          </a:p>
        </p:txBody>
      </p:sp>
    </p:spTree>
    <p:extLst>
      <p:ext uri="{BB962C8B-B14F-4D97-AF65-F5344CB8AC3E}">
        <p14:creationId xmlns:p14="http://schemas.microsoft.com/office/powerpoint/2010/main" val="2097452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01528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DF9E263F-2689-4025-BE17-55AFE3D1F12D}" type="slidenum">
              <a:rPr lang="es-ES"/>
              <a:pPr>
                <a:defRPr/>
              </a:pPr>
              <a:t>‹Nº›</a:t>
            </a:fld>
            <a:endParaRPr lang="es-ES"/>
          </a:p>
        </p:txBody>
      </p:sp>
    </p:spTree>
    <p:extLst>
      <p:ext uri="{BB962C8B-B14F-4D97-AF65-F5344CB8AC3E}">
        <p14:creationId xmlns:p14="http://schemas.microsoft.com/office/powerpoint/2010/main" val="33388893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CD3B210C-0F92-4FB4-A752-A67F7B758C35}" type="slidenum">
              <a:rPr lang="es-ES"/>
              <a:pPr>
                <a:defRPr/>
              </a:pPr>
              <a:t>‹Nº›</a:t>
            </a:fld>
            <a:endParaRPr lang="es-ES"/>
          </a:p>
        </p:txBody>
      </p:sp>
    </p:spTree>
    <p:extLst>
      <p:ext uri="{BB962C8B-B14F-4D97-AF65-F5344CB8AC3E}">
        <p14:creationId xmlns:p14="http://schemas.microsoft.com/office/powerpoint/2010/main" val="28192334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9FF37684-0E79-4048-9EC5-73DA2BF9980F}" type="slidenum">
              <a:rPr lang="es-ES"/>
              <a:pPr>
                <a:defRPr/>
              </a:pPr>
              <a:t>‹Nº›</a:t>
            </a:fld>
            <a:endParaRPr lang="es-ES"/>
          </a:p>
        </p:txBody>
      </p:sp>
    </p:spTree>
    <p:extLst>
      <p:ext uri="{BB962C8B-B14F-4D97-AF65-F5344CB8AC3E}">
        <p14:creationId xmlns:p14="http://schemas.microsoft.com/office/powerpoint/2010/main" val="29188793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DC935D41-04DE-4B36-B51B-585BBF5A95B1}" type="slidenum">
              <a:rPr lang="es-ES"/>
              <a:pPr>
                <a:defRPr/>
              </a:pPr>
              <a:t>‹Nº›</a:t>
            </a:fld>
            <a:endParaRPr lang="es-ES"/>
          </a:p>
        </p:txBody>
      </p:sp>
    </p:spTree>
    <p:extLst>
      <p:ext uri="{BB962C8B-B14F-4D97-AF65-F5344CB8AC3E}">
        <p14:creationId xmlns:p14="http://schemas.microsoft.com/office/powerpoint/2010/main" val="28992181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2 Marcador de fecha"/>
          <p:cNvSpPr>
            <a:spLocks noGrp="1"/>
          </p:cNvSpPr>
          <p:nvPr>
            <p:ph type="dt" sz="half" idx="10"/>
          </p:nvPr>
        </p:nvSpPr>
        <p:spPr>
          <a:xfrm>
            <a:off x="685800" y="6248400"/>
            <a:ext cx="1905000" cy="457200"/>
          </a:xfrm>
        </p:spPr>
        <p:txBody>
          <a:bodyPr/>
          <a:lstStyle>
            <a:lvl1pPr>
              <a:defRPr>
                <a:latin typeface="Arial" charset="0"/>
                <a:cs typeface="Arial" charset="0"/>
              </a:defRPr>
            </a:lvl1pPr>
          </a:lstStyle>
          <a:p>
            <a:pPr>
              <a:defRPr/>
            </a:pPr>
            <a:endParaRPr lang="es-ES"/>
          </a:p>
        </p:txBody>
      </p:sp>
      <p:sp>
        <p:nvSpPr>
          <p:cNvPr id="4" name="3 Marcador de pie de página"/>
          <p:cNvSpPr>
            <a:spLocks noGrp="1"/>
          </p:cNvSpPr>
          <p:nvPr>
            <p:ph type="ftr" sz="quarter" idx="11"/>
          </p:nvPr>
        </p:nvSpPr>
        <p:spPr>
          <a:xfrm>
            <a:off x="3124200" y="6248400"/>
            <a:ext cx="2895600" cy="457200"/>
          </a:xfrm>
        </p:spPr>
        <p:txBody>
          <a:bodyPr/>
          <a:lstStyle>
            <a:lvl1pPr>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atin typeface="Arial" charset="0"/>
                <a:cs typeface="Arial" charset="0"/>
              </a:defRPr>
            </a:lvl1pPr>
          </a:lstStyle>
          <a:p>
            <a:pPr>
              <a:defRPr/>
            </a:pPr>
            <a:fld id="{19B95B24-BC64-4672-9E00-B729AA36B8D0}" type="slidenum">
              <a:rPr lang="es-ES"/>
              <a:pPr>
                <a:defRPr/>
              </a:pPr>
              <a:t>‹Nº›</a:t>
            </a:fld>
            <a:endParaRPr lang="es-ES"/>
          </a:p>
        </p:txBody>
      </p:sp>
    </p:spTree>
    <p:extLst>
      <p:ext uri="{BB962C8B-B14F-4D97-AF65-F5344CB8AC3E}">
        <p14:creationId xmlns:p14="http://schemas.microsoft.com/office/powerpoint/2010/main" val="41857103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BA38258-83F6-483D-A3EE-6ED0B48DB1FB}"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9270033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22F4555D-9929-440C-8475-F23F63A344E7}"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455468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0D8FE67-8B5C-4A1F-9686-2EDFC94E449A}"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234401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2BDD59C-A60E-4508-B8A9-ED92FA7B81C6}"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11478777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76A68D5C-77E9-4711-B03D-022DA4E94479}"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3114111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518650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7640D835-EBC9-4DF8-9E1E-4CFC744FC3D3}"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40719206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C5580484-0A6E-4AEE-A864-F6CE3CE34BBE}"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23862381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5482E05-B65A-4F87-8475-BF61CCC17B01}"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35860545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820F32B-7F6B-4952-BAE8-7B5245AF5B98}"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11678405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B3A32F9F-AB78-4916-BD8E-CF1FDF19E934}"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10823189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2F3E65D1-1ADD-4176-8A07-CE9DD7264AA3}"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19545365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F9B5FE5-80A3-4779-8387-8CA57051A8B7}"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3320368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2C33DF35-BB56-42EC-95C3-41A6D6AF02E6}"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001668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D13A2377-8BD5-4A41-AB92-71B20EAA5D41}"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7056647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6274994-E05B-4541-89F8-3CD5E0F366CD}"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4169333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776897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7BE8B03E-2962-4FA7-8061-1170BC55B8DA}"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9017594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5A1EEFBE-8809-4BF1-BE96-E691B132D17F}"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2353432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B172E2B6-80D0-4E50-9C0D-90D95239F17B}"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1964156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4D0E625E-920B-45F8-BACE-A3DCDAFEBAEF}"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4826731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6B316106-5D6A-4845-9C81-561C8B756084}"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6559051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2F379CE-EA81-4399-823E-A62C7C46EDA8}"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1712621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0CE8CAEF-4756-440F-91C7-DA8EE0C7132A}"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549350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Date Placeholder 2"/>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9987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45367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202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32301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49153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72903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5" name="Title Text"/>
          <p:cNvSpPr txBox="1">
            <a:spLocks noGrp="1"/>
          </p:cNvSpPr>
          <p:nvPr>
            <p:ph type="title"/>
          </p:nvPr>
        </p:nvSpPr>
        <p:spPr>
          <a:prstGeom prst="rect">
            <a:avLst/>
          </a:prstGeom>
        </p:spPr>
        <p:txBody>
          <a:bodyPr/>
          <a:lstStyle/>
          <a:p>
            <a:r>
              <a:rPr lang="en-US" noProof="0" dirty="0"/>
              <a:t>Title</a:t>
            </a:r>
            <a:r>
              <a:rPr dirty="0"/>
              <a:t> Text</a:t>
            </a:r>
          </a:p>
        </p:txBody>
      </p:sp>
      <p:sp>
        <p:nvSpPr>
          <p:cNvPr id="1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64287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44314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5527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3470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76559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26315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1414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44740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05159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4125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86974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88803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57145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77231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67471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81031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4782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88318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556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52707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66221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11142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11449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05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678768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180123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9562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04130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131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2779216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104241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58729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13314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369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174606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966659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0251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13734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3665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831014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437923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50385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59994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2627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279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0438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6526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749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9219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0953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495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9994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374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075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829E9A-8299-4A1D-ADC2-07BC0D533A10}"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88654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8246FE-BFC6-456C-BE56-C304113F7046}"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283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FE0AFA-0A3F-4811-B38C-89A597A9EF6E}"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1776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2F40EC-7802-45FE-BAA0-7D98396294F6}"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51609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FB6800-A2C1-415C-B93C-8870A5858349}"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207746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1237DD-B958-49C2-8712-7D68ACB0DE94}"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648456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66E017-03B9-4485-8551-976D22DEBFC1}"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99053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62C8DA-94EC-493D-9156-084EE20E6F22}"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080835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D1669-2097-401D-A861-CA8CD2D58B22}"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33564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A9A6-EDAB-433B-B4A9-25FFB102B406}"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201772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CC5D93-2881-4C43-A190-DE083D888569}"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24484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613805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19802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0D36FC0-B9F0-4DBF-9DA3-223D404783A2}" type="datetimeFigureOut">
              <a:rPr lang="en-US" smtClean="0"/>
              <a:pPr/>
              <a:t>6/16/2025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9422976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3221955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100837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936096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526319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225367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6929719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895387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075282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5" name="Title Text"/>
          <p:cNvSpPr txBox="1">
            <a:spLocks noGrp="1"/>
          </p:cNvSpPr>
          <p:nvPr>
            <p:ph type="title"/>
          </p:nvPr>
        </p:nvSpPr>
        <p:spPr>
          <a:prstGeom prst="rect">
            <a:avLst/>
          </a:prstGeom>
        </p:spPr>
        <p:txBody>
          <a:bodyPr/>
          <a:lstStyle/>
          <a:p>
            <a:r>
              <a:rPr lang="en-US" noProof="0" dirty="0"/>
              <a:t>Title</a:t>
            </a:r>
            <a:r>
              <a:rPr dirty="0"/>
              <a:t> Text</a:t>
            </a:r>
          </a:p>
        </p:txBody>
      </p:sp>
      <p:sp>
        <p:nvSpPr>
          <p:cNvPr id="1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5403522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image" Target="../media/image2.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3.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image" Target="../media/image3.png"/><Relationship Id="rId5" Type="http://schemas.openxmlformats.org/officeDocument/2006/relationships/theme" Target="../theme/theme15.xml"/><Relationship Id="rId4"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7.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1.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8.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36FC0-B9F0-4DBF-9DA3-223D404783A2}" type="datetimeFigureOut">
              <a:rPr lang="en-US" smtClean="0"/>
              <a:pPr/>
              <a:t>6/16/2025</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A6F4B-A91E-4074-8586-E92D41087108}"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s-MX"/>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s-MX"/>
              <a:t>Haga clic para modificar el estilo de texto del patrón</a:t>
            </a:r>
          </a:p>
          <a:p>
            <a:pPr lvl="1"/>
            <a:r>
              <a:rPr lang="en-GB" altLang="es-MX"/>
              <a:t>Segundo nivel</a:t>
            </a:r>
          </a:p>
          <a:p>
            <a:pPr lvl="2"/>
            <a:r>
              <a:rPr lang="en-GB" altLang="es-MX"/>
              <a:t>Tercer nivel</a:t>
            </a:r>
          </a:p>
          <a:p>
            <a:pPr lvl="3"/>
            <a:r>
              <a:rPr lang="en-GB" altLang="es-MX"/>
              <a:t>Cuarto nivel</a:t>
            </a:r>
          </a:p>
          <a:p>
            <a:pPr lvl="4"/>
            <a:r>
              <a:rPr lang="en-GB" altLang="es-MX"/>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0D30FF-3862-48DD-8057-F779AE5CC215}"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9500719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EC7F1C8-D677-4E03-BAA8-CC725D09B52E}"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0361095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hape 10" descr="Shap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21387"/>
            <a:ext cx="9144000" cy="836614"/>
          </a:xfrm>
          <a:prstGeom prst="rect">
            <a:avLst/>
          </a:prstGeom>
          <a:ln w="12700">
            <a:miter lim="400000"/>
          </a:ln>
        </p:spPr>
      </p:pic>
      <p:grpSp>
        <p:nvGrpSpPr>
          <p:cNvPr id="5" name="Shape 11"/>
          <p:cNvGrpSpPr/>
          <p:nvPr/>
        </p:nvGrpSpPr>
        <p:grpSpPr>
          <a:xfrm>
            <a:off x="6477001" y="6477000"/>
            <a:ext cx="2600328" cy="304800"/>
            <a:chOff x="0" y="0"/>
            <a:chExt cx="2600326" cy="304800"/>
          </a:xfrm>
        </p:grpSpPr>
        <p:sp>
          <p:nvSpPr>
            <p:cNvPr id="3" name="Rectangle"/>
            <p:cNvSpPr/>
            <p:nvPr/>
          </p:nvSpPr>
          <p:spPr>
            <a:xfrm>
              <a:off x="0" y="0"/>
              <a:ext cx="2600326" cy="304800"/>
            </a:xfrm>
            <a:prstGeom prst="rect">
              <a:avLst/>
            </a:prstGeom>
            <a:solidFill>
              <a:srgbClr val="F7EDD4"/>
            </a:solidFill>
            <a:ln w="12700" cap="flat">
              <a:noFill/>
              <a:miter lim="400000"/>
            </a:ln>
            <a:effectLst/>
          </p:spPr>
          <p:txBody>
            <a:bodyPr wrap="square" lIns="45718" tIns="45718" rIns="45718" bIns="45718" numCol="1" anchor="ctr">
              <a:noAutofit/>
            </a:bodyPr>
            <a:lstStyle/>
            <a:p>
              <a:pPr algn="r"/>
              <a:endParaRPr lang="en-US" noProof="0" dirty="0"/>
            </a:p>
          </p:txBody>
        </p:sp>
        <p:sp>
          <p:nvSpPr>
            <p:cNvPr id="4" name="©  2020 American Society of Plant Biologists"/>
            <p:cNvSpPr txBox="1"/>
            <p:nvPr/>
          </p:nvSpPr>
          <p:spPr>
            <a:xfrm>
              <a:off x="0" y="60087"/>
              <a:ext cx="2600326" cy="1846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r">
                <a:defRPr sz="600">
                  <a:latin typeface="Calibri"/>
                  <a:ea typeface="Calibri"/>
                  <a:cs typeface="Calibri"/>
                  <a:sym typeface="Calibri"/>
                </a:defRPr>
              </a:lvl1pPr>
            </a:lstStyle>
            <a:p>
              <a:r>
                <a:rPr lang="en-US" noProof="0" dirty="0"/>
                <a:t>©  2022 American Society of Plant Biologists</a:t>
              </a:r>
            </a:p>
          </p:txBody>
        </p:sp>
      </p:grpSp>
      <p:sp>
        <p:nvSpPr>
          <p:cNvPr id="6"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ctr">
            <a:normAutofit/>
          </a:bodyPr>
          <a:lstStyle/>
          <a:p>
            <a:r>
              <a:rPr lang="en-US" noProof="0" dirty="0"/>
              <a:t>Title Text</a:t>
            </a:r>
          </a:p>
        </p:txBody>
      </p:sp>
      <p:sp>
        <p:nvSpPr>
          <p:cNvPr id="7"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ormAutofit/>
          </a:bodyPr>
          <a:lstStyle/>
          <a:p>
            <a:r>
              <a:rPr lang="en-US" noProof="0" dirty="0"/>
              <a:t>Body Level One</a:t>
            </a:r>
          </a:p>
          <a:p>
            <a:pPr lvl="1"/>
            <a:r>
              <a:rPr lang="en-US" noProof="0" dirty="0"/>
              <a:t>Body Level Two</a:t>
            </a:r>
          </a:p>
          <a:p>
            <a:pPr lvl="2"/>
            <a:r>
              <a:rPr lang="en-US" noProof="0" dirty="0"/>
              <a:t>Body Level Three</a:t>
            </a:r>
          </a:p>
          <a:p>
            <a:pPr lvl="3"/>
            <a:r>
              <a:rPr lang="en-US" noProof="0" dirty="0"/>
              <a:t>Body Level Four</a:t>
            </a:r>
          </a:p>
          <a:p>
            <a:pPr lvl="4"/>
            <a:r>
              <a:rPr lang="en-US" noProof="0" dirty="0"/>
              <a:t>Body Level Five</a:t>
            </a:r>
          </a:p>
        </p:txBody>
      </p:sp>
      <p:sp>
        <p:nvSpPr>
          <p:cNvPr id="8" name="Slide Number"/>
          <p:cNvSpPr txBox="1">
            <a:spLocks noGrp="1"/>
          </p:cNvSpPr>
          <p:nvPr>
            <p:ph type="sldNum" sz="quarter" idx="2"/>
          </p:nvPr>
        </p:nvSpPr>
        <p:spPr>
          <a:xfrm>
            <a:off x="6273319" y="6217853"/>
            <a:ext cx="279881" cy="276995"/>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rPr lang="en-US" noProof="0" smtClean="0"/>
              <a:t>‹Nº›</a:t>
            </a:fld>
            <a:endParaRPr lang="en-US" noProof="0" dirty="0"/>
          </a:p>
        </p:txBody>
      </p:sp>
    </p:spTree>
    <p:extLst>
      <p:ext uri="{BB962C8B-B14F-4D97-AF65-F5344CB8AC3E}">
        <p14:creationId xmlns:p14="http://schemas.microsoft.com/office/powerpoint/2010/main" val="88726370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ransition spd="med"/>
  <p:txStyles>
    <p:titleStyle>
      <a:lvl1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9pPr>
    </p:titleStyle>
    <p:bodyStyle>
      <a:lvl1pPr marL="0" marR="0" indent="228600" algn="l" defTabSz="914400" rtl="0" latinLnBrk="0">
        <a:lnSpc>
          <a:spcPct val="100000"/>
        </a:lnSpc>
        <a:spcBef>
          <a:spcPts val="300"/>
        </a:spcBef>
        <a:spcAft>
          <a:spcPts val="0"/>
        </a:spcAft>
        <a:buClrTx/>
        <a:buSzTx/>
        <a:buFontTx/>
        <a:buNone/>
        <a:tabLst/>
        <a:defRPr sz="1800" b="0" i="0" u="none" strike="noStrike" cap="none" spc="0" baseline="0">
          <a:solidFill>
            <a:srgbClr val="000000"/>
          </a:solidFill>
          <a:uFillTx/>
          <a:latin typeface="+mj-lt"/>
          <a:ea typeface="+mj-ea"/>
          <a:cs typeface="+mj-cs"/>
          <a:sym typeface="Arial"/>
        </a:defRPr>
      </a:lvl1pPr>
      <a:lvl2pPr marL="862692" marR="0" indent="-310242"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2pPr>
      <a:lvl3pPr marL="1371600" marR="0" indent="-342900"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3pPr>
      <a:lvl4pPr marL="1893570" marR="0" indent="-388619"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4pPr>
      <a:lvl5pPr marL="2350770" marR="0" indent="-388620"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5pPr>
      <a:lvl6pPr marL="2807970" marR="0" indent="-388620"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6pPr>
      <a:lvl7pPr marL="3265170" marR="0" indent="-388620"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7pPr>
      <a:lvl8pPr marL="3722370" marR="0" indent="-388620"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8pPr>
      <a:lvl9pPr marL="4179570" marR="0" indent="-388620" algn="l" defTabSz="914400" rtl="0" latinLnBrk="0">
        <a:lnSpc>
          <a:spcPct val="100000"/>
        </a:lnSpc>
        <a:spcBef>
          <a:spcPts val="300"/>
        </a:spcBef>
        <a:spcAft>
          <a:spcPts val="0"/>
        </a:spcAft>
        <a:buClrTx/>
        <a:buSzPts val="1800"/>
        <a:buFontTx/>
        <a:buChar char="•"/>
        <a:tabLst/>
        <a:defRPr sz="1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87A987"/>
            </a:gs>
          </a:gsLst>
          <a:path path="rect">
            <a:fillToRect l="100000" t="100000"/>
          </a:path>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cambiar el estilo de título	</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ES">
              <a:solidFill>
                <a:srgbClr val="000000"/>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ES">
              <a:solidFill>
                <a:srgbClr val="000000"/>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B8683A3-6A44-46E2-8646-EF3C4B7F1B3F}"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389353562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774627572"/>
      </p:ext>
    </p:extLst>
  </p:cSld>
  <p:clrMap bg1="lt1" tx1="dk1" bg2="lt2" tx2="dk2" accent1="accent1" accent2="accent2" accent3="accent3" accent4="accent4" accent5="accent5" accent6="accent6" hlink="hlink" folHlink="folHlink"/>
  <p:sldLayoutIdLst>
    <p:sldLayoutId id="2147483837" r:id="rId1"/>
    <p:sldLayoutId id="2147483838" r:id="rId2"/>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10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cs typeface="Arial" charset="0"/>
              </a:rPr>
              <a:t>©  2014 American Society of Plant Biologists</a:t>
            </a:r>
          </a:p>
        </p:txBody>
      </p:sp>
    </p:spTree>
    <p:extLst>
      <p:ext uri="{BB962C8B-B14F-4D97-AF65-F5344CB8AC3E}">
        <p14:creationId xmlns:p14="http://schemas.microsoft.com/office/powerpoint/2010/main" val="202791121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cambiar el estilo de título	</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157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157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157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7F25B6B2-BFDB-4AC9-A6C4-E05189F371C1}"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354747492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cambiar el estilo de título	</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3A254991-35E8-47BD-A886-B5C6494CCC32}"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381388102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AR" altLang="es-MX"/>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AR" altLang="es-MX"/>
              <a:t>Haga clic para modificar el estilo de texto del patrón</a:t>
            </a:r>
          </a:p>
          <a:p>
            <a:pPr lvl="1"/>
            <a:r>
              <a:rPr lang="es-AR" altLang="es-MX"/>
              <a:t>Segundo nivel</a:t>
            </a:r>
          </a:p>
          <a:p>
            <a:pPr lvl="2"/>
            <a:r>
              <a:rPr lang="es-AR" altLang="es-MX"/>
              <a:t>Tercer nivel</a:t>
            </a:r>
          </a:p>
          <a:p>
            <a:pPr lvl="3"/>
            <a:r>
              <a:rPr lang="es-AR" altLang="es-MX"/>
              <a:t>Cuarto nivel</a:t>
            </a:r>
          </a:p>
          <a:p>
            <a:pPr lvl="4"/>
            <a:r>
              <a:rPr lang="es-AR" altLang="es-MX"/>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AR" altLang="es-MX">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AR" altLang="es-MX">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33B8B73-4A32-4755-93F5-D4BC79D427C0}" type="slidenum">
              <a:rPr lang="es-AR" altLang="es-MX" smtClean="0">
                <a:solidFill>
                  <a:srgbClr val="000000"/>
                </a:solidFill>
              </a:rPr>
              <a:pPr fontAlgn="base">
                <a:spcBef>
                  <a:spcPct val="0"/>
                </a:spcBef>
                <a:spcAft>
                  <a:spcPct val="0"/>
                </a:spcAft>
              </a:pPr>
              <a:t>‹Nº›</a:t>
            </a:fld>
            <a:endParaRPr lang="es-AR" altLang="es-MX">
              <a:solidFill>
                <a:srgbClr val="000000"/>
              </a:solidFill>
            </a:endParaRPr>
          </a:p>
        </p:txBody>
      </p:sp>
    </p:spTree>
    <p:extLst>
      <p:ext uri="{BB962C8B-B14F-4D97-AF65-F5344CB8AC3E}">
        <p14:creationId xmlns:p14="http://schemas.microsoft.com/office/powerpoint/2010/main" val="16142876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CCFFCC">
                <a:gamma/>
                <a:shade val="66275"/>
                <a:invGamma/>
              </a:srgbClr>
            </a:gs>
          </a:gsLst>
          <a:path path="rect">
            <a:fillToRect l="100000" t="100000"/>
          </a:path>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MX"/>
              <a:t>Haga clic para cambiar el estilo de título	</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ltLang="es-MX">
              <a:solidFill>
                <a:srgbClr val="000000"/>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ltLang="es-MX">
              <a:solidFill>
                <a:srgbClr val="000000"/>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F4DF421-843A-4D28-83E9-E4C993464357}" type="slidenum">
              <a:rPr lang="es-ES" altLang="es-MX" smtClean="0">
                <a:solidFill>
                  <a:srgbClr val="000000"/>
                </a:solidFill>
              </a:rPr>
              <a:pPr fontAlgn="base">
                <a:spcBef>
                  <a:spcPct val="0"/>
                </a:spcBef>
                <a:spcAft>
                  <a:spcPct val="0"/>
                </a:spcAft>
              </a:pPr>
              <a:t>‹Nº›</a:t>
            </a:fld>
            <a:endParaRPr lang="es-ES" altLang="es-MX">
              <a:solidFill>
                <a:srgbClr val="000000"/>
              </a:solidFill>
            </a:endParaRPr>
          </a:p>
        </p:txBody>
      </p:sp>
    </p:spTree>
    <p:extLst>
      <p:ext uri="{BB962C8B-B14F-4D97-AF65-F5344CB8AC3E}">
        <p14:creationId xmlns:p14="http://schemas.microsoft.com/office/powerpoint/2010/main" val="330665413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B373E38-18DA-6041-BC72-F66C411D6798}" type="datetimeFigureOut">
              <a:rPr lang="en-US" smtClean="0">
                <a:solidFill>
                  <a:prstClr val="black">
                    <a:tint val="75000"/>
                  </a:prstClr>
                </a:solidFill>
              </a:rPr>
              <a:pPr defTabSz="457200"/>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946B142-C089-5640-BDEF-C1C4296B6D01}"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366005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1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3790A-B612-4188-95A6-D9D2761224D2}" type="datetimeFigureOut">
              <a:rPr lang="es-MX" smtClean="0">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FEE5-0FB7-4280-9AEC-70A250C5986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1226587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3790A-B612-4188-95A6-D9D2761224D2}" type="datetimeFigureOut">
              <a:rPr lang="es-MX" smtClean="0">
                <a:solidFill>
                  <a:prstClr val="black">
                    <a:tint val="75000"/>
                  </a:prstClr>
                </a:solidFill>
              </a:rPr>
              <a:pPr/>
              <a:t>16/06/2025</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FEE5-0FB7-4280-9AEC-70A250C5986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833630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9204937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343931614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7491494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235979195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49354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emf"/><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www-biology.ucsd.edu/others/yanofsky/_vti_bin/shtml.exe/flower/class_a_organ_identity_genes.htm/map" TargetMode="Externa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image" Target="../media/image210.jpeg"/></Relationships>
</file>

<file path=ppt/slides/_rels/slide103.xml.rels><?xml version="1.0" encoding="UTF-8" standalone="yes"?>
<Relationships xmlns="http://schemas.openxmlformats.org/package/2006/relationships"><Relationship Id="rId3" Type="http://schemas.openxmlformats.org/officeDocument/2006/relationships/hyperlink" Target="http://www-biology.ucsd.edu/others/yanofsky/_vti_bin/shtml.exe/flower/class_b_organ_identity_genes.htm/map" TargetMode="External"/><Relationship Id="rId2" Type="http://schemas.openxmlformats.org/officeDocument/2006/relationships/image" Target="../media/image213.jpeg"/><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png"/></Relationships>
</file>

<file path=ppt/slides/_rels/slide10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hyperlink" Target="http://www-biology.ucsd.edu/others/yanofsky/_vti_bin/shtml.exe/flower/class_c_organ_identity_genes.htm/map" TargetMode="External"/><Relationship Id="rId1" Type="http://schemas.openxmlformats.org/officeDocument/2006/relationships/slideLayout" Target="../slideLayouts/slideLayout7.xml"/><Relationship Id="rId5" Type="http://schemas.openxmlformats.org/officeDocument/2006/relationships/image" Target="../media/image218.png"/><Relationship Id="rId4" Type="http://schemas.openxmlformats.org/officeDocument/2006/relationships/image" Target="../media/image217.jpeg"/></Relationships>
</file>

<file path=ppt/slides/_rels/slide10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8.xml"/><Relationship Id="rId1" Type="http://schemas.openxmlformats.org/officeDocument/2006/relationships/slideLayout" Target="../slideLayouts/slideLayout62.xml"/><Relationship Id="rId4" Type="http://schemas.openxmlformats.org/officeDocument/2006/relationships/hyperlink" Target="https://academic.oup.com/pcp/article-lookup/doi/10.1093/pcp/pcv037"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59.xml"/><Relationship Id="rId1" Type="http://schemas.openxmlformats.org/officeDocument/2006/relationships/slideLayout" Target="../slideLayouts/slideLayout62.xml"/><Relationship Id="rId4" Type="http://schemas.openxmlformats.org/officeDocument/2006/relationships/hyperlink" Target="http://dx.doi.org/10.1016/j.cub.2004.10.028"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8" Type="http://schemas.openxmlformats.org/officeDocument/2006/relationships/hyperlink" Target="https://commons.wikimedia.org/wiki/File:Gnetum_gnemon_BotGardBln1105C.JPG" TargetMode="External"/><Relationship Id="rId13" Type="http://schemas.openxmlformats.org/officeDocument/2006/relationships/hyperlink" Target="https://commons.wikimedia.org/wiki/File:Nymphaea_alba_close_up.jpg" TargetMode="External"/><Relationship Id="rId3" Type="http://schemas.openxmlformats.org/officeDocument/2006/relationships/hyperlink" Target="https://www.ncbi.nlm.nih.gov/pubmed/10688133" TargetMode="External"/><Relationship Id="rId7" Type="http://schemas.openxmlformats.org/officeDocument/2006/relationships/image" Target="../media/image226.png"/><Relationship Id="rId12" Type="http://schemas.openxmlformats.org/officeDocument/2006/relationships/image" Target="../media/image230.jpeg"/><Relationship Id="rId2" Type="http://schemas.openxmlformats.org/officeDocument/2006/relationships/notesSlide" Target="../notesSlides/notesSlide60.xml"/><Relationship Id="rId1" Type="http://schemas.openxmlformats.org/officeDocument/2006/relationships/slideLayout" Target="../slideLayouts/slideLayout54.xml"/><Relationship Id="rId6" Type="http://schemas.openxmlformats.org/officeDocument/2006/relationships/image" Target="../media/image225.jpeg"/><Relationship Id="rId11" Type="http://schemas.openxmlformats.org/officeDocument/2006/relationships/image" Target="../media/image229.jpeg"/><Relationship Id="rId5" Type="http://schemas.openxmlformats.org/officeDocument/2006/relationships/hyperlink" Target="https://commons.wikimedia.org/wiki/File:Rice-flower,katori-city,japan.JPG" TargetMode="External"/><Relationship Id="rId10" Type="http://schemas.openxmlformats.org/officeDocument/2006/relationships/image" Target="../media/image228.jpeg"/><Relationship Id="rId4" Type="http://schemas.openxmlformats.org/officeDocument/2006/relationships/image" Target="../media/image224.jpeg"/><Relationship Id="rId9" Type="http://schemas.openxmlformats.org/officeDocument/2006/relationships/image" Target="../media/image227.jpeg"/></Relationships>
</file>

<file path=ppt/slides/_rels/slide111.xml.rels><?xml version="1.0" encoding="UTF-8" standalone="yes"?>
<Relationships xmlns="http://schemas.openxmlformats.org/package/2006/relationships"><Relationship Id="rId3" Type="http://schemas.openxmlformats.org/officeDocument/2006/relationships/hyperlink" Target="1150-1164" TargetMode="External"/><Relationship Id="rId2" Type="http://schemas.openxmlformats.org/officeDocument/2006/relationships/notesSlide" Target="../notesSlides/notesSlide61.xml"/><Relationship Id="rId1" Type="http://schemas.openxmlformats.org/officeDocument/2006/relationships/slideLayout" Target="../slideLayouts/slideLayout52.xml"/><Relationship Id="rId4" Type="http://schemas.openxmlformats.org/officeDocument/2006/relationships/hyperlink" Target="https://link.springer.com/article/10.1023/A:1006332105728"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8" Type="http://schemas.openxmlformats.org/officeDocument/2006/relationships/hyperlink" Target="https://commons.wikimedia.org/wiki/File:Tomato_flower.JPG" TargetMode="External"/><Relationship Id="rId3" Type="http://schemas.openxmlformats.org/officeDocument/2006/relationships/image" Target="../media/image237.png"/><Relationship Id="rId7" Type="http://schemas.openxmlformats.org/officeDocument/2006/relationships/hyperlink" Target="https://www.nps.gov/wica/learn/nature/wildflowers-yellow-lady-slipper.htm" TargetMode="External"/><Relationship Id="rId2" Type="http://schemas.openxmlformats.org/officeDocument/2006/relationships/notesSlide" Target="../notesSlides/notesSlide62.xml"/><Relationship Id="rId1" Type="http://schemas.openxmlformats.org/officeDocument/2006/relationships/slideLayout" Target="../slideLayouts/slideLayout59.xml"/><Relationship Id="rId6" Type="http://schemas.openxmlformats.org/officeDocument/2006/relationships/hyperlink" Target="https://commons.wikimedia.org/wiki/File:Rice-flower,katori-city,japan.JPG" TargetMode="External"/><Relationship Id="rId5" Type="http://schemas.openxmlformats.org/officeDocument/2006/relationships/image" Target="../media/image239.jpeg"/><Relationship Id="rId4" Type="http://schemas.openxmlformats.org/officeDocument/2006/relationships/image" Target="../media/image238.png"/></Relationships>
</file>

<file path=ppt/slides/_rels/slide116.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1.png"/><Relationship Id="rId2" Type="http://schemas.openxmlformats.org/officeDocument/2006/relationships/notesSlide" Target="../notesSlides/notesSlide63.xml"/><Relationship Id="rId1" Type="http://schemas.openxmlformats.org/officeDocument/2006/relationships/slideLayout" Target="../slideLayouts/slideLayout57.xml"/><Relationship Id="rId6" Type="http://schemas.openxmlformats.org/officeDocument/2006/relationships/hyperlink" Target="http://rstb.royalsocietypublishing.org/content/369/1648/20130348" TargetMode="External"/><Relationship Id="rId5" Type="http://schemas.openxmlformats.org/officeDocument/2006/relationships/hyperlink" Target="http://www.mdpi.com/2079-7737/2/3/1150" TargetMode="External"/><Relationship Id="rId4" Type="http://schemas.openxmlformats.org/officeDocument/2006/relationships/hyperlink" Target="http://dev.biologists.org/content/129/10/2519.lon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4.xml"/><Relationship Id="rId1" Type="http://schemas.openxmlformats.org/officeDocument/2006/relationships/slideLayout" Target="../slideLayouts/slideLayout59.xml"/><Relationship Id="rId4" Type="http://schemas.openxmlformats.org/officeDocument/2006/relationships/hyperlink" Target="http://www.journals.uchicago.edu/doi/10.1086/344694"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journals.plos.org/plosone/article?id=10.1371/journal.pone.0009288" TargetMode="External"/><Relationship Id="rId2" Type="http://schemas.openxmlformats.org/officeDocument/2006/relationships/notesSlide" Target="../notesSlides/notesSlide65.xml"/><Relationship Id="rId1" Type="http://schemas.openxmlformats.org/officeDocument/2006/relationships/slideLayout" Target="../slideLayouts/slideLayout57.xml"/><Relationship Id="rId4" Type="http://schemas.openxmlformats.org/officeDocument/2006/relationships/image" Target="../media/image2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5.xml"/><Relationship Id="rId6" Type="http://schemas.openxmlformats.org/officeDocument/2006/relationships/hyperlink" Target="http://www.plantcell.org/content/21/9/2914.abstract" TargetMode="External"/><Relationship Id="rId5" Type="http://schemas.openxmlformats.org/officeDocument/2006/relationships/hyperlink" Target="http://www.plantcell.org/content/23/11/4146.abstract"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hyperlink" Target="http://www.plantcell.org/content/19/5/1649.full" TargetMode="External"/><Relationship Id="rId2" Type="http://schemas.openxmlformats.org/officeDocument/2006/relationships/notesSlide" Target="../notesSlides/notesSlide7.xml"/><Relationship Id="rId1" Type="http://schemas.openxmlformats.org/officeDocument/2006/relationships/slideLayout" Target="../slideLayouts/slideLayout115.xml"/><Relationship Id="rId6" Type="http://schemas.openxmlformats.org/officeDocument/2006/relationships/image" Target="../media/image32.png"/><Relationship Id="rId11" Type="http://schemas.openxmlformats.org/officeDocument/2006/relationships/hyperlink" Target="http://www.plantcell.org/content/16/1/60.full" TargetMode="External"/><Relationship Id="rId5" Type="http://schemas.openxmlformats.org/officeDocument/2006/relationships/image" Target="../media/image31.jpeg"/><Relationship Id="rId10" Type="http://schemas.openxmlformats.org/officeDocument/2006/relationships/hyperlink" Target="http://www.flickr.com/photos/ricephotos/368501850/" TargetMode="External"/><Relationship Id="rId4" Type="http://schemas.openxmlformats.org/officeDocument/2006/relationships/image" Target="../media/image30.jpeg"/><Relationship Id="rId9" Type="http://schemas.openxmlformats.org/officeDocument/2006/relationships/hyperlink" Target="http://www.flickr.com/photos/clearwood/sets/7215762628471572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117.xml"/><Relationship Id="rId5" Type="http://schemas.openxmlformats.org/officeDocument/2006/relationships/image" Target="../media/image37.png"/><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hyperlink" Target="http://genesdev.cshlp.org/content/21/19/2371.long"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elifesciences.org/articles/06100"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s://academic.oup.com/jxb/article/71/9/2490/5739814"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academic.oup.com/genetics/article/148/2/885/6034192"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hyperlink" Target="https://link.springer.com/article/10.1007/BF00264213"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hyperlink" Target="http://www.sciencedirect.com/science/article/pii/S187493991630164X" TargetMode="External"/><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hyperlink" Target="http://journals.plos.org/plosone/article?id=10.1371/journal.pone.000928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hyperlink" Target="http://www.sciencedirect.com/science/article/pii/S187493991630164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hyperlink" Target="http://www.sciencedirect.com/science/article/pii/S187493991630164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05/tpc.116.tt0416"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hyperlink" Target="https://doi.org/10.1134/S1021443712040103" TargetMode="External"/><Relationship Id="rId4" Type="http://schemas.openxmlformats.org/officeDocument/2006/relationships/hyperlink" Target="https://www.cabdirect.org/cabdirect/abstract/19390300007"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doi.org/10.1126/science.286.5446.1962" TargetMode="External"/><Relationship Id="rId13" Type="http://schemas.microsoft.com/office/2007/relationships/hdphoto" Target="../media/hdphoto2.wdp"/><Relationship Id="rId3" Type="http://schemas.openxmlformats.org/officeDocument/2006/relationships/image" Target="../media/image64.png"/><Relationship Id="rId7" Type="http://schemas.openxmlformats.org/officeDocument/2006/relationships/hyperlink" Target="https://doi.org/10.1105/tpc.105.035766" TargetMode="External"/><Relationship Id="rId12" Type="http://schemas.openxmlformats.org/officeDocument/2006/relationships/image" Target="../media/image69.png"/><Relationship Id="rId2" Type="http://schemas.openxmlformats.org/officeDocument/2006/relationships/notesSlide" Target="../notesSlides/notesSlide29.xml"/><Relationship Id="rId16"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67.png"/><Relationship Id="rId11" Type="http://schemas.microsoft.com/office/2007/relationships/hdphoto" Target="../media/hdphoto1.wdp"/><Relationship Id="rId5" Type="http://schemas.openxmlformats.org/officeDocument/2006/relationships/image" Target="../media/image66.png"/><Relationship Id="rId15" Type="http://schemas.microsoft.com/office/2007/relationships/hdphoto" Target="../media/hdphoto3.wdp"/><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hyperlink" Target="https://doi.org/10.1371/journal.pone.0029238" TargetMode="External"/><Relationship Id="rId14" Type="http://schemas.openxmlformats.org/officeDocument/2006/relationships/image" Target="../media/image70.pn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hyperlink" Target="https://www.science.org/doi/10.1126/science.1141752" TargetMode="External"/><Relationship Id="rId10" Type="http://schemas.openxmlformats.org/officeDocument/2006/relationships/image" Target="../media/image76.png"/><Relationship Id="rId4" Type="http://schemas.microsoft.com/office/2007/relationships/hdphoto" Target="../media/hdphoto4.wdp"/><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academic.oup.com/plphys/article/146/1/250/6107081"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hyperlink" Target="https://onlinelibrary.wiley.com/doi/10.1111/j.1365-313X.2012.05125.x" TargetMode="External"/><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hyperlink" Target="https://academic.oup.com/pcp/article/46/8/1175/1875348" TargetMode="External"/><Relationship Id="rId4" Type="http://schemas.openxmlformats.org/officeDocument/2006/relationships/hyperlink" Target="https://doi.org/10.3389/fpls.2015.00543"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hyperlink" Target="https://doi.org/10.1104/pp.19.00867" TargetMode="External"/><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hyperlink" Target="https://academic.oup.com/plcell/article/23/9/3172/6097598"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86.png"/><Relationship Id="rId11" Type="http://schemas.openxmlformats.org/officeDocument/2006/relationships/hyperlink" Target="https://academic.oup.com/plcell/article/19/3/767/6091878" TargetMode="Externa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1.png"/></Relationships>
</file>

<file path=ppt/slides/_rels/slide6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www.science.org/doi/10.1126/science.1115983" TargetMode="External"/><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s://doi.org/10.1016/j.celrep.2020.107717"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1242/dev.171504"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s://www.nature.com/articles/35074138" TargetMode="External"/><Relationship Id="rId7"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6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www.science.org/doi/10.1126/science.1091761" TargetMode="External"/><Relationship Id="rId7"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hyperlink" Target="http://genesdev.cshlp.org/content/21/19/2371.long"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8.xml"/></Relationships>
</file>

<file path=ppt/slides/_rels/slide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academic.oup.com/plcell/article/12/6/885/6008837" TargetMode="External"/><Relationship Id="rId7"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9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s://www.science.org/doi/10.1126/science.288.5471.1613" TargetMode="External"/></Relationships>
</file>

<file path=ppt/slides/_rels/slide72.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hyperlink" Target="https://www.mdpi.com/2223-7747/7/4/111/review_report" TargetMode="External"/><Relationship Id="rId7" Type="http://schemas.openxmlformats.org/officeDocument/2006/relationships/image" Target="../media/image119.png"/><Relationship Id="rId12"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100.xml"/><Relationship Id="rId6" Type="http://schemas.microsoft.com/office/2007/relationships/hdphoto" Target="../media/hdphoto6.wdp"/><Relationship Id="rId11" Type="http://schemas.openxmlformats.org/officeDocument/2006/relationships/image" Target="../media/image121.png"/><Relationship Id="rId5" Type="http://schemas.openxmlformats.org/officeDocument/2006/relationships/image" Target="../media/image118.png"/><Relationship Id="rId10" Type="http://schemas.microsoft.com/office/2007/relationships/hdphoto" Target="../media/hdphoto8.wdp"/><Relationship Id="rId4" Type="http://schemas.openxmlformats.org/officeDocument/2006/relationships/image" Target="../media/image53.png"/><Relationship Id="rId9" Type="http://schemas.openxmlformats.org/officeDocument/2006/relationships/image" Target="../media/image120.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hyperlink" Target="http://genesdev.cshlp.org/content/21/4/397" TargetMode="External"/><Relationship Id="rId7"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hyperlink" Target="https://doi.org/10.1186/s12870-016-0810-8"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s://doi.org/10.1016/j.cub.2013.07.027" TargetMode="External"/><Relationship Id="rId7"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hyperlink" Target="https://academic.oup.com/plcell/article/16/10/2553/6010504" TargetMode="External"/><Relationship Id="rId7"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s://onlinelibrary.wiley.com/doi/10.1111/tpj.14716"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hyperlink" Target="https://doi.org/10.1016/j.cub.2013.07.027" TargetMode="External"/><Relationship Id="rId5" Type="http://schemas.openxmlformats.org/officeDocument/2006/relationships/image" Target="../media/image146.png"/><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s://www.pnas.org/content/43/8/709" TargetMode="External"/><Relationship Id="rId7"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microsoft.com/office/2007/relationships/hdphoto" Target="../media/hdphoto10.wdp"/><Relationship Id="rId11" Type="http://schemas.openxmlformats.org/officeDocument/2006/relationships/image" Target="../media/image151.png"/><Relationship Id="rId5" Type="http://schemas.openxmlformats.org/officeDocument/2006/relationships/image" Target="../media/image147.png"/><Relationship Id="rId10" Type="http://schemas.openxmlformats.org/officeDocument/2006/relationships/image" Target="../media/image150.png"/><Relationship Id="rId4" Type="http://schemas.openxmlformats.org/officeDocument/2006/relationships/hyperlink" Target="https://www.annualreviews.org/doi/10.1146/annurev.arplant.043008.092010" TargetMode="External"/><Relationship Id="rId9" Type="http://schemas.microsoft.com/office/2007/relationships/hdphoto" Target="../media/hdphoto11.wdp"/></Relationships>
</file>

<file path=ppt/slides/_rels/slide8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hyperlink" Target="https://doi:.org/10.1199/tab.0103" TargetMode="External"/><Relationship Id="rId5" Type="http://schemas.openxmlformats.org/officeDocument/2006/relationships/hyperlink" Target="https://doi.org/10.1104/pp.100.1.403" TargetMode="External"/><Relationship Id="rId10" Type="http://schemas.openxmlformats.org/officeDocument/2006/relationships/image" Target="../media/image157.png"/><Relationship Id="rId4" Type="http://schemas.openxmlformats.org/officeDocument/2006/relationships/image" Target="../media/image153.png"/><Relationship Id="rId9" Type="http://schemas.openxmlformats.org/officeDocument/2006/relationships/image" Target="../media/image156.png"/></Relationships>
</file>

<file path=ppt/slides/_rels/slide85.xml.rels><?xml version="1.0" encoding="UTF-8" standalone="yes"?>
<Relationships xmlns="http://schemas.openxmlformats.org/package/2006/relationships"><Relationship Id="rId3" Type="http://schemas.openxmlformats.org/officeDocument/2006/relationships/hyperlink" Target="https://doi.org/10.1105/tpc.106.042317" TargetMode="External"/><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image" Target="../media/image159.tiff"/><Relationship Id="rId4" Type="http://schemas.openxmlformats.org/officeDocument/2006/relationships/image" Target="../media/image158.tiff"/></Relationships>
</file>

<file path=ppt/slides/_rels/slide8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5.png"/><Relationship Id="rId3" Type="http://schemas.openxmlformats.org/officeDocument/2006/relationships/hyperlink" Target="https://doi.org/10.1242/dev.077164" TargetMode="External"/><Relationship Id="rId7" Type="http://schemas.microsoft.com/office/2007/relationships/hdphoto" Target="../media/hdphoto13.wdp"/><Relationship Id="rId12" Type="http://schemas.microsoft.com/office/2007/relationships/hdphoto" Target="../media/hdphoto15.wdp"/><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61.png"/><Relationship Id="rId11" Type="http://schemas.openxmlformats.org/officeDocument/2006/relationships/image" Target="../media/image164.png"/><Relationship Id="rId5" Type="http://schemas.microsoft.com/office/2007/relationships/hdphoto" Target="../media/hdphoto12.wdp"/><Relationship Id="rId15" Type="http://schemas.openxmlformats.org/officeDocument/2006/relationships/image" Target="../media/image166.png"/><Relationship Id="rId10" Type="http://schemas.microsoft.com/office/2007/relationships/hdphoto" Target="../media/hdphoto14.wdp"/><Relationship Id="rId4" Type="http://schemas.openxmlformats.org/officeDocument/2006/relationships/image" Target="../media/image160.png"/><Relationship Id="rId9" Type="http://schemas.openxmlformats.org/officeDocument/2006/relationships/image" Target="../media/image163.png"/><Relationship Id="rId14" Type="http://schemas.microsoft.com/office/2007/relationships/hdphoto" Target="../media/hdphoto16.wdp"/></Relationships>
</file>

<file path=ppt/slides/_rels/slide87.xml.rels><?xml version="1.0" encoding="UTF-8" standalone="yes"?>
<Relationships xmlns="http://schemas.openxmlformats.org/package/2006/relationships"><Relationship Id="rId3" Type="http://schemas.openxmlformats.org/officeDocument/2006/relationships/hyperlink" Target="https://doi.org/10.1093/mp/ssr046" TargetMode="External"/><Relationship Id="rId7" Type="http://schemas.openxmlformats.org/officeDocument/2006/relationships/image" Target="../media/image169.emf"/><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168.emf"/><Relationship Id="rId5" Type="http://schemas.openxmlformats.org/officeDocument/2006/relationships/image" Target="../media/image167.png"/><Relationship Id="rId4" Type="http://schemas.openxmlformats.org/officeDocument/2006/relationships/hyperlink" Target="https://doi.org/10.1242/dev.080879"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hyperlink" Target="https://doi.org/10.7554/ELIFE.60661" TargetMode="External"/><Relationship Id="rId7"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89.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hyperlink" Target="https://doi.org/10.1093/jxb/eru246" TargetMode="External"/><Relationship Id="rId7" Type="http://schemas.openxmlformats.org/officeDocument/2006/relationships/image" Target="../media/image176.jpe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75.jpeg"/><Relationship Id="rId11" Type="http://schemas.openxmlformats.org/officeDocument/2006/relationships/image" Target="../media/image180.jpeg"/><Relationship Id="rId5" Type="http://schemas.openxmlformats.org/officeDocument/2006/relationships/hyperlink" Target="https://doi.org/10.1016/j.cell.2009.06.014" TargetMode="External"/><Relationship Id="rId10" Type="http://schemas.openxmlformats.org/officeDocument/2006/relationships/image" Target="../media/image179.jpeg"/><Relationship Id="rId4" Type="http://schemas.openxmlformats.org/officeDocument/2006/relationships/hyperlink" Target="https://doi.org/10.1016/j.cell.2009.06.031" TargetMode="External"/><Relationship Id="rId9" Type="http://schemas.openxmlformats.org/officeDocument/2006/relationships/image" Target="../media/image178.jpe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hyperlink" Target="https://doi.org/10.1371/journal.pbio.3001043" TargetMode="External"/><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6.emf"/></Relationships>
</file>

<file path=ppt/slides/_rels/slide9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hyperlink" Target="https://doi.org/10.1016/j.devcel.2016.04.001" TargetMode="External"/><Relationship Id="rId7" Type="http://schemas.openxmlformats.org/officeDocument/2006/relationships/image" Target="../media/image190.pn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89.png"/><Relationship Id="rId11" Type="http://schemas.openxmlformats.org/officeDocument/2006/relationships/image" Target="../media/image194.emf"/><Relationship Id="rId5" Type="http://schemas.openxmlformats.org/officeDocument/2006/relationships/image" Target="../media/image188.png"/><Relationship Id="rId10" Type="http://schemas.openxmlformats.org/officeDocument/2006/relationships/image" Target="../media/image193.emf"/><Relationship Id="rId4" Type="http://schemas.openxmlformats.org/officeDocument/2006/relationships/image" Target="../media/image187.emf"/><Relationship Id="rId9" Type="http://schemas.openxmlformats.org/officeDocument/2006/relationships/image" Target="../media/image192.png"/></Relationships>
</file>

<file path=ppt/slides/_rels/slide92.xml.rels><?xml version="1.0" encoding="UTF-8" standalone="yes"?>
<Relationships xmlns="http://schemas.openxmlformats.org/package/2006/relationships"><Relationship Id="rId8" Type="http://schemas.openxmlformats.org/officeDocument/2006/relationships/image" Target="../media/image200.emf"/><Relationship Id="rId3" Type="http://schemas.openxmlformats.org/officeDocument/2006/relationships/image" Target="../media/image195.emf"/><Relationship Id="rId7" Type="http://schemas.openxmlformats.org/officeDocument/2006/relationships/image" Target="../media/image199.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98.png"/><Relationship Id="rId5" Type="http://schemas.openxmlformats.org/officeDocument/2006/relationships/image" Target="../media/image197.png"/><Relationship Id="rId10" Type="http://schemas.openxmlformats.org/officeDocument/2006/relationships/hyperlink" Target="https://doi.org/10.1073/pnas.1409567111." TargetMode="External"/><Relationship Id="rId4" Type="http://schemas.openxmlformats.org/officeDocument/2006/relationships/image" Target="../media/image196.emf"/><Relationship Id="rId9" Type="http://schemas.openxmlformats.org/officeDocument/2006/relationships/hyperlink" Target="https://doi.org/10.7554/ELIFE.60661"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oleObject" Target="../embeddings/oleObject1.bin"/><Relationship Id="rId1" Type="http://schemas.openxmlformats.org/officeDocument/2006/relationships/slideLayout" Target="../slideLayouts/slideLayout18.xml"/><Relationship Id="rId4" Type="http://schemas.openxmlformats.org/officeDocument/2006/relationships/image" Target="../media/image20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ed-hibiscus-flower.jpg">
            <a:extLst>
              <a:ext uri="{FF2B5EF4-FFF2-40B4-BE49-F238E27FC236}">
                <a16:creationId xmlns:a16="http://schemas.microsoft.com/office/drawing/2014/main" id="{448597C1-6741-4F8E-B9FC-D923C048CF8E}"/>
              </a:ext>
            </a:extLst>
          </p:cNvPr>
          <p:cNvPicPr>
            <a:picLocks noChangeAspect="1"/>
          </p:cNvPicPr>
          <p:nvPr/>
        </p:nvPicPr>
        <p:blipFill>
          <a:blip r:embed="rId3"/>
          <a:srcRect/>
          <a:stretch>
            <a:fillRect/>
          </a:stretch>
        </p:blipFill>
        <p:spPr bwMode="auto">
          <a:xfrm>
            <a:off x="5929916" y="-24063"/>
            <a:ext cx="3179095" cy="2300935"/>
          </a:xfrm>
          <a:prstGeom prst="rect">
            <a:avLst/>
          </a:prstGeom>
          <a:noFill/>
          <a:ln w="9525">
            <a:noFill/>
            <a:miter lim="800000"/>
            <a:headEnd/>
            <a:tailEnd/>
          </a:ln>
        </p:spPr>
      </p:pic>
      <p:sp>
        <p:nvSpPr>
          <p:cNvPr id="4" name="3 CuadroTexto"/>
          <p:cNvSpPr txBox="1"/>
          <p:nvPr/>
        </p:nvSpPr>
        <p:spPr>
          <a:xfrm>
            <a:off x="0" y="113982"/>
            <a:ext cx="5544616" cy="6740307"/>
          </a:xfrm>
          <a:prstGeom prst="rect">
            <a:avLst/>
          </a:prstGeom>
          <a:noFill/>
        </p:spPr>
        <p:txBody>
          <a:bodyPr wrap="square" rtlCol="0">
            <a:spAutoFit/>
          </a:bodyPr>
          <a:lstStyle/>
          <a:p>
            <a:pPr algn="ctr"/>
            <a:r>
              <a:rPr lang="es-MX" sz="4800" dirty="0">
                <a:solidFill>
                  <a:srgbClr val="FF0066"/>
                </a:solidFill>
              </a:rPr>
              <a:t>FLORACIÓN</a:t>
            </a:r>
          </a:p>
          <a:p>
            <a:pPr algn="ctr"/>
            <a:endParaRPr lang="es-MX" sz="4800" dirty="0">
              <a:solidFill>
                <a:srgbClr val="FFC000"/>
              </a:solidFill>
            </a:endParaRPr>
          </a:p>
          <a:p>
            <a:pPr algn="ctr"/>
            <a:endParaRPr lang="es-MX" sz="4800" dirty="0">
              <a:solidFill>
                <a:srgbClr val="FFC000"/>
              </a:solidFill>
            </a:endParaRPr>
          </a:p>
          <a:p>
            <a:pPr algn="ctr"/>
            <a:endParaRPr lang="es-MX" sz="4800" dirty="0">
              <a:solidFill>
                <a:srgbClr val="FFC000"/>
              </a:solidFill>
            </a:endParaRPr>
          </a:p>
          <a:p>
            <a:pPr algn="ctr"/>
            <a:r>
              <a:rPr lang="es-MX" sz="4800" dirty="0">
                <a:solidFill>
                  <a:srgbClr val="FFC000"/>
                </a:solidFill>
              </a:rPr>
              <a:t>SENESCENCIA</a:t>
            </a:r>
          </a:p>
          <a:p>
            <a:pPr algn="ctr"/>
            <a:endParaRPr lang="es-MX" sz="4800" dirty="0"/>
          </a:p>
          <a:p>
            <a:pPr algn="ctr"/>
            <a:endParaRPr lang="es-MX" sz="4800" dirty="0"/>
          </a:p>
          <a:p>
            <a:pPr algn="ctr"/>
            <a:endParaRPr lang="es-MX" sz="4800" dirty="0"/>
          </a:p>
          <a:p>
            <a:pPr algn="ctr"/>
            <a:r>
              <a:rPr lang="es-MX" sz="4800" dirty="0"/>
              <a:t>MUERTE CELULAR </a:t>
            </a:r>
          </a:p>
        </p:txBody>
      </p:sp>
      <p:pic>
        <p:nvPicPr>
          <p:cNvPr id="3" name="Picture 6" descr="http://t0.gstatic.com/images?q=tbn:ANd9GcSQv1k3RaPn6jqA7gh6T2UDWXumcWmnTcl24qbFkZSY3JdDgwNA">
            <a:extLst>
              <a:ext uri="{FF2B5EF4-FFF2-40B4-BE49-F238E27FC236}">
                <a16:creationId xmlns:a16="http://schemas.microsoft.com/office/drawing/2014/main" id="{38ACC33C-FB47-467E-BA3D-6908E7E633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614" y="2276872"/>
            <a:ext cx="3179095" cy="23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DE562FA-17B8-43F1-B4AB-740B5A0511E2}"/>
              </a:ext>
            </a:extLst>
          </p:cNvPr>
          <p:cNvPicPr>
            <a:picLocks noChangeAspect="1"/>
          </p:cNvPicPr>
          <p:nvPr/>
        </p:nvPicPr>
        <p:blipFill>
          <a:blip r:embed="rId5"/>
          <a:stretch>
            <a:fillRect/>
          </a:stretch>
        </p:blipFill>
        <p:spPr>
          <a:xfrm>
            <a:off x="5882889" y="4658535"/>
            <a:ext cx="3179096" cy="2300935"/>
          </a:xfrm>
          <a:prstGeom prst="rect">
            <a:avLst/>
          </a:prstGeom>
        </p:spPr>
      </p:pic>
    </p:spTree>
    <p:extLst>
      <p:ext uri="{BB962C8B-B14F-4D97-AF65-F5344CB8AC3E}">
        <p14:creationId xmlns:p14="http://schemas.microsoft.com/office/powerpoint/2010/main" val="1117018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33464" y="13113"/>
            <a:ext cx="4680520" cy="461665"/>
          </a:xfrm>
          <a:prstGeom prst="rect">
            <a:avLst/>
          </a:prstGeom>
          <a:noFill/>
        </p:spPr>
        <p:txBody>
          <a:bodyPr wrap="square" rtlCol="0">
            <a:spAutoFit/>
          </a:bodyPr>
          <a:lstStyle/>
          <a:p>
            <a:pPr algn="ctr"/>
            <a:r>
              <a:rPr lang="es-MX" sz="2400" dirty="0">
                <a:solidFill>
                  <a:srgbClr val="FF0000"/>
                </a:solidFill>
              </a:rPr>
              <a:t>Desarrollo  reproductivo</a:t>
            </a:r>
          </a:p>
        </p:txBody>
      </p:sp>
      <p:grpSp>
        <p:nvGrpSpPr>
          <p:cNvPr id="3" name="2 Grupo"/>
          <p:cNvGrpSpPr/>
          <p:nvPr/>
        </p:nvGrpSpPr>
        <p:grpSpPr>
          <a:xfrm>
            <a:off x="-30898" y="1196752"/>
            <a:ext cx="9168475" cy="4675551"/>
            <a:chOff x="-30898" y="476672"/>
            <a:chExt cx="9168475" cy="4675551"/>
          </a:xfrm>
        </p:grpSpPr>
        <p:grpSp>
          <p:nvGrpSpPr>
            <p:cNvPr id="2" name="1 Grupo"/>
            <p:cNvGrpSpPr/>
            <p:nvPr/>
          </p:nvGrpSpPr>
          <p:grpSpPr>
            <a:xfrm>
              <a:off x="534480" y="476672"/>
              <a:ext cx="8141976" cy="685223"/>
              <a:chOff x="534480" y="476672"/>
              <a:chExt cx="8141976" cy="685223"/>
            </a:xfrm>
          </p:grpSpPr>
          <p:sp>
            <p:nvSpPr>
              <p:cNvPr id="5" name="4 CuadroTexto"/>
              <p:cNvSpPr txBox="1"/>
              <p:nvPr/>
            </p:nvSpPr>
            <p:spPr>
              <a:xfrm>
                <a:off x="534480" y="476672"/>
                <a:ext cx="2232248" cy="646331"/>
              </a:xfrm>
              <a:prstGeom prst="rect">
                <a:avLst/>
              </a:prstGeom>
              <a:noFill/>
            </p:spPr>
            <p:txBody>
              <a:bodyPr wrap="square" rtlCol="0">
                <a:spAutoFit/>
              </a:bodyPr>
              <a:lstStyle/>
              <a:p>
                <a:pPr algn="ctr"/>
                <a:r>
                  <a:rPr lang="es-MX" dirty="0" err="1"/>
                  <a:t>Meristema</a:t>
                </a:r>
                <a:r>
                  <a:rPr lang="es-MX" dirty="0"/>
                  <a:t> Apical</a:t>
                </a:r>
              </a:p>
              <a:p>
                <a:pPr algn="ctr"/>
                <a:r>
                  <a:rPr lang="es-MX" b="1" i="1" dirty="0">
                    <a:solidFill>
                      <a:srgbClr val="F1221D"/>
                    </a:solidFill>
                  </a:rPr>
                  <a:t> Indeterminado</a:t>
                </a:r>
              </a:p>
            </p:txBody>
          </p:sp>
          <p:sp>
            <p:nvSpPr>
              <p:cNvPr id="8" name="7 CuadroTexto"/>
              <p:cNvSpPr txBox="1"/>
              <p:nvPr/>
            </p:nvSpPr>
            <p:spPr>
              <a:xfrm>
                <a:off x="2884680" y="490520"/>
                <a:ext cx="3466120" cy="646331"/>
              </a:xfrm>
              <a:prstGeom prst="rect">
                <a:avLst/>
              </a:prstGeom>
              <a:noFill/>
            </p:spPr>
            <p:txBody>
              <a:bodyPr wrap="square" rtlCol="0">
                <a:spAutoFit/>
              </a:bodyPr>
              <a:lstStyle/>
              <a:p>
                <a:pPr algn="ctr"/>
                <a:r>
                  <a:rPr lang="es-MX" dirty="0" err="1"/>
                  <a:t>Meristema</a:t>
                </a:r>
                <a:r>
                  <a:rPr lang="es-MX" dirty="0"/>
                  <a:t> de Inflorescencia</a:t>
                </a:r>
              </a:p>
              <a:p>
                <a:pPr algn="ctr"/>
                <a:r>
                  <a:rPr lang="es-MX" b="1" i="1" dirty="0">
                    <a:solidFill>
                      <a:srgbClr val="F1221D"/>
                    </a:solidFill>
                  </a:rPr>
                  <a:t>Indeterminado </a:t>
                </a:r>
              </a:p>
            </p:txBody>
          </p:sp>
          <p:sp>
            <p:nvSpPr>
              <p:cNvPr id="9" name="8 CuadroTexto"/>
              <p:cNvSpPr txBox="1"/>
              <p:nvPr/>
            </p:nvSpPr>
            <p:spPr>
              <a:xfrm>
                <a:off x="6732240" y="515564"/>
                <a:ext cx="1944216" cy="646331"/>
              </a:xfrm>
              <a:prstGeom prst="rect">
                <a:avLst/>
              </a:prstGeom>
              <a:noFill/>
            </p:spPr>
            <p:txBody>
              <a:bodyPr wrap="square" rtlCol="0">
                <a:spAutoFit/>
              </a:bodyPr>
              <a:lstStyle/>
              <a:p>
                <a:pPr algn="ctr"/>
                <a:r>
                  <a:rPr lang="es-MX" dirty="0" err="1"/>
                  <a:t>Meristema</a:t>
                </a:r>
                <a:r>
                  <a:rPr lang="es-MX" dirty="0"/>
                  <a:t> Floral</a:t>
                </a:r>
              </a:p>
              <a:p>
                <a:pPr algn="ctr"/>
                <a:r>
                  <a:rPr lang="es-MX" b="1" i="1" dirty="0">
                    <a:solidFill>
                      <a:srgbClr val="F1221D"/>
                    </a:solidFill>
                  </a:rPr>
                  <a:t>Determinado </a:t>
                </a:r>
                <a:r>
                  <a:rPr lang="es-MX" dirty="0"/>
                  <a:t> </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871" y="552817"/>
                <a:ext cx="50561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509" y="585931"/>
                <a:ext cx="506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5701" y="1412776"/>
              <a:ext cx="3821876" cy="286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8" y="1082336"/>
              <a:ext cx="5917636" cy="40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7507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85720" y="214290"/>
            <a:ext cx="6000792" cy="523220"/>
          </a:xfrm>
          <a:prstGeom prst="rect">
            <a:avLst/>
          </a:prstGeom>
          <a:solidFill>
            <a:schemeClr val="accent6"/>
          </a:solidFill>
        </p:spPr>
        <p:txBody>
          <a:bodyPr wrap="square" rtlCol="0">
            <a:spAutoFit/>
          </a:bodyPr>
          <a:lstStyle/>
          <a:p>
            <a:r>
              <a:rPr lang="es-AR" sz="2800" b="1" dirty="0"/>
              <a:t>2- Genes de Identidad Floral</a:t>
            </a:r>
            <a:endParaRPr lang="en-US" sz="2800" dirty="0"/>
          </a:p>
        </p:txBody>
      </p:sp>
      <p:sp>
        <p:nvSpPr>
          <p:cNvPr id="11" name="Rectangle 7"/>
          <p:cNvSpPr>
            <a:spLocks noChangeArrowheads="1"/>
          </p:cNvSpPr>
          <p:nvPr/>
        </p:nvSpPr>
        <p:spPr bwMode="auto">
          <a:xfrm>
            <a:off x="0" y="5840299"/>
            <a:ext cx="9144000" cy="731974"/>
          </a:xfrm>
          <a:prstGeom prst="rect">
            <a:avLst/>
          </a:prstGeom>
          <a:noFill/>
          <a:ln w="9525">
            <a:noFill/>
            <a:miter lim="800000"/>
            <a:headEnd/>
            <a:tailEnd/>
          </a:ln>
          <a:effectLst/>
        </p:spPr>
        <p:txBody>
          <a:bodyPr anchor="ctr"/>
          <a:lstStyle/>
          <a:p>
            <a:pPr algn="ctr"/>
            <a:r>
              <a:rPr lang="en-US"/>
              <a:t>  </a:t>
            </a:r>
            <a:r>
              <a:rPr lang="en-US" sz="6800"/>
              <a:t> </a:t>
            </a:r>
            <a:r>
              <a:rPr lang="en-US"/>
              <a:t>                                            </a:t>
            </a:r>
          </a:p>
          <a:p>
            <a:pPr algn="ctr" eaLnBrk="0" hangingPunct="0"/>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1479523"/>
            <a:ext cx="8472271" cy="478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051720" y="1016142"/>
            <a:ext cx="5760640" cy="369332"/>
          </a:xfrm>
          <a:prstGeom prst="rect">
            <a:avLst/>
          </a:prstGeom>
          <a:noFill/>
        </p:spPr>
        <p:txBody>
          <a:bodyPr wrap="square" rtlCol="0">
            <a:spAutoFit/>
          </a:bodyPr>
          <a:lstStyle/>
          <a:p>
            <a:r>
              <a:rPr lang="es-MX" dirty="0"/>
              <a:t>Mutantes  de los genes </a:t>
            </a:r>
            <a:r>
              <a:rPr lang="es-MX" dirty="0" err="1"/>
              <a:t>homeóticos</a:t>
            </a:r>
            <a:r>
              <a:rPr lang="es-MX" dirty="0"/>
              <a:t> de identidad floral</a:t>
            </a:r>
          </a:p>
        </p:txBody>
      </p:sp>
    </p:spTree>
    <p:extLst>
      <p:ext uri="{BB962C8B-B14F-4D97-AF65-F5344CB8AC3E}">
        <p14:creationId xmlns:p14="http://schemas.microsoft.com/office/powerpoint/2010/main" val="3977833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131838" y="188640"/>
            <a:ext cx="3397519" cy="1077218"/>
          </a:xfrm>
          <a:prstGeom prst="rect">
            <a:avLst/>
          </a:prstGeom>
          <a:noFill/>
        </p:spPr>
        <p:txBody>
          <a:bodyPr wrap="square" rtlCol="0">
            <a:spAutoFit/>
          </a:bodyPr>
          <a:lstStyle/>
          <a:p>
            <a:pPr algn="ctr"/>
            <a:r>
              <a:rPr lang="es-AR" sz="3200" dirty="0">
                <a:solidFill>
                  <a:srgbClr val="FF0000"/>
                </a:solidFill>
              </a:rPr>
              <a:t>Desarrollo floral</a:t>
            </a:r>
          </a:p>
          <a:p>
            <a:pPr algn="ctr"/>
            <a:r>
              <a:rPr lang="es-AR" sz="3200" dirty="0">
                <a:solidFill>
                  <a:srgbClr val="FF0000"/>
                </a:solidFill>
              </a:rPr>
              <a:t> Modelo ABC </a:t>
            </a:r>
          </a:p>
        </p:txBody>
      </p:sp>
      <p:pic>
        <p:nvPicPr>
          <p:cNvPr id="3" name="Imagen 2"/>
          <p:cNvPicPr>
            <a:picLocks noChangeAspect="1"/>
          </p:cNvPicPr>
          <p:nvPr/>
        </p:nvPicPr>
        <p:blipFill>
          <a:blip r:embed="rId3"/>
          <a:stretch>
            <a:fillRect/>
          </a:stretch>
        </p:blipFill>
        <p:spPr>
          <a:xfrm>
            <a:off x="-26369" y="1844824"/>
            <a:ext cx="9314206" cy="3096344"/>
          </a:xfrm>
          <a:prstGeom prst="rect">
            <a:avLst/>
          </a:prstGeom>
        </p:spPr>
      </p:pic>
    </p:spTree>
    <p:extLst>
      <p:ext uri="{BB962C8B-B14F-4D97-AF65-F5344CB8AC3E}">
        <p14:creationId xmlns:p14="http://schemas.microsoft.com/office/powerpoint/2010/main" val="39529459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a:grpSpLocks/>
          </p:cNvGrpSpPr>
          <p:nvPr/>
        </p:nvGrpSpPr>
        <p:grpSpPr bwMode="auto">
          <a:xfrm>
            <a:off x="12925" y="133872"/>
            <a:ext cx="9144000" cy="342900"/>
            <a:chOff x="0" y="0"/>
            <a:chExt cx="4320" cy="288"/>
          </a:xfrm>
        </p:grpSpPr>
        <p:sp>
          <p:nvSpPr>
            <p:cNvPr id="5"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6" name="Rectangle 2"/>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A</a:t>
              </a:r>
              <a:endParaRPr lang="en-US" dirty="0">
                <a:solidFill>
                  <a:schemeClr val="bg1"/>
                </a:solidFill>
              </a:endParaRPr>
            </a:p>
          </p:txBody>
        </p:sp>
      </p:grpSp>
      <p:sp>
        <p:nvSpPr>
          <p:cNvPr id="7" name="Rectangle 5"/>
          <p:cNvSpPr>
            <a:spLocks noChangeArrowheads="1"/>
          </p:cNvSpPr>
          <p:nvPr/>
        </p:nvSpPr>
        <p:spPr bwMode="auto">
          <a:xfrm>
            <a:off x="-5409" y="609309"/>
            <a:ext cx="9144000" cy="1985963"/>
          </a:xfrm>
          <a:prstGeom prst="rect">
            <a:avLst/>
          </a:prstGeom>
          <a:noFill/>
          <a:ln w="9525">
            <a:noFill/>
            <a:miter lim="800000"/>
            <a:headEnd/>
            <a:tailEnd/>
          </a:ln>
          <a:effectLst/>
        </p:spPr>
        <p:txBody>
          <a:bodyPr/>
          <a:lstStyle/>
          <a:p>
            <a:r>
              <a:rPr lang="en-US" b="1" dirty="0">
                <a:latin typeface="Arial" pitchFamily="34" charset="0"/>
                <a:cs typeface="Arial" pitchFamily="34" charset="0"/>
              </a:rPr>
              <a:t>Los genes de </a:t>
            </a:r>
            <a:r>
              <a:rPr lang="en-US" b="1" dirty="0" err="1">
                <a:latin typeface="Arial" pitchFamily="34" charset="0"/>
                <a:cs typeface="Arial" pitchFamily="34" charset="0"/>
              </a:rPr>
              <a:t>identidad</a:t>
            </a:r>
            <a:r>
              <a:rPr lang="en-US" b="1" dirty="0">
                <a:latin typeface="Arial" pitchFamily="34" charset="0"/>
                <a:cs typeface="Arial" pitchFamily="34" charset="0"/>
              </a:rPr>
              <a:t> floral </a:t>
            </a:r>
            <a:r>
              <a:rPr lang="en-US" b="1" dirty="0" err="1">
                <a:latin typeface="Arial" pitchFamily="34" charset="0"/>
                <a:cs typeface="Arial" pitchFamily="34" charset="0"/>
              </a:rPr>
              <a:t>clase</a:t>
            </a:r>
            <a:r>
              <a:rPr lang="en-US" b="1" dirty="0">
                <a:latin typeface="Arial" pitchFamily="34" charset="0"/>
                <a:cs typeface="Arial" pitchFamily="34" charset="0"/>
              </a:rPr>
              <a:t> A ( AP1 y AP2</a:t>
            </a:r>
            <a:r>
              <a:rPr lang="en-US" dirty="0">
                <a:latin typeface="Arial" pitchFamily="34" charset="0"/>
                <a:cs typeface="Arial" pitchFamily="34" charset="0"/>
              </a:rPr>
              <a:t>) son </a:t>
            </a:r>
            <a:r>
              <a:rPr lang="en-US" dirty="0" err="1">
                <a:latin typeface="Arial" pitchFamily="34" charset="0"/>
                <a:cs typeface="Arial" pitchFamily="34" charset="0"/>
              </a:rPr>
              <a:t>necesarios</a:t>
            </a:r>
            <a:r>
              <a:rPr lang="en-US" dirty="0">
                <a:latin typeface="Arial" pitchFamily="34" charset="0"/>
                <a:cs typeface="Arial" pitchFamily="34" charset="0"/>
              </a:rPr>
              <a:t> para el </a:t>
            </a:r>
            <a:r>
              <a:rPr lang="en-US" dirty="0" err="1">
                <a:latin typeface="Arial" pitchFamily="34" charset="0"/>
                <a:cs typeface="Arial" pitchFamily="34" charset="0"/>
              </a:rPr>
              <a:t>correcto</a:t>
            </a:r>
            <a:r>
              <a:rPr lang="en-US" dirty="0">
                <a:latin typeface="Arial" pitchFamily="34" charset="0"/>
                <a:cs typeface="Arial" pitchFamily="34" charset="0"/>
              </a:rPr>
              <a:t> </a:t>
            </a:r>
            <a:r>
              <a:rPr lang="en-US" dirty="0" err="1">
                <a:latin typeface="Arial" pitchFamily="34" charset="0"/>
                <a:cs typeface="Arial" pitchFamily="34" charset="0"/>
              </a:rPr>
              <a:t>desarrollo</a:t>
            </a:r>
            <a:r>
              <a:rPr lang="en-US" dirty="0">
                <a:latin typeface="Arial" pitchFamily="34" charset="0"/>
                <a:cs typeface="Arial" pitchFamily="34" charset="0"/>
              </a:rPr>
              <a:t> de los </a:t>
            </a:r>
            <a:r>
              <a:rPr lang="en-US" dirty="0" err="1">
                <a:latin typeface="Arial" pitchFamily="34" charset="0"/>
                <a:cs typeface="Arial" pitchFamily="34" charset="0"/>
              </a:rPr>
              <a:t>sépalos</a:t>
            </a:r>
            <a:r>
              <a:rPr lang="en-US" dirty="0">
                <a:latin typeface="Arial" pitchFamily="34" charset="0"/>
                <a:cs typeface="Arial" pitchFamily="34" charset="0"/>
              </a:rPr>
              <a:t> y los </a:t>
            </a:r>
            <a:r>
              <a:rPr lang="es-AR" dirty="0">
                <a:latin typeface="Arial" pitchFamily="34" charset="0"/>
                <a:cs typeface="Arial" pitchFamily="34" charset="0"/>
              </a:rPr>
              <a:t>pétalos</a:t>
            </a:r>
            <a:r>
              <a:rPr lang="en-US" dirty="0">
                <a:latin typeface="Arial" pitchFamily="34" charset="0"/>
                <a:cs typeface="Arial" pitchFamily="34" charset="0"/>
              </a:rPr>
              <a:t> (primer y </a:t>
            </a:r>
            <a:r>
              <a:rPr lang="en-US" dirty="0" err="1">
                <a:latin typeface="Arial" pitchFamily="34" charset="0"/>
                <a:cs typeface="Arial" pitchFamily="34" charset="0"/>
              </a:rPr>
              <a:t>segundo</a:t>
            </a:r>
            <a:r>
              <a:rPr lang="en-US" dirty="0">
                <a:latin typeface="Arial" pitchFamily="34" charset="0"/>
                <a:cs typeface="Arial" pitchFamily="34" charset="0"/>
              </a:rPr>
              <a:t> </a:t>
            </a:r>
            <a:r>
              <a:rPr lang="en-US" dirty="0" err="1">
                <a:latin typeface="Arial" pitchFamily="34" charset="0"/>
                <a:cs typeface="Arial" pitchFamily="34" charset="0"/>
              </a:rPr>
              <a:t>verticilo</a:t>
            </a:r>
            <a:r>
              <a:rPr lang="en-US" dirty="0">
                <a:latin typeface="Arial" pitchFamily="34" charset="0"/>
                <a:cs typeface="Arial" pitchFamily="34" charset="0"/>
              </a:rPr>
              <a:t> floral). </a:t>
            </a:r>
          </a:p>
          <a:p>
            <a:endParaRPr lang="en-US" dirty="0">
              <a:latin typeface="Arial" pitchFamily="34" charset="0"/>
              <a:cs typeface="Arial" pitchFamily="34" charset="0"/>
            </a:endParaRPr>
          </a:p>
          <a:p>
            <a:r>
              <a:rPr lang="en-US" dirty="0">
                <a:latin typeface="Arial" pitchFamily="34" charset="0"/>
                <a:cs typeface="Arial" pitchFamily="34" charset="0"/>
              </a:rPr>
              <a:t>Las </a:t>
            </a:r>
            <a:r>
              <a:rPr lang="en-US" dirty="0" err="1">
                <a:latin typeface="Arial" pitchFamily="34" charset="0"/>
                <a:cs typeface="Arial" pitchFamily="34" charset="0"/>
              </a:rPr>
              <a:t>actividades</a:t>
            </a:r>
            <a:r>
              <a:rPr lang="en-US" dirty="0">
                <a:latin typeface="Arial" pitchFamily="34" charset="0"/>
                <a:cs typeface="Arial" pitchFamily="34" charset="0"/>
              </a:rPr>
              <a:t> de </a:t>
            </a:r>
            <a:r>
              <a:rPr lang="en-US" b="1" dirty="0">
                <a:latin typeface="Arial" pitchFamily="34" charset="0"/>
                <a:cs typeface="Arial" pitchFamily="34" charset="0"/>
              </a:rPr>
              <a:t>A</a:t>
            </a:r>
            <a:r>
              <a:rPr lang="en-US" dirty="0">
                <a:latin typeface="Arial" pitchFamily="34" charset="0"/>
                <a:cs typeface="Arial" pitchFamily="34" charset="0"/>
              </a:rPr>
              <a:t> y </a:t>
            </a:r>
            <a:r>
              <a:rPr lang="en-US" b="1" dirty="0">
                <a:latin typeface="Arial" pitchFamily="34" charset="0"/>
                <a:cs typeface="Arial" pitchFamily="34" charset="0"/>
              </a:rPr>
              <a:t>C</a:t>
            </a:r>
            <a:r>
              <a:rPr lang="en-US" dirty="0">
                <a:latin typeface="Arial" pitchFamily="34" charset="0"/>
                <a:cs typeface="Arial" pitchFamily="34" charset="0"/>
              </a:rPr>
              <a:t> son </a:t>
            </a:r>
            <a:r>
              <a:rPr lang="en-US" dirty="0" err="1">
                <a:latin typeface="Arial" pitchFamily="34" charset="0"/>
                <a:cs typeface="Arial" pitchFamily="34" charset="0"/>
              </a:rPr>
              <a:t>mutuamente</a:t>
            </a:r>
            <a:r>
              <a:rPr lang="en-US" dirty="0">
                <a:latin typeface="Arial" pitchFamily="34" charset="0"/>
                <a:cs typeface="Arial" pitchFamily="34" charset="0"/>
              </a:rPr>
              <a:t> </a:t>
            </a:r>
            <a:r>
              <a:rPr lang="es-AR" dirty="0">
                <a:latin typeface="Arial" pitchFamily="34" charset="0"/>
                <a:cs typeface="Arial" pitchFamily="34" charset="0"/>
              </a:rPr>
              <a:t>antagónicas: en los mutantes </a:t>
            </a:r>
            <a:r>
              <a:rPr lang="es-AR" b="1" dirty="0">
                <a:latin typeface="Arial" pitchFamily="34" charset="0"/>
                <a:cs typeface="Arial" pitchFamily="34" charset="0"/>
              </a:rPr>
              <a:t>A</a:t>
            </a:r>
            <a:r>
              <a:rPr lang="es-AR" dirty="0">
                <a:latin typeface="Arial" pitchFamily="34" charset="0"/>
                <a:cs typeface="Arial" pitchFamily="34" charset="0"/>
              </a:rPr>
              <a:t> la actividad </a:t>
            </a:r>
            <a:r>
              <a:rPr lang="es-AR" b="1" dirty="0">
                <a:latin typeface="Arial" pitchFamily="34" charset="0"/>
                <a:cs typeface="Arial" pitchFamily="34" charset="0"/>
              </a:rPr>
              <a:t>C</a:t>
            </a:r>
            <a:r>
              <a:rPr lang="es-AR" dirty="0">
                <a:latin typeface="Arial" pitchFamily="34" charset="0"/>
                <a:cs typeface="Arial" pitchFamily="34" charset="0"/>
              </a:rPr>
              <a:t> se expande a los otros dos verticilos: </a:t>
            </a:r>
            <a:r>
              <a:rPr lang="es-AR" b="1" dirty="0">
                <a:latin typeface="Arial" pitchFamily="34" charset="0"/>
                <a:cs typeface="Arial" pitchFamily="34" charset="0"/>
              </a:rPr>
              <a:t>carpelos envés de sépalos y estambres envés de pétalos</a:t>
            </a:r>
            <a:endParaRPr lang="en-US" b="1" dirty="0"/>
          </a:p>
        </p:txBody>
      </p:sp>
      <p:pic>
        <p:nvPicPr>
          <p:cNvPr id="8" name="Picture 7" descr="class a genes.gif (2925 bytes)">
            <a:hlinkClick r:id="rId2"/>
          </p:cNvPr>
          <p:cNvPicPr>
            <a:picLocks noChangeAspect="1" noChangeArrowheads="1"/>
          </p:cNvPicPr>
          <p:nvPr/>
        </p:nvPicPr>
        <p:blipFill>
          <a:blip r:embed="rId3"/>
          <a:srcRect/>
          <a:stretch>
            <a:fillRect/>
          </a:stretch>
        </p:blipFill>
        <p:spPr bwMode="auto">
          <a:xfrm>
            <a:off x="755576" y="2451891"/>
            <a:ext cx="4557712" cy="1311275"/>
          </a:xfrm>
          <a:prstGeom prst="rect">
            <a:avLst/>
          </a:prstGeom>
          <a:noFill/>
        </p:spPr>
      </p:pic>
      <p:pic>
        <p:nvPicPr>
          <p:cNvPr id="9" name="Picture 9" descr="ap1.jpg (4064 bytes)"/>
          <p:cNvPicPr>
            <a:picLocks noChangeAspect="1" noChangeArrowheads="1"/>
          </p:cNvPicPr>
          <p:nvPr/>
        </p:nvPicPr>
        <p:blipFill>
          <a:blip r:embed="rId4"/>
          <a:srcRect/>
          <a:stretch>
            <a:fillRect/>
          </a:stretch>
        </p:blipFill>
        <p:spPr bwMode="auto">
          <a:xfrm>
            <a:off x="834387" y="4473575"/>
            <a:ext cx="2268538" cy="1668463"/>
          </a:xfrm>
          <a:prstGeom prst="rect">
            <a:avLst/>
          </a:prstGeom>
          <a:noFill/>
        </p:spPr>
      </p:pic>
      <p:pic>
        <p:nvPicPr>
          <p:cNvPr id="10" name="Picture 11" descr="ap2 flower.jpg (5522 bytes)"/>
          <p:cNvPicPr>
            <a:picLocks noChangeAspect="1" noChangeArrowheads="1"/>
          </p:cNvPicPr>
          <p:nvPr/>
        </p:nvPicPr>
        <p:blipFill>
          <a:blip r:embed="rId5"/>
          <a:srcRect/>
          <a:stretch>
            <a:fillRect/>
          </a:stretch>
        </p:blipFill>
        <p:spPr bwMode="auto">
          <a:xfrm>
            <a:off x="4114774" y="4457700"/>
            <a:ext cx="2106613" cy="1617663"/>
          </a:xfrm>
          <a:prstGeom prst="rect">
            <a:avLst/>
          </a:prstGeom>
          <a:noFill/>
        </p:spPr>
      </p:pic>
      <p:sp>
        <p:nvSpPr>
          <p:cNvPr id="11" name="Rectangle 12"/>
          <p:cNvSpPr>
            <a:spLocks noChangeArrowheads="1"/>
          </p:cNvSpPr>
          <p:nvPr/>
        </p:nvSpPr>
        <p:spPr bwMode="auto">
          <a:xfrm>
            <a:off x="911199" y="6142038"/>
            <a:ext cx="2254250" cy="890587"/>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ap1</a:t>
            </a:r>
            <a:r>
              <a:rPr lang="en-US" b="1">
                <a:latin typeface="Arial" pitchFamily="34" charset="0"/>
                <a:cs typeface="Arial" pitchFamily="34" charset="0"/>
              </a:rPr>
              <a:t> flower</a:t>
            </a:r>
            <a:br>
              <a:rPr lang="en-US">
                <a:latin typeface="Arial" pitchFamily="34" charset="0"/>
                <a:cs typeface="Arial" pitchFamily="34" charset="0"/>
              </a:rPr>
            </a:br>
            <a:endParaRPr lang="en-US"/>
          </a:p>
          <a:p>
            <a:pPr algn="ctr" eaLnBrk="0" hangingPunct="0"/>
            <a:endParaRPr lang="en-US"/>
          </a:p>
        </p:txBody>
      </p:sp>
      <p:sp>
        <p:nvSpPr>
          <p:cNvPr id="12" name="Rectangle 13"/>
          <p:cNvSpPr>
            <a:spLocks noChangeArrowheads="1"/>
          </p:cNvSpPr>
          <p:nvPr/>
        </p:nvSpPr>
        <p:spPr bwMode="auto">
          <a:xfrm>
            <a:off x="4073499" y="6107113"/>
            <a:ext cx="2254250" cy="615950"/>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ap2</a:t>
            </a:r>
            <a:r>
              <a:rPr lang="en-US" b="1">
                <a:latin typeface="Arial" pitchFamily="34" charset="0"/>
                <a:cs typeface="Arial" pitchFamily="34" charset="0"/>
              </a:rPr>
              <a:t> flower</a:t>
            </a:r>
            <a:endParaRPr lang="en-US"/>
          </a:p>
          <a:p>
            <a:pPr algn="ctr" eaLnBrk="0" hangingPunct="0"/>
            <a:endParaRPr lang="en-US"/>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3742" y="2276872"/>
            <a:ext cx="2265336" cy="266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0" y="42863"/>
            <a:ext cx="9144000" cy="342900"/>
            <a:chOff x="0" y="0"/>
            <a:chExt cx="4320" cy="288"/>
          </a:xfrm>
        </p:grpSpPr>
        <p:sp>
          <p:nvSpPr>
            <p:cNvPr id="3"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4" name="Rectangle 2"/>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B</a:t>
              </a:r>
              <a:endParaRPr lang="en-US" dirty="0">
                <a:solidFill>
                  <a:schemeClr val="bg1"/>
                </a:solidFill>
              </a:endParaRPr>
            </a:p>
          </p:txBody>
        </p:sp>
      </p:grpSp>
      <p:sp>
        <p:nvSpPr>
          <p:cNvPr id="5" name="Rectangle 5"/>
          <p:cNvSpPr>
            <a:spLocks noChangeArrowheads="1"/>
          </p:cNvSpPr>
          <p:nvPr/>
        </p:nvSpPr>
        <p:spPr bwMode="auto">
          <a:xfrm>
            <a:off x="33198" y="1327945"/>
            <a:ext cx="9144000" cy="1269224"/>
          </a:xfrm>
          <a:prstGeom prst="rect">
            <a:avLst/>
          </a:prstGeom>
          <a:noFill/>
          <a:ln w="9525">
            <a:noFill/>
            <a:miter lim="800000"/>
            <a:headEnd/>
            <a:tailEnd/>
          </a:ln>
          <a:effectLst/>
        </p:spPr>
        <p:txBody>
          <a:bodyPr anchor="b"/>
          <a:lstStyle/>
          <a:p>
            <a:r>
              <a:rPr lang="en-US" b="1" dirty="0">
                <a:latin typeface="Arial" pitchFamily="34" charset="0"/>
                <a:cs typeface="Arial" pitchFamily="34" charset="0"/>
              </a:rPr>
              <a:t>Los genes de </a:t>
            </a:r>
            <a:r>
              <a:rPr lang="en-US" b="1" dirty="0" err="1">
                <a:latin typeface="Arial" pitchFamily="34" charset="0"/>
                <a:cs typeface="Arial" pitchFamily="34" charset="0"/>
              </a:rPr>
              <a:t>identidad</a:t>
            </a:r>
            <a:r>
              <a:rPr lang="en-US" b="1" dirty="0">
                <a:latin typeface="Arial" pitchFamily="34" charset="0"/>
                <a:cs typeface="Arial" pitchFamily="34" charset="0"/>
              </a:rPr>
              <a:t> floral </a:t>
            </a:r>
            <a:r>
              <a:rPr lang="en-US" b="1" dirty="0" err="1">
                <a:latin typeface="Arial" pitchFamily="34" charset="0"/>
                <a:cs typeface="Arial" pitchFamily="34" charset="0"/>
              </a:rPr>
              <a:t>clase</a:t>
            </a:r>
            <a:r>
              <a:rPr lang="en-US" b="1" dirty="0">
                <a:latin typeface="Arial" pitchFamily="34" charset="0"/>
                <a:cs typeface="Arial" pitchFamily="34" charset="0"/>
              </a:rPr>
              <a:t> B </a:t>
            </a:r>
            <a:r>
              <a:rPr lang="en-US" dirty="0">
                <a:latin typeface="Arial" pitchFamily="34" charset="0"/>
                <a:cs typeface="Arial" pitchFamily="34" charset="0"/>
              </a:rPr>
              <a:t>son </a:t>
            </a:r>
            <a:r>
              <a:rPr lang="en-US" dirty="0" err="1">
                <a:latin typeface="Arial" pitchFamily="34" charset="0"/>
                <a:cs typeface="Arial" pitchFamily="34" charset="0"/>
              </a:rPr>
              <a:t>necesarios</a:t>
            </a:r>
            <a:r>
              <a:rPr lang="en-US" dirty="0">
                <a:latin typeface="Arial" pitchFamily="34" charset="0"/>
                <a:cs typeface="Arial" pitchFamily="34" charset="0"/>
              </a:rPr>
              <a:t> para el </a:t>
            </a:r>
            <a:r>
              <a:rPr lang="en-US" dirty="0" err="1">
                <a:latin typeface="Arial" pitchFamily="34" charset="0"/>
                <a:cs typeface="Arial" pitchFamily="34" charset="0"/>
              </a:rPr>
              <a:t>correcto</a:t>
            </a:r>
            <a:r>
              <a:rPr lang="en-US" dirty="0">
                <a:latin typeface="Arial" pitchFamily="34" charset="0"/>
                <a:cs typeface="Arial" pitchFamily="34" charset="0"/>
              </a:rPr>
              <a:t> </a:t>
            </a:r>
            <a:r>
              <a:rPr lang="en-US" dirty="0" err="1">
                <a:latin typeface="Arial" pitchFamily="34" charset="0"/>
                <a:cs typeface="Arial" pitchFamily="34" charset="0"/>
              </a:rPr>
              <a:t>desarrollo</a:t>
            </a:r>
            <a:r>
              <a:rPr lang="en-US" dirty="0">
                <a:latin typeface="Arial" pitchFamily="34" charset="0"/>
                <a:cs typeface="Arial" pitchFamily="34" charset="0"/>
              </a:rPr>
              <a:t> de los </a:t>
            </a:r>
            <a:r>
              <a:rPr lang="en-US" dirty="0" err="1">
                <a:latin typeface="Arial" pitchFamily="34" charset="0"/>
                <a:cs typeface="Arial" pitchFamily="34" charset="0"/>
              </a:rPr>
              <a:t>pétalos</a:t>
            </a:r>
            <a:r>
              <a:rPr lang="en-US" dirty="0">
                <a:latin typeface="Arial" pitchFamily="34" charset="0"/>
                <a:cs typeface="Arial" pitchFamily="34" charset="0"/>
              </a:rPr>
              <a:t> y los </a:t>
            </a:r>
            <a:r>
              <a:rPr lang="en-US" dirty="0" err="1">
                <a:latin typeface="Arial" pitchFamily="34" charset="0"/>
                <a:cs typeface="Arial" pitchFamily="34" charset="0"/>
              </a:rPr>
              <a:t>estambres</a:t>
            </a:r>
            <a:r>
              <a:rPr lang="en-US" dirty="0">
                <a:latin typeface="Arial" pitchFamily="34" charset="0"/>
                <a:cs typeface="Arial" pitchFamily="34" charset="0"/>
              </a:rPr>
              <a:t>, (</a:t>
            </a:r>
            <a:r>
              <a:rPr lang="en-US" dirty="0" err="1">
                <a:latin typeface="Arial" pitchFamily="34" charset="0"/>
                <a:cs typeface="Arial" pitchFamily="34" charset="0"/>
              </a:rPr>
              <a:t>segundo</a:t>
            </a:r>
            <a:r>
              <a:rPr lang="en-US" dirty="0">
                <a:latin typeface="Arial" pitchFamily="34" charset="0"/>
                <a:cs typeface="Arial" pitchFamily="34" charset="0"/>
              </a:rPr>
              <a:t> y </a:t>
            </a:r>
            <a:r>
              <a:rPr lang="en-US" dirty="0" err="1">
                <a:latin typeface="Arial" pitchFamily="34" charset="0"/>
                <a:cs typeface="Arial" pitchFamily="34" charset="0"/>
              </a:rPr>
              <a:t>tercer</a:t>
            </a:r>
            <a:r>
              <a:rPr lang="en-US" dirty="0">
                <a:latin typeface="Arial" pitchFamily="34" charset="0"/>
                <a:cs typeface="Arial" pitchFamily="34" charset="0"/>
              </a:rPr>
              <a:t> </a:t>
            </a:r>
            <a:r>
              <a:rPr lang="en-US" dirty="0" err="1">
                <a:latin typeface="Arial" pitchFamily="34" charset="0"/>
                <a:cs typeface="Arial" pitchFamily="34" charset="0"/>
              </a:rPr>
              <a:t>verticilo</a:t>
            </a:r>
            <a:r>
              <a:rPr lang="en-US" dirty="0">
                <a:latin typeface="Arial" pitchFamily="34" charset="0"/>
                <a:cs typeface="Arial" pitchFamily="34" charset="0"/>
              </a:rPr>
              <a:t>). </a:t>
            </a:r>
          </a:p>
          <a:p>
            <a:endParaRPr lang="en-US" dirty="0">
              <a:latin typeface="Arial" pitchFamily="34" charset="0"/>
              <a:cs typeface="Arial" pitchFamily="34" charset="0"/>
            </a:endParaRPr>
          </a:p>
          <a:p>
            <a:r>
              <a:rPr lang="en-US" dirty="0">
                <a:latin typeface="Arial" pitchFamily="34" charset="0"/>
                <a:cs typeface="Arial" pitchFamily="34" charset="0"/>
              </a:rPr>
              <a:t>Los </a:t>
            </a:r>
            <a:r>
              <a:rPr lang="en-US" dirty="0" err="1">
                <a:latin typeface="Arial" pitchFamily="34" charset="0"/>
                <a:cs typeface="Arial" pitchFamily="34" charset="0"/>
              </a:rPr>
              <a:t>productos</a:t>
            </a:r>
            <a:r>
              <a:rPr lang="en-US" dirty="0">
                <a:latin typeface="Arial" pitchFamily="34" charset="0"/>
                <a:cs typeface="Arial" pitchFamily="34" charset="0"/>
              </a:rPr>
              <a:t> de los MADS-box  </a:t>
            </a:r>
            <a:r>
              <a:rPr lang="en-US" b="1" i="1" dirty="0">
                <a:latin typeface="Arial" pitchFamily="34" charset="0"/>
                <a:cs typeface="Arial" pitchFamily="34" charset="0"/>
              </a:rPr>
              <a:t>APETALA3</a:t>
            </a:r>
            <a:r>
              <a:rPr lang="en-US" b="1" dirty="0">
                <a:latin typeface="Arial" pitchFamily="34" charset="0"/>
                <a:cs typeface="Arial" pitchFamily="34" charset="0"/>
              </a:rPr>
              <a:t> (</a:t>
            </a:r>
            <a:r>
              <a:rPr lang="en-US" b="1" i="1" dirty="0">
                <a:latin typeface="Arial" pitchFamily="34" charset="0"/>
                <a:cs typeface="Arial" pitchFamily="34" charset="0"/>
              </a:rPr>
              <a:t>AP3</a:t>
            </a:r>
            <a:r>
              <a:rPr lang="en-US" b="1" dirty="0">
                <a:latin typeface="Arial" pitchFamily="34" charset="0"/>
                <a:cs typeface="Arial" pitchFamily="34" charset="0"/>
              </a:rPr>
              <a:t>) y </a:t>
            </a:r>
            <a:r>
              <a:rPr lang="en-US" b="1" i="1" dirty="0">
                <a:latin typeface="Arial" pitchFamily="34" charset="0"/>
                <a:cs typeface="Arial" pitchFamily="34" charset="0"/>
              </a:rPr>
              <a:t>PISTILLATA</a:t>
            </a:r>
            <a:r>
              <a:rPr lang="en-US" b="1" dirty="0">
                <a:latin typeface="Arial" pitchFamily="34" charset="0"/>
                <a:cs typeface="Arial" pitchFamily="34" charset="0"/>
              </a:rPr>
              <a:t> (</a:t>
            </a:r>
            <a:r>
              <a:rPr lang="en-US" b="1" i="1" dirty="0">
                <a:latin typeface="Arial" pitchFamily="34" charset="0"/>
                <a:cs typeface="Arial" pitchFamily="34" charset="0"/>
              </a:rPr>
              <a:t>PI</a:t>
            </a:r>
            <a:r>
              <a:rPr lang="en-US" b="1" dirty="0">
                <a:latin typeface="Arial" pitchFamily="34" charset="0"/>
                <a:cs typeface="Arial" pitchFamily="34" charset="0"/>
              </a:rPr>
              <a:t>)</a:t>
            </a:r>
            <a:r>
              <a:rPr lang="en-US" dirty="0">
                <a:latin typeface="Arial" pitchFamily="34" charset="0"/>
                <a:cs typeface="Arial" pitchFamily="34" charset="0"/>
              </a:rPr>
              <a:t> </a:t>
            </a:r>
            <a:r>
              <a:rPr lang="es-ES" dirty="0">
                <a:latin typeface="Arial" pitchFamily="34" charset="0"/>
                <a:cs typeface="Arial" pitchFamily="34" charset="0"/>
              </a:rPr>
              <a:t>probablemente interactúan como un </a:t>
            </a:r>
            <a:r>
              <a:rPr lang="es-ES" dirty="0" err="1">
                <a:latin typeface="Arial" pitchFamily="34" charset="0"/>
                <a:cs typeface="Arial" pitchFamily="34" charset="0"/>
              </a:rPr>
              <a:t>heterodímero</a:t>
            </a:r>
            <a:r>
              <a:rPr lang="es-ES" dirty="0">
                <a:latin typeface="Arial" pitchFamily="34" charset="0"/>
                <a:cs typeface="Arial" pitchFamily="34" charset="0"/>
              </a:rPr>
              <a:t> para especificar la función </a:t>
            </a:r>
            <a:r>
              <a:rPr lang="es-ES" b="1" dirty="0">
                <a:latin typeface="Arial" pitchFamily="34" charset="0"/>
                <a:cs typeface="Arial" pitchFamily="34" charset="0"/>
              </a:rPr>
              <a:t>B</a:t>
            </a:r>
            <a:r>
              <a:rPr lang="es-ES" dirty="0">
                <a:latin typeface="Arial" pitchFamily="34" charset="0"/>
                <a:cs typeface="Arial" pitchFamily="34" charset="0"/>
              </a:rPr>
              <a:t> del modelo de la identidad del órgano</a:t>
            </a:r>
          </a:p>
          <a:p>
            <a:endParaRPr lang="es-ES" dirty="0">
              <a:latin typeface="Arial" pitchFamily="34" charset="0"/>
              <a:cs typeface="Arial" pitchFamily="34" charset="0"/>
            </a:endParaRPr>
          </a:p>
          <a:p>
            <a:r>
              <a:rPr lang="es-ES" dirty="0">
                <a:latin typeface="Arial" pitchFamily="34" charset="0"/>
                <a:cs typeface="Arial" pitchFamily="34" charset="0"/>
              </a:rPr>
              <a:t>Los mutantes </a:t>
            </a:r>
            <a:r>
              <a:rPr lang="es-ES" b="1" dirty="0">
                <a:latin typeface="Arial" pitchFamily="34" charset="0"/>
                <a:cs typeface="Arial" pitchFamily="34" charset="0"/>
              </a:rPr>
              <a:t>B</a:t>
            </a:r>
            <a:r>
              <a:rPr lang="es-ES" dirty="0">
                <a:latin typeface="Arial" pitchFamily="34" charset="0"/>
                <a:cs typeface="Arial" pitchFamily="34" charset="0"/>
              </a:rPr>
              <a:t>: </a:t>
            </a:r>
            <a:r>
              <a:rPr lang="es-ES" dirty="0" err="1">
                <a:latin typeface="Arial" pitchFamily="34" charset="0"/>
                <a:cs typeface="Arial" pitchFamily="34" charset="0"/>
              </a:rPr>
              <a:t>sepalos</a:t>
            </a:r>
            <a:r>
              <a:rPr lang="es-ES" dirty="0">
                <a:latin typeface="Arial" pitchFamily="34" charset="0"/>
                <a:cs typeface="Arial" pitchFamily="34" charset="0"/>
              </a:rPr>
              <a:t> envés de </a:t>
            </a:r>
            <a:r>
              <a:rPr lang="es-ES" dirty="0" err="1">
                <a:latin typeface="Arial" pitchFamily="34" charset="0"/>
                <a:cs typeface="Arial" pitchFamily="34" charset="0"/>
              </a:rPr>
              <a:t>petalos</a:t>
            </a:r>
            <a:r>
              <a:rPr lang="es-ES" dirty="0">
                <a:latin typeface="Arial" pitchFamily="34" charset="0"/>
                <a:cs typeface="Arial" pitchFamily="34" charset="0"/>
              </a:rPr>
              <a:t> y carpelos </a:t>
            </a:r>
            <a:r>
              <a:rPr lang="es-ES" dirty="0" err="1">
                <a:latin typeface="Arial" pitchFamily="34" charset="0"/>
                <a:cs typeface="Arial" pitchFamily="34" charset="0"/>
              </a:rPr>
              <a:t>enves</a:t>
            </a:r>
            <a:r>
              <a:rPr lang="es-ES" dirty="0">
                <a:latin typeface="Arial" pitchFamily="34" charset="0"/>
                <a:cs typeface="Arial" pitchFamily="34" charset="0"/>
              </a:rPr>
              <a:t> de estambres</a:t>
            </a:r>
            <a:endParaRPr lang="en-US" dirty="0">
              <a:latin typeface="Arial" pitchFamily="34" charset="0"/>
              <a:cs typeface="Arial" pitchFamily="34" charset="0"/>
            </a:endParaRPr>
          </a:p>
        </p:txBody>
      </p:sp>
      <p:pic>
        <p:nvPicPr>
          <p:cNvPr id="6" name="Picture 7" descr="ap3 flower.jpg (6224 bytes)"/>
          <p:cNvPicPr>
            <a:picLocks noChangeAspect="1" noChangeArrowheads="1"/>
          </p:cNvPicPr>
          <p:nvPr/>
        </p:nvPicPr>
        <p:blipFill>
          <a:blip r:embed="rId2"/>
          <a:srcRect/>
          <a:stretch>
            <a:fillRect/>
          </a:stretch>
        </p:blipFill>
        <p:spPr bwMode="auto">
          <a:xfrm>
            <a:off x="1392207" y="4460875"/>
            <a:ext cx="2870200" cy="1679575"/>
          </a:xfrm>
          <a:prstGeom prst="rect">
            <a:avLst/>
          </a:prstGeom>
          <a:noFill/>
        </p:spPr>
      </p:pic>
      <p:pic>
        <p:nvPicPr>
          <p:cNvPr id="7" name="Picture 9" descr="class b genes.gif (3049 bytes)">
            <a:hlinkClick r:id="rId3"/>
          </p:cNvPr>
          <p:cNvPicPr>
            <a:picLocks noChangeAspect="1" noChangeArrowheads="1"/>
          </p:cNvPicPr>
          <p:nvPr/>
        </p:nvPicPr>
        <p:blipFill>
          <a:blip r:embed="rId4"/>
          <a:srcRect/>
          <a:stretch>
            <a:fillRect/>
          </a:stretch>
        </p:blipFill>
        <p:spPr bwMode="auto">
          <a:xfrm>
            <a:off x="285720" y="2773363"/>
            <a:ext cx="4862512" cy="1311275"/>
          </a:xfrm>
          <a:prstGeom prst="rect">
            <a:avLst/>
          </a:prstGeom>
          <a:noFill/>
        </p:spPr>
      </p:pic>
      <p:sp>
        <p:nvSpPr>
          <p:cNvPr id="8" name="Rectangle 10"/>
          <p:cNvSpPr>
            <a:spLocks noChangeArrowheads="1"/>
          </p:cNvSpPr>
          <p:nvPr/>
        </p:nvSpPr>
        <p:spPr bwMode="auto">
          <a:xfrm>
            <a:off x="1509682" y="6161088"/>
            <a:ext cx="2413000" cy="709612"/>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ap3</a:t>
            </a:r>
            <a:r>
              <a:rPr lang="en-US" b="1">
                <a:latin typeface="Arial" pitchFamily="34" charset="0"/>
                <a:cs typeface="Arial" pitchFamily="34" charset="0"/>
              </a:rPr>
              <a:t> mutant</a:t>
            </a:r>
            <a:br>
              <a:rPr lang="en-US" sz="1000" b="1">
                <a:latin typeface="Arial" pitchFamily="34" charset="0"/>
                <a:cs typeface="Arial" pitchFamily="34" charset="0"/>
              </a:rPr>
            </a:br>
            <a:endParaRPr lang="en-US" sz="800"/>
          </a:p>
          <a:p>
            <a:pPr algn="ctr" eaLnBrk="0" hangingPunct="0"/>
            <a:endParaRPr lang="en-US"/>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2607592"/>
            <a:ext cx="2304256" cy="285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0" y="157163"/>
            <a:ext cx="9144000" cy="342900"/>
            <a:chOff x="0" y="0"/>
            <a:chExt cx="4320" cy="288"/>
          </a:xfrm>
        </p:grpSpPr>
        <p:sp>
          <p:nvSpPr>
            <p:cNvPr id="3"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4" name="Rectangle 2"/>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C</a:t>
              </a:r>
              <a:endParaRPr lang="en-US" dirty="0">
                <a:solidFill>
                  <a:schemeClr val="bg1"/>
                </a:solidFill>
              </a:endParaRPr>
            </a:p>
          </p:txBody>
        </p:sp>
      </p:grpSp>
      <p:sp>
        <p:nvSpPr>
          <p:cNvPr id="5" name="Rectangle 5"/>
          <p:cNvSpPr>
            <a:spLocks noChangeArrowheads="1"/>
          </p:cNvSpPr>
          <p:nvPr/>
        </p:nvSpPr>
        <p:spPr bwMode="auto">
          <a:xfrm>
            <a:off x="160117" y="1052736"/>
            <a:ext cx="8858280" cy="1379553"/>
          </a:xfrm>
          <a:prstGeom prst="rect">
            <a:avLst/>
          </a:prstGeom>
          <a:noFill/>
          <a:ln w="9525">
            <a:noFill/>
            <a:miter lim="800000"/>
            <a:headEnd/>
            <a:tailEnd/>
          </a:ln>
          <a:effectLst/>
        </p:spPr>
        <p:txBody>
          <a:bodyPr anchor="b"/>
          <a:lstStyle/>
          <a:p>
            <a:pPr algn="just"/>
            <a:r>
              <a:rPr lang="en-US" b="1" dirty="0">
                <a:latin typeface="Arial" pitchFamily="34" charset="0"/>
                <a:cs typeface="Arial" pitchFamily="34" charset="0"/>
              </a:rPr>
              <a:t>Los genes de </a:t>
            </a:r>
            <a:r>
              <a:rPr lang="en-US" b="1" dirty="0" err="1">
                <a:latin typeface="Arial" pitchFamily="34" charset="0"/>
                <a:cs typeface="Arial" pitchFamily="34" charset="0"/>
              </a:rPr>
              <a:t>identidad</a:t>
            </a:r>
            <a:r>
              <a:rPr lang="en-US" b="1" dirty="0">
                <a:latin typeface="Arial" pitchFamily="34" charset="0"/>
                <a:cs typeface="Arial" pitchFamily="34" charset="0"/>
              </a:rPr>
              <a:t> floral </a:t>
            </a:r>
            <a:r>
              <a:rPr lang="en-US" b="1" dirty="0" err="1">
                <a:latin typeface="Arial" pitchFamily="34" charset="0"/>
                <a:cs typeface="Arial" pitchFamily="34" charset="0"/>
              </a:rPr>
              <a:t>clase</a:t>
            </a:r>
            <a:r>
              <a:rPr lang="en-US" b="1" dirty="0">
                <a:latin typeface="Arial" pitchFamily="34" charset="0"/>
                <a:cs typeface="Arial" pitchFamily="34" charset="0"/>
              </a:rPr>
              <a:t> C </a:t>
            </a:r>
            <a:r>
              <a:rPr lang="en-US" dirty="0">
                <a:latin typeface="Arial" pitchFamily="34" charset="0"/>
                <a:cs typeface="Arial" pitchFamily="34" charset="0"/>
              </a:rPr>
              <a:t>son </a:t>
            </a:r>
            <a:r>
              <a:rPr lang="en-US" dirty="0" err="1">
                <a:latin typeface="Arial" pitchFamily="34" charset="0"/>
                <a:cs typeface="Arial" pitchFamily="34" charset="0"/>
              </a:rPr>
              <a:t>necesarios</a:t>
            </a:r>
            <a:r>
              <a:rPr lang="en-US" dirty="0">
                <a:latin typeface="Arial" pitchFamily="34" charset="0"/>
                <a:cs typeface="Arial" pitchFamily="34" charset="0"/>
              </a:rPr>
              <a:t> para el </a:t>
            </a:r>
            <a:r>
              <a:rPr lang="en-US" dirty="0" err="1">
                <a:latin typeface="Arial" pitchFamily="34" charset="0"/>
                <a:cs typeface="Arial" pitchFamily="34" charset="0"/>
              </a:rPr>
              <a:t>correcto</a:t>
            </a:r>
            <a:r>
              <a:rPr lang="en-US" dirty="0">
                <a:latin typeface="Arial" pitchFamily="34" charset="0"/>
                <a:cs typeface="Arial" pitchFamily="34" charset="0"/>
              </a:rPr>
              <a:t> </a:t>
            </a:r>
            <a:r>
              <a:rPr lang="en-US" dirty="0" err="1">
                <a:latin typeface="Arial" pitchFamily="34" charset="0"/>
                <a:cs typeface="Arial" pitchFamily="34" charset="0"/>
              </a:rPr>
              <a:t>desarrollo</a:t>
            </a:r>
            <a:r>
              <a:rPr lang="en-US" dirty="0">
                <a:latin typeface="Arial" pitchFamily="34" charset="0"/>
                <a:cs typeface="Arial" pitchFamily="34" charset="0"/>
              </a:rPr>
              <a:t> de los </a:t>
            </a:r>
            <a:r>
              <a:rPr lang="en-US" dirty="0" err="1">
                <a:latin typeface="Arial" pitchFamily="34" charset="0"/>
                <a:cs typeface="Arial" pitchFamily="34" charset="0"/>
              </a:rPr>
              <a:t>estambres</a:t>
            </a:r>
            <a:r>
              <a:rPr lang="en-US" dirty="0">
                <a:latin typeface="Arial" pitchFamily="34" charset="0"/>
                <a:cs typeface="Arial" pitchFamily="34" charset="0"/>
              </a:rPr>
              <a:t> y los </a:t>
            </a:r>
            <a:r>
              <a:rPr lang="en-US" dirty="0" err="1">
                <a:latin typeface="Arial" pitchFamily="34" charset="0"/>
                <a:cs typeface="Arial" pitchFamily="34" charset="0"/>
              </a:rPr>
              <a:t>carpelos</a:t>
            </a:r>
            <a:r>
              <a:rPr lang="en-US" dirty="0">
                <a:latin typeface="Arial" pitchFamily="34" charset="0"/>
                <a:cs typeface="Arial" pitchFamily="34" charset="0"/>
              </a:rPr>
              <a:t>, (3er y 4to </a:t>
            </a:r>
            <a:r>
              <a:rPr lang="en-US" dirty="0" err="1">
                <a:latin typeface="Arial" pitchFamily="34" charset="0"/>
                <a:cs typeface="Arial" pitchFamily="34" charset="0"/>
              </a:rPr>
              <a:t>verticilo</a:t>
            </a:r>
            <a:r>
              <a:rPr lang="en-US" dirty="0">
                <a:latin typeface="Arial" pitchFamily="34" charset="0"/>
                <a:cs typeface="Arial" pitchFamily="34" charset="0"/>
              </a:rPr>
              <a:t> ). </a:t>
            </a:r>
          </a:p>
          <a:p>
            <a:pPr algn="just"/>
            <a:endParaRPr lang="en-US" dirty="0">
              <a:latin typeface="Arial" pitchFamily="34" charset="0"/>
              <a:cs typeface="Arial" pitchFamily="34" charset="0"/>
            </a:endParaRPr>
          </a:p>
          <a:p>
            <a:pPr algn="just"/>
            <a:r>
              <a:rPr lang="en-US" dirty="0">
                <a:latin typeface="Arial" pitchFamily="34" charset="0"/>
                <a:cs typeface="Arial" pitchFamily="34" charset="0"/>
              </a:rPr>
              <a:t>Las </a:t>
            </a:r>
            <a:r>
              <a:rPr lang="en-US" dirty="0" err="1">
                <a:latin typeface="Arial" pitchFamily="34" charset="0"/>
                <a:cs typeface="Arial" pitchFamily="34" charset="0"/>
              </a:rPr>
              <a:t>actividades</a:t>
            </a:r>
            <a:r>
              <a:rPr lang="en-US" dirty="0">
                <a:latin typeface="Arial" pitchFamily="34" charset="0"/>
                <a:cs typeface="Arial" pitchFamily="34" charset="0"/>
              </a:rPr>
              <a:t> de </a:t>
            </a:r>
            <a:r>
              <a:rPr lang="en-US" b="1" dirty="0">
                <a:latin typeface="Arial" pitchFamily="34" charset="0"/>
                <a:cs typeface="Arial" pitchFamily="34" charset="0"/>
              </a:rPr>
              <a:t>A</a:t>
            </a:r>
            <a:r>
              <a:rPr lang="en-US" dirty="0">
                <a:latin typeface="Arial" pitchFamily="34" charset="0"/>
                <a:cs typeface="Arial" pitchFamily="34" charset="0"/>
              </a:rPr>
              <a:t> y </a:t>
            </a:r>
            <a:r>
              <a:rPr lang="en-US" b="1" dirty="0">
                <a:latin typeface="Arial" pitchFamily="34" charset="0"/>
                <a:cs typeface="Arial" pitchFamily="34" charset="0"/>
              </a:rPr>
              <a:t>C</a:t>
            </a:r>
            <a:r>
              <a:rPr lang="en-US" dirty="0">
                <a:latin typeface="Arial" pitchFamily="34" charset="0"/>
                <a:cs typeface="Arial" pitchFamily="34" charset="0"/>
              </a:rPr>
              <a:t> son mutuamente </a:t>
            </a:r>
            <a:r>
              <a:rPr lang="en-US" dirty="0" err="1">
                <a:latin typeface="Arial" pitchFamily="34" charset="0"/>
                <a:cs typeface="Arial" pitchFamily="34" charset="0"/>
              </a:rPr>
              <a:t>antagónicas</a:t>
            </a:r>
            <a:r>
              <a:rPr lang="en-US" dirty="0">
                <a:latin typeface="Arial" pitchFamily="34" charset="0"/>
                <a:cs typeface="Arial" pitchFamily="34" charset="0"/>
              </a:rPr>
              <a:t>, </a:t>
            </a:r>
          </a:p>
          <a:p>
            <a:pPr algn="just"/>
            <a:endParaRPr lang="en-US" dirty="0">
              <a:latin typeface="Arial" pitchFamily="34" charset="0"/>
              <a:cs typeface="Arial" pitchFamily="34" charset="0"/>
            </a:endParaRPr>
          </a:p>
          <a:p>
            <a:pPr algn="just"/>
            <a:r>
              <a:rPr lang="en-US" dirty="0" err="1">
                <a:latin typeface="Arial" pitchFamily="34" charset="0"/>
                <a:cs typeface="Arial" pitchFamily="34" charset="0"/>
              </a:rPr>
              <a:t>Mutante</a:t>
            </a:r>
            <a:r>
              <a:rPr lang="en-US" dirty="0">
                <a:latin typeface="Arial" pitchFamily="34" charset="0"/>
                <a:cs typeface="Arial" pitchFamily="34" charset="0"/>
              </a:rPr>
              <a:t> </a:t>
            </a:r>
            <a:r>
              <a:rPr lang="en-US" b="1" dirty="0">
                <a:latin typeface="Arial" pitchFamily="34" charset="0"/>
                <a:cs typeface="Arial" pitchFamily="34" charset="0"/>
              </a:rPr>
              <a:t>C</a:t>
            </a:r>
            <a:r>
              <a:rPr lang="en-US" dirty="0">
                <a:latin typeface="Arial" pitchFamily="34" charset="0"/>
                <a:cs typeface="Arial" pitchFamily="34" charset="0"/>
              </a:rPr>
              <a:t>, la </a:t>
            </a:r>
            <a:r>
              <a:rPr lang="en-US" dirty="0" err="1">
                <a:latin typeface="Arial" pitchFamily="34" charset="0"/>
                <a:cs typeface="Arial" pitchFamily="34" charset="0"/>
              </a:rPr>
              <a:t>actividad</a:t>
            </a:r>
            <a:r>
              <a:rPr lang="en-US" dirty="0">
                <a:latin typeface="Arial" pitchFamily="34" charset="0"/>
                <a:cs typeface="Arial" pitchFamily="34" charset="0"/>
              </a:rPr>
              <a:t> de </a:t>
            </a:r>
            <a:r>
              <a:rPr lang="en-US" b="1" dirty="0">
                <a:latin typeface="Arial" pitchFamily="34" charset="0"/>
                <a:cs typeface="Arial" pitchFamily="34" charset="0"/>
              </a:rPr>
              <a:t>A</a:t>
            </a:r>
            <a:r>
              <a:rPr lang="en-US" dirty="0">
                <a:latin typeface="Arial" pitchFamily="34" charset="0"/>
                <a:cs typeface="Arial" pitchFamily="34" charset="0"/>
              </a:rPr>
              <a:t> se </a:t>
            </a:r>
            <a:r>
              <a:rPr lang="en-US" dirty="0" err="1">
                <a:latin typeface="Arial" pitchFamily="34" charset="0"/>
                <a:cs typeface="Arial" pitchFamily="34" charset="0"/>
              </a:rPr>
              <a:t>expande</a:t>
            </a:r>
            <a:r>
              <a:rPr lang="en-US" dirty="0">
                <a:latin typeface="Arial" pitchFamily="34" charset="0"/>
                <a:cs typeface="Arial" pitchFamily="34" charset="0"/>
              </a:rPr>
              <a:t>: </a:t>
            </a:r>
            <a:r>
              <a:rPr lang="en-US" dirty="0" err="1">
                <a:latin typeface="Arial" pitchFamily="34" charset="0"/>
                <a:cs typeface="Arial" pitchFamily="34" charset="0"/>
              </a:rPr>
              <a:t>petalos</a:t>
            </a:r>
            <a:r>
              <a:rPr lang="en-US" dirty="0">
                <a:latin typeface="Arial" pitchFamily="34" charset="0"/>
                <a:cs typeface="Arial" pitchFamily="34" charset="0"/>
              </a:rPr>
              <a:t> </a:t>
            </a:r>
            <a:r>
              <a:rPr lang="en-US" dirty="0" err="1">
                <a:latin typeface="Arial" pitchFamily="34" charset="0"/>
                <a:cs typeface="Arial" pitchFamily="34" charset="0"/>
              </a:rPr>
              <a:t>enves</a:t>
            </a:r>
            <a:r>
              <a:rPr lang="en-US" dirty="0">
                <a:latin typeface="Arial" pitchFamily="34" charset="0"/>
                <a:cs typeface="Arial" pitchFamily="34" charset="0"/>
              </a:rPr>
              <a:t> de </a:t>
            </a:r>
            <a:r>
              <a:rPr lang="en-US" dirty="0" err="1">
                <a:latin typeface="Arial" pitchFamily="34" charset="0"/>
                <a:cs typeface="Arial" pitchFamily="34" charset="0"/>
              </a:rPr>
              <a:t>estarles</a:t>
            </a:r>
            <a:r>
              <a:rPr lang="en-US" dirty="0">
                <a:latin typeface="Arial" pitchFamily="34" charset="0"/>
                <a:cs typeface="Arial" pitchFamily="34" charset="0"/>
              </a:rPr>
              <a:t>, </a:t>
            </a:r>
            <a:r>
              <a:rPr lang="en-US" dirty="0" err="1">
                <a:latin typeface="Arial" pitchFamily="34" charset="0"/>
                <a:cs typeface="Arial" pitchFamily="34" charset="0"/>
              </a:rPr>
              <a:t>nuevas</a:t>
            </a:r>
            <a:r>
              <a:rPr lang="en-US" dirty="0">
                <a:latin typeface="Arial" pitchFamily="34" charset="0"/>
                <a:cs typeface="Arial" pitchFamily="34" charset="0"/>
              </a:rPr>
              <a:t> </a:t>
            </a:r>
            <a:r>
              <a:rPr lang="en-US" dirty="0" err="1">
                <a:latin typeface="Arial" pitchFamily="34" charset="0"/>
                <a:cs typeface="Arial" pitchFamily="34" charset="0"/>
              </a:rPr>
              <a:t>flores</a:t>
            </a:r>
            <a:r>
              <a:rPr lang="en-US" dirty="0">
                <a:latin typeface="Arial" pitchFamily="34" charset="0"/>
                <a:cs typeface="Arial" pitchFamily="34" charset="0"/>
              </a:rPr>
              <a:t> </a:t>
            </a:r>
            <a:r>
              <a:rPr lang="en-US" dirty="0" err="1">
                <a:latin typeface="Arial" pitchFamily="34" charset="0"/>
                <a:cs typeface="Arial" pitchFamily="34" charset="0"/>
              </a:rPr>
              <a:t>enves</a:t>
            </a:r>
            <a:r>
              <a:rPr lang="en-US" dirty="0">
                <a:latin typeface="Arial" pitchFamily="34" charset="0"/>
                <a:cs typeface="Arial" pitchFamily="34" charset="0"/>
              </a:rPr>
              <a:t> de </a:t>
            </a:r>
            <a:r>
              <a:rPr lang="en-US" dirty="0" err="1">
                <a:latin typeface="Arial" pitchFamily="34" charset="0"/>
                <a:cs typeface="Arial" pitchFamily="34" charset="0"/>
              </a:rPr>
              <a:t>carpelos</a:t>
            </a:r>
            <a:r>
              <a:rPr lang="en-US" dirty="0">
                <a:latin typeface="Arial" pitchFamily="34" charset="0"/>
                <a:cs typeface="Arial" pitchFamily="34" charset="0"/>
              </a:rPr>
              <a:t>.</a:t>
            </a:r>
            <a:endParaRPr lang="en-US" dirty="0"/>
          </a:p>
        </p:txBody>
      </p:sp>
      <p:pic>
        <p:nvPicPr>
          <p:cNvPr id="6" name="Picture 7" descr="class c genes.gif (2799 bytes)">
            <a:hlinkClick r:id="rId2"/>
          </p:cNvPr>
          <p:cNvPicPr>
            <a:picLocks noChangeAspect="1" noChangeArrowheads="1"/>
          </p:cNvPicPr>
          <p:nvPr/>
        </p:nvPicPr>
        <p:blipFill>
          <a:blip r:embed="rId3"/>
          <a:srcRect/>
          <a:stretch>
            <a:fillRect/>
          </a:stretch>
        </p:blipFill>
        <p:spPr bwMode="auto">
          <a:xfrm>
            <a:off x="571472" y="2773363"/>
            <a:ext cx="4862512" cy="1311275"/>
          </a:xfrm>
          <a:prstGeom prst="rect">
            <a:avLst/>
          </a:prstGeom>
          <a:noFill/>
        </p:spPr>
      </p:pic>
      <p:pic>
        <p:nvPicPr>
          <p:cNvPr id="7" name="Picture 12" descr="agamous mutant.jpg (6738 bytes)"/>
          <p:cNvPicPr>
            <a:picLocks noChangeAspect="1" noChangeArrowheads="1"/>
          </p:cNvPicPr>
          <p:nvPr/>
        </p:nvPicPr>
        <p:blipFill>
          <a:blip r:embed="rId4"/>
          <a:srcRect/>
          <a:stretch>
            <a:fillRect/>
          </a:stretch>
        </p:blipFill>
        <p:spPr bwMode="auto">
          <a:xfrm>
            <a:off x="1008063" y="4729163"/>
            <a:ext cx="2111375" cy="1612900"/>
          </a:xfrm>
          <a:prstGeom prst="rect">
            <a:avLst/>
          </a:prstGeom>
          <a:noFill/>
        </p:spPr>
      </p:pic>
      <p:sp>
        <p:nvSpPr>
          <p:cNvPr id="8" name="Rectangle 13"/>
          <p:cNvSpPr>
            <a:spLocks noChangeArrowheads="1"/>
          </p:cNvSpPr>
          <p:nvPr/>
        </p:nvSpPr>
        <p:spPr bwMode="auto">
          <a:xfrm>
            <a:off x="247650" y="6265863"/>
            <a:ext cx="3495675" cy="708025"/>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ag</a:t>
            </a:r>
            <a:r>
              <a:rPr lang="en-US" b="1">
                <a:latin typeface="Arial" pitchFamily="34" charset="0"/>
                <a:cs typeface="Arial" pitchFamily="34" charset="0"/>
              </a:rPr>
              <a:t> mutant</a:t>
            </a:r>
            <a:br>
              <a:rPr lang="en-US" sz="1000" b="1">
                <a:latin typeface="Arial" pitchFamily="34" charset="0"/>
                <a:cs typeface="Arial" pitchFamily="34" charset="0"/>
              </a:rPr>
            </a:br>
            <a:endParaRPr lang="en-US" sz="800"/>
          </a:p>
          <a:p>
            <a:pPr algn="ctr" eaLnBrk="0" hangingPunct="0"/>
            <a:endParaRPr lang="en-US"/>
          </a:p>
        </p:txBody>
      </p:sp>
      <p:sp>
        <p:nvSpPr>
          <p:cNvPr id="9" name="Text Box 30"/>
          <p:cNvSpPr txBox="1">
            <a:spLocks noChangeArrowheads="1"/>
          </p:cNvSpPr>
          <p:nvPr/>
        </p:nvSpPr>
        <p:spPr bwMode="auto">
          <a:xfrm>
            <a:off x="3482975" y="5077438"/>
            <a:ext cx="5303867" cy="923330"/>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GB" b="1" dirty="0">
                <a:latin typeface="Arial" pitchFamily="34" charset="0"/>
              </a:rPr>
              <a:t>AGAMOUS (AG) </a:t>
            </a:r>
            <a:r>
              <a:rPr lang="en-GB" dirty="0" err="1">
                <a:latin typeface="Arial" pitchFamily="34" charset="0"/>
              </a:rPr>
              <a:t>es</a:t>
            </a:r>
            <a:r>
              <a:rPr lang="en-GB" dirty="0">
                <a:latin typeface="Arial" pitchFamily="34" charset="0"/>
              </a:rPr>
              <a:t> el </a:t>
            </a:r>
            <a:r>
              <a:rPr lang="en-GB" dirty="0" err="1">
                <a:latin typeface="Arial" pitchFamily="34" charset="0"/>
              </a:rPr>
              <a:t>único</a:t>
            </a:r>
            <a:r>
              <a:rPr lang="en-GB" dirty="0">
                <a:latin typeface="Arial" pitchFamily="34" charset="0"/>
              </a:rPr>
              <a:t> gen </a:t>
            </a:r>
            <a:r>
              <a:rPr lang="en-GB" dirty="0" err="1">
                <a:latin typeface="Arial" pitchFamily="34" charset="0"/>
              </a:rPr>
              <a:t>conocido</a:t>
            </a:r>
            <a:r>
              <a:rPr lang="en-GB" dirty="0">
                <a:latin typeface="Arial" pitchFamily="34" charset="0"/>
              </a:rPr>
              <a:t> </a:t>
            </a:r>
            <a:r>
              <a:rPr lang="en-GB" dirty="0" err="1">
                <a:latin typeface="Arial" pitchFamily="34" charset="0"/>
              </a:rPr>
              <a:t>clase</a:t>
            </a:r>
            <a:r>
              <a:rPr lang="en-GB" dirty="0">
                <a:latin typeface="Arial" pitchFamily="34" charset="0"/>
              </a:rPr>
              <a:t> </a:t>
            </a:r>
            <a:r>
              <a:rPr lang="en-GB" b="1" dirty="0">
                <a:latin typeface="Arial" pitchFamily="34" charset="0"/>
              </a:rPr>
              <a:t>C</a:t>
            </a:r>
            <a:r>
              <a:rPr lang="en-GB" dirty="0">
                <a:latin typeface="Arial" pitchFamily="34" charset="0"/>
              </a:rPr>
              <a:t> y </a:t>
            </a:r>
            <a:r>
              <a:rPr lang="en-GB" dirty="0" err="1">
                <a:latin typeface="Arial" pitchFamily="34" charset="0"/>
              </a:rPr>
              <a:t>es</a:t>
            </a:r>
            <a:r>
              <a:rPr lang="en-GB" dirty="0">
                <a:latin typeface="Arial" pitchFamily="34" charset="0"/>
              </a:rPr>
              <a:t> </a:t>
            </a:r>
            <a:r>
              <a:rPr lang="en-GB" dirty="0" err="1">
                <a:latin typeface="Arial" pitchFamily="34" charset="0"/>
              </a:rPr>
              <a:t>requerido</a:t>
            </a:r>
            <a:r>
              <a:rPr lang="en-GB" dirty="0">
                <a:latin typeface="Arial" pitchFamily="34" charset="0"/>
              </a:rPr>
              <a:t> </a:t>
            </a:r>
            <a:r>
              <a:rPr lang="en-GB" dirty="0" err="1">
                <a:latin typeface="Arial" pitchFamily="34" charset="0"/>
              </a:rPr>
              <a:t>para</a:t>
            </a:r>
            <a:r>
              <a:rPr lang="en-GB" dirty="0">
                <a:latin typeface="Arial" pitchFamily="34" charset="0"/>
              </a:rPr>
              <a:t> el </a:t>
            </a:r>
            <a:r>
              <a:rPr lang="en-GB" dirty="0" err="1">
                <a:latin typeface="Arial" pitchFamily="34" charset="0"/>
              </a:rPr>
              <a:t>desarrollo</a:t>
            </a:r>
            <a:r>
              <a:rPr lang="en-GB" dirty="0">
                <a:latin typeface="Arial" pitchFamily="34" charset="0"/>
              </a:rPr>
              <a:t> normal de </a:t>
            </a:r>
            <a:r>
              <a:rPr lang="en-GB" dirty="0" err="1">
                <a:latin typeface="Arial" pitchFamily="34" charset="0"/>
              </a:rPr>
              <a:t>estambres</a:t>
            </a:r>
            <a:r>
              <a:rPr lang="en-GB" dirty="0">
                <a:latin typeface="Arial" pitchFamily="34" charset="0"/>
              </a:rPr>
              <a:t> y </a:t>
            </a:r>
            <a:r>
              <a:rPr lang="en-GB" dirty="0" err="1">
                <a:latin typeface="Arial" pitchFamily="34" charset="0"/>
              </a:rPr>
              <a:t>carpelos</a:t>
            </a:r>
            <a:r>
              <a:rPr lang="en-GB" dirty="0">
                <a:latin typeface="Arial" pitchFamily="34" charset="0"/>
              </a:rPr>
              <a:t>.</a:t>
            </a: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908" y="2432289"/>
            <a:ext cx="2397532" cy="253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1"/>
            <a:ext cx="5354694" cy="474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12925" y="133872"/>
            <a:ext cx="9144000" cy="342900"/>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Mutante</a:t>
            </a:r>
            <a:r>
              <a:rPr lang="en-US" b="1" dirty="0">
                <a:solidFill>
                  <a:schemeClr val="bg1"/>
                </a:solidFill>
                <a:latin typeface="Arial" pitchFamily="34" charset="0"/>
                <a:cs typeface="Arial" pitchFamily="34" charset="0"/>
              </a:rPr>
              <a:t> </a:t>
            </a:r>
            <a:r>
              <a:rPr lang="en-US" b="1" dirty="0" err="1">
                <a:solidFill>
                  <a:schemeClr val="bg1"/>
                </a:solidFill>
                <a:latin typeface="Arial" pitchFamily="34" charset="0"/>
                <a:cs typeface="Arial" pitchFamily="34" charset="0"/>
              </a:rPr>
              <a:t>cuadrupel</a:t>
            </a:r>
            <a:r>
              <a:rPr lang="en-US" b="1" dirty="0">
                <a:solidFill>
                  <a:schemeClr val="bg1"/>
                </a:solidFill>
                <a:latin typeface="Arial" pitchFamily="34" charset="0"/>
                <a:cs typeface="Arial" pitchFamily="34" charset="0"/>
              </a:rPr>
              <a:t>  ABC</a:t>
            </a:r>
            <a:endParaRPr lang="en-US" dirty="0">
              <a:solidFill>
                <a:schemeClr val="bg1"/>
              </a:solidFill>
            </a:endParaRPr>
          </a:p>
        </p:txBody>
      </p:sp>
    </p:spTree>
    <p:extLst>
      <p:ext uri="{BB962C8B-B14F-4D97-AF65-F5344CB8AC3E}">
        <p14:creationId xmlns:p14="http://schemas.microsoft.com/office/powerpoint/2010/main" val="881169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ABC plus D and E</a:t>
            </a:r>
          </a:p>
        </p:txBody>
      </p:sp>
      <p:sp>
        <p:nvSpPr>
          <p:cNvPr id="3" name="TextBox 2"/>
          <p:cNvSpPr txBox="1"/>
          <p:nvPr/>
        </p:nvSpPr>
        <p:spPr>
          <a:xfrm>
            <a:off x="4562475" y="1676400"/>
            <a:ext cx="41148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play a role in ovule formation, and E genes work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ABCD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to specify the whorls.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the absence of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only leaf-like organs are 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While much of </a:t>
            </a:r>
            <a:r>
              <a:rPr kumimoji="0" lang="en-US" sz="1800" b="1" i="0" u="none" strike="noStrike" kern="1200" cap="none" spc="0" normalizeH="0" baseline="0" noProof="0" dirty="0">
                <a:ln>
                  <a:noFill/>
                </a:ln>
                <a:solidFill>
                  <a:prstClr val="black"/>
                </a:solidFill>
                <a:effectLst/>
                <a:uLnTx/>
                <a:uFillTx/>
                <a:latin typeface="Calibri"/>
                <a:ea typeface="+mn-ea"/>
                <a:cs typeface="+mn-cs"/>
              </a:rPr>
              <a:t>ABC</a:t>
            </a:r>
            <a:r>
              <a:rPr kumimoji="0" lang="en-US" sz="1800" b="0" i="0" u="none" strike="noStrike" kern="1200" cap="none" spc="0" normalizeH="0" baseline="0" noProof="0" dirty="0">
                <a:ln>
                  <a:noFill/>
                </a:ln>
                <a:solidFill>
                  <a:prstClr val="black"/>
                </a:solidFill>
                <a:effectLst/>
                <a:uLnTx/>
                <a:uFillTx/>
                <a:latin typeface="Calibri"/>
                <a:ea typeface="+mn-ea"/>
                <a:cs typeface="+mn-cs"/>
              </a:rPr>
              <a:t> function was learned from forward genetics,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function was largely learned through reverse genetics (working from gene sequence to determine function).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135286" cy="435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05200" y="1600200"/>
            <a:ext cx="782486"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106272" y="6035040"/>
            <a:ext cx="6037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Guo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Sun, 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Looi</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L.S., Xu, Y.,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 Huang, J., and Ito, T. (2015). Co-ordination of flower development through epigenetic regulation in two model species: Rice and Arabidopsis. Plant Cell Physiol. 56: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830–841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permission from Oxford University Press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457200" y="1557130"/>
            <a:ext cx="218661" cy="2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457199" y="4104860"/>
            <a:ext cx="218661" cy="2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16536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Floral meristems form leaf-like structures when E gene function is lost</a:t>
            </a:r>
          </a:p>
        </p:txBody>
      </p:sp>
      <p:grpSp>
        <p:nvGrpSpPr>
          <p:cNvPr id="3" name="Group 2"/>
          <p:cNvGrpSpPr/>
          <p:nvPr/>
        </p:nvGrpSpPr>
        <p:grpSpPr>
          <a:xfrm>
            <a:off x="171450" y="1533524"/>
            <a:ext cx="4895850" cy="3228976"/>
            <a:chOff x="134319" y="1533525"/>
            <a:chExt cx="2510190" cy="156210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4" t="55800" r="66304" b="18191"/>
            <a:stretch/>
          </p:blipFill>
          <p:spPr bwMode="auto">
            <a:xfrm>
              <a:off x="134319" y="1570389"/>
              <a:ext cx="1246806" cy="152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93" t="55171" b="18191"/>
            <a:stretch/>
          </p:blipFill>
          <p:spPr bwMode="auto">
            <a:xfrm>
              <a:off x="1381125" y="1533525"/>
              <a:ext cx="1263384"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5067300" y="1733550"/>
            <a:ext cx="36195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importance of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class genes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Sepallata</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or </a:t>
            </a:r>
            <a:r>
              <a:rPr kumimoji="0" lang="en-US" sz="1800" b="0" i="1" u="none" strike="noStrike" kern="1200" cap="none" spc="0" normalizeH="0" baseline="0" noProof="0" dirty="0">
                <a:ln>
                  <a:noFill/>
                </a:ln>
                <a:solidFill>
                  <a:prstClr val="black"/>
                </a:solidFill>
                <a:effectLst/>
                <a:uLnTx/>
                <a:uFillTx/>
                <a:latin typeface="Calibri"/>
                <a:ea typeface="+mn-ea"/>
                <a:cs typeface="+mn-cs"/>
              </a:rPr>
              <a:t>SEP</a:t>
            </a:r>
            <a:r>
              <a:rPr kumimoji="0" lang="en-US" sz="1800" b="0" i="0" u="none" strike="noStrike" kern="1200" cap="none" spc="0" normalizeH="0" baseline="0" noProof="0" dirty="0">
                <a:ln>
                  <a:noFill/>
                </a:ln>
                <a:solidFill>
                  <a:prstClr val="black"/>
                </a:solidFill>
                <a:effectLst/>
                <a:uLnTx/>
                <a:uFillTx/>
                <a:latin typeface="Calibri"/>
                <a:ea typeface="+mn-ea"/>
                <a:cs typeface="+mn-cs"/>
              </a:rPr>
              <a:t> in Arabidopsis) in formation of all four whorls is shown by a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sep</a:t>
            </a:r>
            <a:r>
              <a:rPr kumimoji="0" lang="en-US" sz="1800" b="0" i="0" u="none" strike="noStrike" kern="1200" cap="none" spc="0" normalizeH="0" baseline="0" noProof="0" dirty="0">
                <a:ln>
                  <a:noFill/>
                </a:ln>
                <a:solidFill>
                  <a:prstClr val="black"/>
                </a:solidFill>
                <a:effectLst/>
                <a:uLnTx/>
                <a:uFillTx/>
                <a:latin typeface="Calibri"/>
                <a:ea typeface="+mn-ea"/>
                <a:cs typeface="+mn-cs"/>
              </a:rPr>
              <a:t> loss-of-function.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all four Arabidopsis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sep</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are knocked out, only leaf-like structures are formed in the flower bud.  This suggests that flowers may be modified leaf structures.</a:t>
            </a:r>
          </a:p>
        </p:txBody>
      </p:sp>
      <p:sp>
        <p:nvSpPr>
          <p:cNvPr id="8" name="Rectangle 7"/>
          <p:cNvSpPr/>
          <p:nvPr/>
        </p:nvSpPr>
        <p:spPr>
          <a:xfrm>
            <a:off x="2603208" y="1638300"/>
            <a:ext cx="290361"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1450" y="1609724"/>
            <a:ext cx="290361" cy="276225"/>
          </a:xfrm>
          <a:prstGeom prst="rect">
            <a:avLst/>
          </a:prstGeom>
          <a:solidFill>
            <a:srgbClr val="5A8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63731" y="6121795"/>
            <a:ext cx="79802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Ditta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Pinyopich</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Robles, P.,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Pelaz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Yanofsky</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M.F. (2004). The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SEP4</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gene of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functions in floral organ and meristem identity.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Biol. 14: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1935–1940</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857921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608" y="0"/>
            <a:ext cx="6000792" cy="523220"/>
          </a:xfrm>
          <a:prstGeom prst="rect">
            <a:avLst/>
          </a:prstGeom>
          <a:solidFill>
            <a:schemeClr val="accent6"/>
          </a:solidFill>
        </p:spPr>
        <p:txBody>
          <a:bodyPr wrap="square" rtlCol="0">
            <a:spAutoFit/>
          </a:bodyPr>
          <a:lstStyle/>
          <a:p>
            <a:r>
              <a:rPr lang="es-AR" sz="2800" b="1" dirty="0"/>
              <a:t>2- Genes de Identidad Floral</a:t>
            </a:r>
            <a:endParaRPr lang="en-US" sz="2800" dirty="0"/>
          </a:p>
        </p:txBody>
      </p:sp>
      <p:sp>
        <p:nvSpPr>
          <p:cNvPr id="6" name="Text Box 2"/>
          <p:cNvSpPr txBox="1">
            <a:spLocks noChangeArrowheads="1"/>
          </p:cNvSpPr>
          <p:nvPr/>
        </p:nvSpPr>
        <p:spPr bwMode="auto">
          <a:xfrm>
            <a:off x="0" y="692696"/>
            <a:ext cx="9144000" cy="1154162"/>
          </a:xfrm>
          <a:prstGeom prst="rect">
            <a:avLst/>
          </a:prstGeom>
          <a:noFill/>
          <a:ln w="9525">
            <a:noFill/>
            <a:miter lim="800000"/>
            <a:headEnd/>
            <a:tailEnd/>
          </a:ln>
          <a:effectLst/>
        </p:spPr>
        <p:txBody>
          <a:bodyPr>
            <a:spAutoFit/>
          </a:bodyPr>
          <a:lstStyle/>
          <a:p>
            <a:pPr algn="ctr">
              <a:spcBef>
                <a:spcPct val="50000"/>
              </a:spcBef>
            </a:pPr>
            <a:r>
              <a:rPr lang="fr-FR" sz="2400" dirty="0" err="1">
                <a:latin typeface="Arial" pitchFamily="34" charset="0"/>
              </a:rPr>
              <a:t>Genes</a:t>
            </a:r>
            <a:r>
              <a:rPr lang="fr-FR" sz="2400" dirty="0">
                <a:latin typeface="Arial" pitchFamily="34" charset="0"/>
              </a:rPr>
              <a:t> </a:t>
            </a:r>
            <a:r>
              <a:rPr lang="fr-FR" sz="2400" dirty="0" err="1">
                <a:latin typeface="Arial" pitchFamily="34" charset="0"/>
              </a:rPr>
              <a:t>homeóticos</a:t>
            </a:r>
            <a:r>
              <a:rPr lang="fr-FR" sz="2400" dirty="0">
                <a:latin typeface="Arial" pitchFamily="34" charset="0"/>
              </a:rPr>
              <a:t> </a:t>
            </a:r>
          </a:p>
          <a:p>
            <a:pPr>
              <a:spcBef>
                <a:spcPct val="50000"/>
              </a:spcBef>
            </a:pPr>
            <a:r>
              <a:rPr lang="fr-FR" dirty="0">
                <a:latin typeface="Arial" pitchFamily="34" charset="0"/>
              </a:rPr>
              <a:t>1990-Identifican el primer </a:t>
            </a:r>
            <a:r>
              <a:rPr lang="fr-FR" b="1" dirty="0" err="1">
                <a:solidFill>
                  <a:schemeClr val="accent2">
                    <a:lumMod val="75000"/>
                  </a:schemeClr>
                </a:solidFill>
                <a:latin typeface="Arial" pitchFamily="34" charset="0"/>
              </a:rPr>
              <a:t>Gen</a:t>
            </a:r>
            <a:r>
              <a:rPr lang="fr-FR" b="1" dirty="0">
                <a:solidFill>
                  <a:schemeClr val="accent2">
                    <a:lumMod val="75000"/>
                  </a:schemeClr>
                </a:solidFill>
                <a:latin typeface="Arial" pitchFamily="34" charset="0"/>
              </a:rPr>
              <a:t> de </a:t>
            </a:r>
            <a:r>
              <a:rPr lang="fr-FR" b="1" dirty="0" err="1">
                <a:solidFill>
                  <a:schemeClr val="accent2">
                    <a:lumMod val="75000"/>
                  </a:schemeClr>
                </a:solidFill>
                <a:latin typeface="Arial" pitchFamily="34" charset="0"/>
              </a:rPr>
              <a:t>Identidad</a:t>
            </a:r>
            <a:r>
              <a:rPr lang="fr-FR" b="1" dirty="0">
                <a:solidFill>
                  <a:schemeClr val="accent2">
                    <a:lumMod val="75000"/>
                  </a:schemeClr>
                </a:solidFill>
                <a:latin typeface="Arial" pitchFamily="34" charset="0"/>
              </a:rPr>
              <a:t> Floral</a:t>
            </a:r>
            <a:r>
              <a:rPr lang="fr-FR" dirty="0">
                <a:latin typeface="Arial" pitchFamily="34" charset="0"/>
              </a:rPr>
              <a:t>, </a:t>
            </a:r>
            <a:r>
              <a:rPr lang="fr-FR" b="1" i="1" dirty="0">
                <a:solidFill>
                  <a:srgbClr val="FF3300"/>
                </a:solidFill>
                <a:latin typeface="Arial" pitchFamily="34" charset="0"/>
              </a:rPr>
              <a:t>AGAMOUS</a:t>
            </a:r>
            <a:r>
              <a:rPr lang="fr-FR" dirty="0">
                <a:latin typeface="Arial" pitchFamily="34" charset="0"/>
              </a:rPr>
              <a:t>, mutante </a:t>
            </a:r>
            <a:r>
              <a:rPr lang="fr-FR" dirty="0" err="1">
                <a:latin typeface="Arial" pitchFamily="34" charset="0"/>
              </a:rPr>
              <a:t>homeótica</a:t>
            </a:r>
            <a:r>
              <a:rPr lang="fr-FR" dirty="0">
                <a:latin typeface="Arial" pitchFamily="34" charset="0"/>
              </a:rPr>
              <a:t>  </a:t>
            </a:r>
            <a:r>
              <a:rPr lang="fr-FR" dirty="0" err="1">
                <a:latin typeface="Arial" pitchFamily="34" charset="0"/>
              </a:rPr>
              <a:t>Factores</a:t>
            </a:r>
            <a:r>
              <a:rPr lang="fr-FR" dirty="0">
                <a:latin typeface="Arial" pitchFamily="34" charset="0"/>
              </a:rPr>
              <a:t> de </a:t>
            </a:r>
            <a:r>
              <a:rPr lang="fr-FR" dirty="0" err="1">
                <a:latin typeface="Arial" pitchFamily="34" charset="0"/>
              </a:rPr>
              <a:t>transcripción</a:t>
            </a:r>
            <a:r>
              <a:rPr lang="fr-FR" dirty="0">
                <a:latin typeface="Arial" pitchFamily="34" charset="0"/>
              </a:rPr>
              <a:t>.</a:t>
            </a:r>
            <a:endParaRPr lang="en-US" dirty="0">
              <a:latin typeface="Arial" pitchFamily="34" charset="0"/>
            </a:endParaRPr>
          </a:p>
        </p:txBody>
      </p:sp>
      <p:sp>
        <p:nvSpPr>
          <p:cNvPr id="7" name="Text Box 3"/>
          <p:cNvSpPr txBox="1">
            <a:spLocks noChangeArrowheads="1"/>
          </p:cNvSpPr>
          <p:nvPr/>
        </p:nvSpPr>
        <p:spPr bwMode="auto">
          <a:xfrm>
            <a:off x="1027114" y="1741735"/>
            <a:ext cx="5330836" cy="1615827"/>
          </a:xfrm>
          <a:prstGeom prst="rect">
            <a:avLst/>
          </a:prstGeom>
          <a:noFill/>
          <a:ln w="9525">
            <a:noFill/>
            <a:miter lim="800000"/>
            <a:headEnd/>
            <a:tailEnd/>
          </a:ln>
          <a:effectLst/>
        </p:spPr>
        <p:txBody>
          <a:bodyPr wrap="square">
            <a:spAutoFit/>
          </a:bodyPr>
          <a:lstStyle/>
          <a:p>
            <a:pPr>
              <a:spcBef>
                <a:spcPct val="50000"/>
              </a:spcBef>
            </a:pPr>
            <a:r>
              <a:rPr lang="fr-FR" b="1" dirty="0">
                <a:latin typeface="Arial" pitchFamily="34" charset="0"/>
              </a:rPr>
              <a:t>M</a:t>
            </a:r>
            <a:r>
              <a:rPr lang="fr-FR" dirty="0">
                <a:latin typeface="Arial" pitchFamily="34" charset="0"/>
              </a:rPr>
              <a:t>		</a:t>
            </a:r>
            <a:r>
              <a:rPr lang="fr-FR" dirty="0" err="1">
                <a:latin typeface="Arial" pitchFamily="34" charset="0"/>
              </a:rPr>
              <a:t>Mating</a:t>
            </a:r>
            <a:r>
              <a:rPr lang="fr-FR" dirty="0">
                <a:latin typeface="Arial" pitchFamily="34" charset="0"/>
              </a:rPr>
              <a:t> type </a:t>
            </a:r>
            <a:r>
              <a:rPr lang="fr-FR" i="1" dirty="0">
                <a:latin typeface="Arial" pitchFamily="34" charset="0"/>
              </a:rPr>
              <a:t>MCM1</a:t>
            </a:r>
            <a:r>
              <a:rPr lang="fr-FR" dirty="0">
                <a:latin typeface="Arial" pitchFamily="34" charset="0"/>
              </a:rPr>
              <a:t>, </a:t>
            </a:r>
            <a:r>
              <a:rPr lang="fr-FR" dirty="0" err="1">
                <a:latin typeface="Arial" pitchFamily="34" charset="0"/>
              </a:rPr>
              <a:t>Yeast</a:t>
            </a:r>
            <a:endParaRPr lang="fr-FR" dirty="0">
              <a:latin typeface="Arial" pitchFamily="34" charset="0"/>
            </a:endParaRPr>
          </a:p>
          <a:p>
            <a:pPr>
              <a:spcBef>
                <a:spcPct val="50000"/>
              </a:spcBef>
            </a:pPr>
            <a:r>
              <a:rPr lang="fr-FR" b="1" dirty="0">
                <a:latin typeface="Arial" pitchFamily="34" charset="0"/>
              </a:rPr>
              <a:t>A</a:t>
            </a:r>
            <a:r>
              <a:rPr lang="fr-FR" dirty="0">
                <a:latin typeface="Arial" pitchFamily="34" charset="0"/>
              </a:rPr>
              <a:t>		</a:t>
            </a:r>
            <a:r>
              <a:rPr lang="fr-FR" i="1" dirty="0" err="1">
                <a:latin typeface="Arial" pitchFamily="34" charset="0"/>
              </a:rPr>
              <a:t>Agamous</a:t>
            </a:r>
            <a:r>
              <a:rPr lang="fr-FR" dirty="0">
                <a:latin typeface="Arial" pitchFamily="34" charset="0"/>
              </a:rPr>
              <a:t>, </a:t>
            </a:r>
            <a:r>
              <a:rPr lang="fr-FR" i="1" dirty="0">
                <a:latin typeface="Arial" pitchFamily="34" charset="0"/>
              </a:rPr>
              <a:t>Arabidopsis</a:t>
            </a:r>
          </a:p>
          <a:p>
            <a:pPr>
              <a:spcBef>
                <a:spcPct val="50000"/>
              </a:spcBef>
            </a:pPr>
            <a:r>
              <a:rPr lang="fr-FR" b="1" dirty="0">
                <a:latin typeface="Arial" pitchFamily="34" charset="0"/>
              </a:rPr>
              <a:t>D</a:t>
            </a:r>
            <a:r>
              <a:rPr lang="fr-FR" dirty="0">
                <a:latin typeface="Arial" pitchFamily="34" charset="0"/>
              </a:rPr>
              <a:t>		</a:t>
            </a:r>
            <a:r>
              <a:rPr lang="fr-FR" i="1" dirty="0" err="1">
                <a:latin typeface="Arial" pitchFamily="34" charset="0"/>
              </a:rPr>
              <a:t>Deficiens</a:t>
            </a:r>
            <a:r>
              <a:rPr lang="fr-FR" dirty="0">
                <a:latin typeface="Arial" pitchFamily="34" charset="0"/>
              </a:rPr>
              <a:t>, </a:t>
            </a:r>
            <a:r>
              <a:rPr lang="fr-FR" i="1" dirty="0" err="1">
                <a:latin typeface="Arial" pitchFamily="34" charset="0"/>
              </a:rPr>
              <a:t>Antirrhinum</a:t>
            </a:r>
            <a:endParaRPr lang="fr-FR" i="1" dirty="0">
              <a:latin typeface="Arial" pitchFamily="34" charset="0"/>
            </a:endParaRPr>
          </a:p>
          <a:p>
            <a:pPr>
              <a:spcBef>
                <a:spcPct val="50000"/>
              </a:spcBef>
            </a:pPr>
            <a:r>
              <a:rPr lang="fr-FR" b="1" dirty="0">
                <a:latin typeface="Arial" pitchFamily="34" charset="0"/>
              </a:rPr>
              <a:t>S</a:t>
            </a:r>
            <a:r>
              <a:rPr lang="fr-FR" dirty="0">
                <a:latin typeface="Arial" pitchFamily="34" charset="0"/>
              </a:rPr>
              <a:t>		</a:t>
            </a:r>
            <a:r>
              <a:rPr lang="fr-FR" i="1" dirty="0">
                <a:latin typeface="Arial" pitchFamily="34" charset="0"/>
              </a:rPr>
              <a:t>SRF</a:t>
            </a:r>
            <a:r>
              <a:rPr lang="fr-FR" dirty="0">
                <a:latin typeface="Arial" pitchFamily="34" charset="0"/>
              </a:rPr>
              <a:t>, </a:t>
            </a:r>
            <a:r>
              <a:rPr lang="fr-FR" dirty="0" err="1">
                <a:latin typeface="Arial" pitchFamily="34" charset="0"/>
              </a:rPr>
              <a:t>Mammals</a:t>
            </a:r>
            <a:endParaRPr lang="en-US" dirty="0">
              <a:latin typeface="Arial" pitchFamily="34" charset="0"/>
            </a:endParaRPr>
          </a:p>
        </p:txBody>
      </p:sp>
      <p:pic>
        <p:nvPicPr>
          <p:cNvPr id="8" name="Picture 5" descr="mads.gif (5775 bytes)"/>
          <p:cNvPicPr>
            <a:picLocks noChangeAspect="1" noChangeArrowheads="1"/>
          </p:cNvPicPr>
          <p:nvPr/>
        </p:nvPicPr>
        <p:blipFill>
          <a:blip r:embed="rId2"/>
          <a:srcRect/>
          <a:stretch>
            <a:fillRect/>
          </a:stretch>
        </p:blipFill>
        <p:spPr bwMode="auto">
          <a:xfrm>
            <a:off x="1089025" y="3429000"/>
            <a:ext cx="7004050" cy="1247775"/>
          </a:xfrm>
          <a:prstGeom prst="rect">
            <a:avLst/>
          </a:prstGeom>
          <a:noFill/>
        </p:spPr>
      </p:pic>
      <p:grpSp>
        <p:nvGrpSpPr>
          <p:cNvPr id="9" name="Group 9"/>
          <p:cNvGrpSpPr>
            <a:grpSpLocks/>
          </p:cNvGrpSpPr>
          <p:nvPr/>
        </p:nvGrpSpPr>
        <p:grpSpPr bwMode="auto">
          <a:xfrm>
            <a:off x="0" y="4929415"/>
            <a:ext cx="9144000" cy="1642857"/>
            <a:chOff x="0" y="37"/>
            <a:chExt cx="4320" cy="2112"/>
          </a:xfrm>
        </p:grpSpPr>
        <p:sp>
          <p:nvSpPr>
            <p:cNvPr id="10" name="Rectangle 6"/>
            <p:cNvSpPr>
              <a:spLocks noChangeArrowheads="1"/>
            </p:cNvSpPr>
            <p:nvPr/>
          </p:nvSpPr>
          <p:spPr bwMode="auto">
            <a:xfrm>
              <a:off x="0" y="37"/>
              <a:ext cx="4320" cy="1208"/>
            </a:xfrm>
            <a:prstGeom prst="rect">
              <a:avLst/>
            </a:prstGeom>
            <a:noFill/>
            <a:ln w="9525">
              <a:noFill/>
              <a:miter lim="800000"/>
              <a:headEnd/>
              <a:tailEnd/>
            </a:ln>
            <a:effectLst/>
          </p:spPr>
          <p:txBody>
            <a:bodyPr anchor="ctr"/>
            <a:lstStyle/>
            <a:p>
              <a:r>
                <a:rPr lang="en-US" dirty="0">
                  <a:latin typeface="Arial" pitchFamily="34" charset="0"/>
                  <a:cs typeface="Arial" pitchFamily="34" charset="0"/>
                </a:rPr>
                <a:t>La </a:t>
              </a:r>
              <a:r>
                <a:rPr lang="en-US" dirty="0" err="1">
                  <a:latin typeface="Arial" pitchFamily="34" charset="0"/>
                  <a:cs typeface="Arial" pitchFamily="34" charset="0"/>
                </a:rPr>
                <a:t>región</a:t>
              </a:r>
              <a:r>
                <a:rPr lang="en-US" dirty="0">
                  <a:latin typeface="Arial" pitchFamily="34" charset="0"/>
                  <a:cs typeface="Arial" pitchFamily="34" charset="0"/>
                </a:rPr>
                <a:t> </a:t>
              </a:r>
              <a:r>
                <a:rPr lang="en-US" b="1" dirty="0">
                  <a:latin typeface="Arial" pitchFamily="34" charset="0"/>
                  <a:cs typeface="Arial" pitchFamily="34" charset="0"/>
                </a:rPr>
                <a:t>MADS-box</a:t>
              </a:r>
              <a:r>
                <a:rPr lang="en-US" dirty="0">
                  <a:latin typeface="Arial" pitchFamily="34" charset="0"/>
                  <a:cs typeface="Arial" pitchFamily="34" charset="0"/>
                </a:rPr>
                <a:t> </a:t>
              </a:r>
              <a:r>
                <a:rPr lang="en-US" dirty="0" err="1">
                  <a:latin typeface="Arial" pitchFamily="34" charset="0"/>
                  <a:cs typeface="Arial" pitchFamily="34" charset="0"/>
                </a:rPr>
                <a:t>es</a:t>
              </a:r>
              <a:r>
                <a:rPr lang="en-US" dirty="0">
                  <a:latin typeface="Arial" pitchFamily="34" charset="0"/>
                  <a:cs typeface="Arial" pitchFamily="34" charset="0"/>
                </a:rPr>
                <a:t> </a:t>
              </a:r>
              <a:r>
                <a:rPr lang="en-US" dirty="0" err="1">
                  <a:latin typeface="Arial" pitchFamily="34" charset="0"/>
                  <a:cs typeface="Arial" pitchFamily="34" charset="0"/>
                </a:rPr>
                <a:t>conservada</a:t>
              </a:r>
              <a:r>
                <a:rPr lang="en-US" dirty="0">
                  <a:latin typeface="Arial" pitchFamily="34" charset="0"/>
                  <a:cs typeface="Arial" pitchFamily="34" charset="0"/>
                </a:rPr>
                <a:t> y se </a:t>
              </a:r>
              <a:r>
                <a:rPr lang="en-US" dirty="0" err="1">
                  <a:latin typeface="Arial" pitchFamily="34" charset="0"/>
                  <a:cs typeface="Arial" pitchFamily="34" charset="0"/>
                </a:rPr>
                <a:t>encuentra</a:t>
              </a:r>
              <a:r>
                <a:rPr lang="en-US" dirty="0">
                  <a:latin typeface="Arial" pitchFamily="34" charset="0"/>
                  <a:cs typeface="Arial" pitchFamily="34" charset="0"/>
                </a:rPr>
                <a:t> en el </a:t>
              </a:r>
              <a:r>
                <a:rPr lang="en-US" dirty="0" err="1">
                  <a:latin typeface="Arial" pitchFamily="34" charset="0"/>
                  <a:cs typeface="Arial" pitchFamily="34" charset="0"/>
                </a:rPr>
                <a:t>extremo</a:t>
              </a:r>
              <a:r>
                <a:rPr lang="en-US" dirty="0">
                  <a:latin typeface="Arial" pitchFamily="34" charset="0"/>
                  <a:cs typeface="Arial" pitchFamily="34" charset="0"/>
                </a:rPr>
                <a:t> 5' de </a:t>
              </a:r>
              <a:r>
                <a:rPr lang="en-US" dirty="0" err="1">
                  <a:latin typeface="Arial" pitchFamily="34" charset="0"/>
                  <a:cs typeface="Arial" pitchFamily="34" charset="0"/>
                </a:rPr>
                <a:t>todos</a:t>
              </a:r>
              <a:r>
                <a:rPr lang="en-US" dirty="0">
                  <a:latin typeface="Arial" pitchFamily="34" charset="0"/>
                  <a:cs typeface="Arial" pitchFamily="34" charset="0"/>
                </a:rPr>
                <a:t> los genes MADS-box de </a:t>
              </a:r>
              <a:r>
                <a:rPr lang="en-US" dirty="0" err="1">
                  <a:latin typeface="Arial" pitchFamily="34" charset="0"/>
                  <a:cs typeface="Arial" pitchFamily="34" charset="0"/>
                </a:rPr>
                <a:t>plantas</a:t>
              </a:r>
              <a:r>
                <a:rPr lang="en-US" dirty="0">
                  <a:latin typeface="Arial" pitchFamily="34" charset="0"/>
                  <a:cs typeface="Arial" pitchFamily="34" charset="0"/>
                </a:rPr>
                <a:t>. </a:t>
              </a:r>
              <a:r>
                <a:rPr lang="en-US" dirty="0" err="1">
                  <a:latin typeface="Arial" pitchFamily="34" charset="0"/>
                  <a:cs typeface="Arial" pitchFamily="34" charset="0"/>
                </a:rPr>
                <a:t>Codifica</a:t>
              </a:r>
              <a:r>
                <a:rPr lang="en-US" dirty="0">
                  <a:latin typeface="Arial" pitchFamily="34" charset="0"/>
                  <a:cs typeface="Arial" pitchFamily="34" charset="0"/>
                </a:rPr>
                <a:t> un </a:t>
              </a:r>
              <a:r>
                <a:rPr lang="en-US" dirty="0" err="1">
                  <a:latin typeface="Arial" pitchFamily="34" charset="0"/>
                  <a:cs typeface="Arial" pitchFamily="34" charset="0"/>
                </a:rPr>
                <a:t>dominio</a:t>
              </a:r>
              <a:r>
                <a:rPr lang="en-US" dirty="0">
                  <a:latin typeface="Arial" pitchFamily="34" charset="0"/>
                  <a:cs typeface="Arial" pitchFamily="34" charset="0"/>
                </a:rPr>
                <a:t> de </a:t>
              </a:r>
              <a:r>
                <a:rPr lang="en-US" dirty="0" err="1">
                  <a:latin typeface="Arial" pitchFamily="34" charset="0"/>
                  <a:cs typeface="Arial" pitchFamily="34" charset="0"/>
                </a:rPr>
                <a:t>unión</a:t>
              </a:r>
              <a:r>
                <a:rPr lang="en-US" dirty="0">
                  <a:latin typeface="Arial" pitchFamily="34" charset="0"/>
                  <a:cs typeface="Arial" pitchFamily="34" charset="0"/>
                </a:rPr>
                <a:t> a DNA</a:t>
              </a:r>
              <a:endParaRPr lang="en-US" dirty="0"/>
            </a:p>
          </p:txBody>
        </p:sp>
        <p:sp>
          <p:nvSpPr>
            <p:cNvPr id="11" name="Rectangle 7"/>
            <p:cNvSpPr>
              <a:spLocks noChangeArrowheads="1"/>
            </p:cNvSpPr>
            <p:nvPr/>
          </p:nvSpPr>
          <p:spPr bwMode="auto">
            <a:xfrm>
              <a:off x="0" y="1208"/>
              <a:ext cx="4320" cy="941"/>
            </a:xfrm>
            <a:prstGeom prst="rect">
              <a:avLst/>
            </a:prstGeom>
            <a:noFill/>
            <a:ln w="9525">
              <a:noFill/>
              <a:miter lim="800000"/>
              <a:headEnd/>
              <a:tailEnd/>
            </a:ln>
            <a:effectLst/>
          </p:spPr>
          <p:txBody>
            <a:bodyPr anchor="ctr"/>
            <a:lstStyle/>
            <a:p>
              <a:pPr algn="ctr"/>
              <a:r>
                <a:rPr lang="en-US"/>
                <a:t>  </a:t>
              </a:r>
              <a:r>
                <a:rPr lang="en-US" sz="6800"/>
                <a:t> </a:t>
              </a:r>
              <a:r>
                <a:rPr lang="en-US"/>
                <a:t>                                            </a:t>
              </a:r>
            </a:p>
            <a:p>
              <a:pPr algn="ctr" eaLnBrk="0" hangingPunct="0"/>
              <a:endParaRPr lang="en-US"/>
            </a:p>
          </p:txBody>
        </p:sp>
      </p:grpSp>
      <p:sp>
        <p:nvSpPr>
          <p:cNvPr id="12" name="Rectangle 10"/>
          <p:cNvSpPr>
            <a:spLocks noChangeArrowheads="1"/>
          </p:cNvSpPr>
          <p:nvPr/>
        </p:nvSpPr>
        <p:spPr bwMode="auto">
          <a:xfrm>
            <a:off x="0" y="4760913"/>
            <a:ext cx="9144000" cy="3081337"/>
          </a:xfrm>
          <a:prstGeom prst="rect">
            <a:avLst/>
          </a:prstGeom>
          <a:noFill/>
          <a:ln w="9525">
            <a:noFill/>
            <a:miter lim="800000"/>
            <a:headEnd/>
            <a:tailEnd/>
          </a:ln>
          <a:effectLst/>
        </p:spPr>
        <p:txBody>
          <a:bodyPr anchor="ctr"/>
          <a:lstStyle/>
          <a:p>
            <a:r>
              <a:rPr lang="en-US" sz="1800" dirty="0">
                <a:latin typeface="Arial" pitchFamily="34" charset="0"/>
                <a:cs typeface="Arial" pitchFamily="34" charset="0"/>
              </a:rPr>
              <a:t>La </a:t>
            </a:r>
            <a:r>
              <a:rPr lang="en-US" sz="1800" dirty="0" err="1">
                <a:latin typeface="Arial" pitchFamily="34" charset="0"/>
                <a:cs typeface="Arial" pitchFamily="34" charset="0"/>
              </a:rPr>
              <a:t>región</a:t>
            </a:r>
            <a:r>
              <a:rPr lang="en-US" sz="1800" dirty="0">
                <a:latin typeface="Arial" pitchFamily="34" charset="0"/>
                <a:cs typeface="Arial" pitchFamily="34" charset="0"/>
              </a:rPr>
              <a:t> </a:t>
            </a:r>
            <a:r>
              <a:rPr lang="en-US" sz="1800" b="1" dirty="0">
                <a:latin typeface="Arial" pitchFamily="34" charset="0"/>
                <a:cs typeface="Arial" pitchFamily="34" charset="0"/>
              </a:rPr>
              <a:t>K-box</a:t>
            </a:r>
            <a:r>
              <a:rPr lang="en-US" sz="1800" dirty="0">
                <a:latin typeface="Arial" pitchFamily="34" charset="0"/>
                <a:cs typeface="Arial" pitchFamily="34" charset="0"/>
              </a:rPr>
              <a:t> </a:t>
            </a:r>
            <a:r>
              <a:rPr lang="en-US" sz="1800" dirty="0" err="1">
                <a:latin typeface="Arial" pitchFamily="34" charset="0"/>
                <a:cs typeface="Arial" pitchFamily="34" charset="0"/>
              </a:rPr>
              <a:t>codifica</a:t>
            </a:r>
            <a:r>
              <a:rPr lang="en-US" sz="1800" dirty="0">
                <a:latin typeface="Arial" pitchFamily="34" charset="0"/>
                <a:cs typeface="Arial" pitchFamily="34" charset="0"/>
              </a:rPr>
              <a:t> </a:t>
            </a:r>
            <a:r>
              <a:rPr lang="en-US" sz="1800" dirty="0" err="1">
                <a:latin typeface="Arial" pitchFamily="34" charset="0"/>
                <a:cs typeface="Arial" pitchFamily="34" charset="0"/>
              </a:rPr>
              <a:t>para</a:t>
            </a:r>
            <a:r>
              <a:rPr lang="en-US" sz="1800" dirty="0">
                <a:latin typeface="Arial" pitchFamily="34" charset="0"/>
                <a:cs typeface="Arial" pitchFamily="34" charset="0"/>
              </a:rPr>
              <a:t> un </a:t>
            </a:r>
            <a:r>
              <a:rPr lang="en-US" sz="1800" dirty="0" err="1">
                <a:latin typeface="Arial" pitchFamily="34" charset="0"/>
                <a:cs typeface="Arial" pitchFamily="34" charset="0"/>
              </a:rPr>
              <a:t>dominio</a:t>
            </a:r>
            <a:r>
              <a:rPr lang="en-US" sz="1800" dirty="0">
                <a:latin typeface="Arial" pitchFamily="34" charset="0"/>
                <a:cs typeface="Arial" pitchFamily="34" charset="0"/>
              </a:rPr>
              <a:t> </a:t>
            </a:r>
            <a:r>
              <a:rPr lang="en-US" sz="1800" dirty="0" err="1">
                <a:latin typeface="Arial" pitchFamily="34" charset="0"/>
                <a:cs typeface="Arial" pitchFamily="34" charset="0"/>
              </a:rPr>
              <a:t>proteína</a:t>
            </a:r>
            <a:r>
              <a:rPr lang="en-US" sz="1800" dirty="0">
                <a:latin typeface="Arial" pitchFamily="34" charset="0"/>
                <a:cs typeface="Arial" pitchFamily="34" charset="0"/>
              </a:rPr>
              <a:t> </a:t>
            </a:r>
            <a:r>
              <a:rPr lang="en-US" sz="1800" dirty="0" err="1">
                <a:latin typeface="Arial" pitchFamily="34" charset="0"/>
                <a:cs typeface="Arial" pitchFamily="34" charset="0"/>
              </a:rPr>
              <a:t>que</a:t>
            </a:r>
            <a:r>
              <a:rPr lang="en-US" sz="1800" dirty="0">
                <a:latin typeface="Arial" pitchFamily="34" charset="0"/>
                <a:cs typeface="Arial" pitchFamily="34" charset="0"/>
              </a:rPr>
              <a:t> </a:t>
            </a:r>
            <a:r>
              <a:rPr lang="en-US" sz="1800" dirty="0" err="1">
                <a:latin typeface="Arial" pitchFamily="34" charset="0"/>
                <a:cs typeface="Arial" pitchFamily="34" charset="0"/>
              </a:rPr>
              <a:t>muestra</a:t>
            </a:r>
            <a:r>
              <a:rPr lang="en-US" sz="1800" dirty="0">
                <a:latin typeface="Arial" pitchFamily="34" charset="0"/>
                <a:cs typeface="Arial" pitchFamily="34" charset="0"/>
              </a:rPr>
              <a:t> </a:t>
            </a:r>
            <a:r>
              <a:rPr lang="en-US" sz="1800" dirty="0" err="1">
                <a:latin typeface="Arial" pitchFamily="34" charset="0"/>
                <a:cs typeface="Arial" pitchFamily="34" charset="0"/>
              </a:rPr>
              <a:t>similaridad</a:t>
            </a:r>
            <a:r>
              <a:rPr lang="en-US" sz="1800" dirty="0">
                <a:latin typeface="Arial" pitchFamily="34" charset="0"/>
                <a:cs typeface="Arial" pitchFamily="34" charset="0"/>
              </a:rPr>
              <a:t> con la </a:t>
            </a:r>
            <a:r>
              <a:rPr lang="en-US" sz="1800" dirty="0" err="1">
                <a:latin typeface="Arial" pitchFamily="34" charset="0"/>
                <a:cs typeface="Arial" pitchFamily="34" charset="0"/>
              </a:rPr>
              <a:t>queratina</a:t>
            </a:r>
            <a:r>
              <a:rPr lang="en-US" sz="1800" dirty="0">
                <a:latin typeface="Arial" pitchFamily="34" charset="0"/>
                <a:cs typeface="Arial" pitchFamily="34" charset="0"/>
              </a:rPr>
              <a:t>. Se encuentra relacionada a interacciones proteína-proteína. </a:t>
            </a:r>
            <a:endParaRPr lang="en-US" sz="1800" dirty="0"/>
          </a:p>
          <a:p>
            <a:pPr eaLnBrk="0" hangingPunct="0"/>
            <a:endParaRPr lang="en-US" sz="18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476672"/>
            <a:ext cx="503872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5988" y="-6843"/>
            <a:ext cx="4834043" cy="1200329"/>
          </a:xfrm>
          <a:prstGeom prst="rect">
            <a:avLst/>
          </a:prstGeom>
        </p:spPr>
        <p:txBody>
          <a:bodyPr wrap="square">
            <a:spAutoFit/>
          </a:bodyPr>
          <a:lstStyle/>
          <a:p>
            <a:pPr algn="ctr"/>
            <a:r>
              <a:rPr lang="en-US" b="1" dirty="0" err="1">
                <a:solidFill>
                  <a:prstClr val="black"/>
                </a:solidFill>
              </a:rPr>
              <a:t>Proteínas</a:t>
            </a:r>
            <a:r>
              <a:rPr lang="en-US" b="1" dirty="0">
                <a:solidFill>
                  <a:prstClr val="black"/>
                </a:solidFill>
              </a:rPr>
              <a:t> con </a:t>
            </a:r>
            <a:r>
              <a:rPr lang="en-US" b="1" dirty="0" err="1">
                <a:solidFill>
                  <a:prstClr val="black"/>
                </a:solidFill>
              </a:rPr>
              <a:t>dominios</a:t>
            </a:r>
            <a:r>
              <a:rPr lang="en-US" b="1" dirty="0">
                <a:solidFill>
                  <a:prstClr val="black"/>
                </a:solidFill>
              </a:rPr>
              <a:t> MADs (56–60 a. a.) </a:t>
            </a:r>
          </a:p>
          <a:p>
            <a:pPr algn="ctr"/>
            <a:r>
              <a:rPr lang="en-US" dirty="0">
                <a:solidFill>
                  <a:prstClr val="black"/>
                </a:solidFill>
              </a:rPr>
              <a:t>Se </a:t>
            </a:r>
            <a:r>
              <a:rPr lang="en-US" dirty="0" err="1">
                <a:solidFill>
                  <a:prstClr val="black"/>
                </a:solidFill>
              </a:rPr>
              <a:t>unen</a:t>
            </a:r>
            <a:r>
              <a:rPr lang="en-US" dirty="0">
                <a:solidFill>
                  <a:prstClr val="black"/>
                </a:solidFill>
              </a:rPr>
              <a:t> a </a:t>
            </a:r>
            <a:r>
              <a:rPr lang="en-US" dirty="0" err="1">
                <a:solidFill>
                  <a:prstClr val="black"/>
                </a:solidFill>
              </a:rPr>
              <a:t>secuencias</a:t>
            </a:r>
            <a:r>
              <a:rPr lang="en-US" dirty="0">
                <a:solidFill>
                  <a:prstClr val="black"/>
                </a:solidFill>
              </a:rPr>
              <a:t> (</a:t>
            </a:r>
            <a:r>
              <a:rPr lang="en-US" dirty="0" err="1">
                <a:solidFill>
                  <a:prstClr val="black"/>
                </a:solidFill>
              </a:rPr>
              <a:t>motivos</a:t>
            </a:r>
            <a:r>
              <a:rPr lang="en-US" dirty="0">
                <a:solidFill>
                  <a:prstClr val="black"/>
                </a:solidFill>
              </a:rPr>
              <a:t>) </a:t>
            </a:r>
            <a:r>
              <a:rPr lang="en-US" dirty="0" err="1">
                <a:solidFill>
                  <a:prstClr val="black"/>
                </a:solidFill>
              </a:rPr>
              <a:t>CArG</a:t>
            </a:r>
            <a:r>
              <a:rPr lang="en-US" dirty="0">
                <a:solidFill>
                  <a:prstClr val="black"/>
                </a:solidFill>
              </a:rPr>
              <a:t>‐box  a </a:t>
            </a:r>
            <a:r>
              <a:rPr lang="en-US" dirty="0" err="1">
                <a:solidFill>
                  <a:prstClr val="black"/>
                </a:solidFill>
              </a:rPr>
              <a:t>través</a:t>
            </a:r>
            <a:r>
              <a:rPr lang="en-US" dirty="0">
                <a:solidFill>
                  <a:prstClr val="black"/>
                </a:solidFill>
              </a:rPr>
              <a:t> de </a:t>
            </a:r>
            <a:r>
              <a:rPr lang="en-US" dirty="0" err="1">
                <a:solidFill>
                  <a:prstClr val="black"/>
                </a:solidFill>
              </a:rPr>
              <a:t>complejos</a:t>
            </a:r>
            <a:r>
              <a:rPr lang="en-US" dirty="0">
                <a:solidFill>
                  <a:prstClr val="black"/>
                </a:solidFill>
              </a:rPr>
              <a:t> </a:t>
            </a:r>
            <a:r>
              <a:rPr lang="en-US" dirty="0" err="1">
                <a:solidFill>
                  <a:prstClr val="black"/>
                </a:solidFill>
              </a:rPr>
              <a:t>multiméricos</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96975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d-hibiscus-flower.jpg"/>
          <p:cNvPicPr>
            <a:picLocks noChangeAspect="1"/>
          </p:cNvPicPr>
          <p:nvPr/>
        </p:nvPicPr>
        <p:blipFill>
          <a:blip r:embed="rId2"/>
          <a:srcRect/>
          <a:stretch>
            <a:fillRect/>
          </a:stretch>
        </p:blipFill>
        <p:spPr bwMode="auto">
          <a:xfrm>
            <a:off x="1" y="-86113"/>
            <a:ext cx="8915400" cy="6667169"/>
          </a:xfrm>
          <a:prstGeom prst="rect">
            <a:avLst/>
          </a:prstGeom>
          <a:noFill/>
          <a:ln w="9525">
            <a:noFill/>
            <a:miter lim="800000"/>
            <a:headEnd/>
            <a:tailEnd/>
          </a:ln>
        </p:spPr>
      </p:pic>
      <p:sp>
        <p:nvSpPr>
          <p:cNvPr id="3" name="Content Placeholder 2"/>
          <p:cNvSpPr>
            <a:spLocks/>
          </p:cNvSpPr>
          <p:nvPr/>
        </p:nvSpPr>
        <p:spPr bwMode="auto">
          <a:xfrm>
            <a:off x="0" y="31845"/>
            <a:ext cx="5715000" cy="4186246"/>
          </a:xfrm>
          <a:prstGeom prst="rect">
            <a:avLst/>
          </a:prstGeom>
          <a:noFill/>
          <a:ln w="9525">
            <a:noFill/>
            <a:miter lim="800000"/>
            <a:headEnd/>
            <a:tailEnd/>
          </a:ln>
        </p:spPr>
        <p:txBody>
          <a:bodyPr/>
          <a:lstStyle/>
          <a:p>
            <a:pPr marL="547688" marR="0" lvl="0" indent="-411163" algn="just" defTabSz="914400" rtl="0" eaLnBrk="1" fontAlgn="auto" latinLnBrk="0" hangingPunct="1">
              <a:lnSpc>
                <a:spcPct val="100000"/>
              </a:lnSpc>
              <a:spcBef>
                <a:spcPct val="20000"/>
              </a:spcBef>
              <a:spcAft>
                <a:spcPts val="0"/>
              </a:spcAft>
              <a:buClr>
                <a:srgbClr val="F9F9F9"/>
              </a:buClr>
              <a:buSzPct val="65000"/>
              <a:buFont typeface="Wingdings 2" pitchFamily="18" charset="2"/>
              <a:buChar char=""/>
              <a:tabLst/>
              <a:defRPr/>
            </a:pPr>
            <a:r>
              <a:rPr kumimoji="0" lang="en-US" sz="4400" b="0" i="0" u="sng" strike="noStrike" kern="1200" cap="none" spc="0" normalizeH="0" baseline="0" noProof="0" dirty="0" err="1">
                <a:ln>
                  <a:noFill/>
                </a:ln>
                <a:solidFill>
                  <a:prstClr val="black"/>
                </a:solidFill>
                <a:effectLst/>
                <a:uLnTx/>
                <a:uFillTx/>
                <a:latin typeface="Book Antiqua" pitchFamily="18" charset="0"/>
                <a:ea typeface="+mn-ea"/>
                <a:cs typeface="+mn-cs"/>
              </a:rPr>
              <a:t>Meristema</a:t>
            </a:r>
            <a:r>
              <a:rPr kumimoji="0" lang="en-US" sz="4400" b="0" i="0" u="sng" strike="noStrike" kern="1200" cap="none" spc="0" normalizeH="0" baseline="0" noProof="0" dirty="0">
                <a:ln>
                  <a:noFill/>
                </a:ln>
                <a:solidFill>
                  <a:prstClr val="black"/>
                </a:solidFill>
                <a:effectLst/>
                <a:uLnTx/>
                <a:uFillTx/>
                <a:latin typeface="Book Antiqua" pitchFamily="18" charset="0"/>
                <a:ea typeface="+mn-ea"/>
                <a:cs typeface="+mn-cs"/>
              </a:rPr>
              <a:t> Floral</a:t>
            </a:r>
          </a:p>
          <a:p>
            <a:pPr marL="547688" marR="0" lvl="0" indent="-411163" algn="just" defTabSz="914400" rtl="0" eaLnBrk="1" fontAlgn="auto" latinLnBrk="0" hangingPunct="1">
              <a:lnSpc>
                <a:spcPct val="100000"/>
              </a:lnSpc>
              <a:spcBef>
                <a:spcPct val="20000"/>
              </a:spcBef>
              <a:spcAft>
                <a:spcPts val="0"/>
              </a:spcAft>
              <a:buClr>
                <a:srgbClr val="F9F9F9"/>
              </a:buClr>
              <a:buSzPct val="65000"/>
              <a:buFont typeface="Wingdings 2" pitchFamily="18" charset="2"/>
              <a:buNone/>
              <a:tabLst/>
              <a:defRPr/>
            </a:pP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El SAM se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transforma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en un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meristema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de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inflorescencia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el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cual</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va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formar</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el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meristema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floral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que</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produce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cuatro</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verticilos</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de la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flor</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213893"/>
            <a:ext cx="4536504" cy="323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8532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tLang="en-US" dirty="0">
                <a:latin typeface="Arial" charset="0"/>
                <a:cs typeface="Arial" charset="0"/>
              </a:rPr>
              <a:t>MADS box genes are present in all land plants</a:t>
            </a:r>
          </a:p>
        </p:txBody>
      </p:sp>
      <p:sp>
        <p:nvSpPr>
          <p:cNvPr id="2" name="TextBox 1"/>
          <p:cNvSpPr txBox="1"/>
          <p:nvPr/>
        </p:nvSpPr>
        <p:spPr>
          <a:xfrm>
            <a:off x="5715000" y="1466249"/>
            <a:ext cx="335280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MADS box genes have been found in all land plants, and genes of  </a:t>
            </a:r>
            <a:r>
              <a:rPr kumimoji="0" lang="en-US" sz="1800" b="1" i="0" u="none" strike="noStrike" kern="1200" cap="none" spc="0" normalizeH="0" baseline="0" noProof="0" dirty="0">
                <a:ln>
                  <a:noFill/>
                </a:ln>
                <a:solidFill>
                  <a:prstClr val="black"/>
                </a:solidFill>
                <a:effectLst/>
                <a:uLnTx/>
                <a:uFillTx/>
                <a:latin typeface="Calibri"/>
                <a:ea typeface="+mn-ea"/>
                <a:cs typeface="+mn-cs"/>
              </a:rPr>
              <a:t>ABCDE</a:t>
            </a:r>
            <a:r>
              <a:rPr kumimoji="0" lang="en-US" sz="1800" b="0" i="0" u="none" strike="noStrike" kern="1200" cap="none" spc="0" normalizeH="0" baseline="0" noProof="0" dirty="0">
                <a:ln>
                  <a:noFill/>
                </a:ln>
                <a:solidFill>
                  <a:prstClr val="black"/>
                </a:solidFill>
                <a:effectLst/>
                <a:uLnTx/>
                <a:uFillTx/>
                <a:latin typeface="Calibri"/>
                <a:ea typeface="+mn-ea"/>
                <a:cs typeface="+mn-cs"/>
              </a:rPr>
              <a:t> type (the MIKC</a:t>
            </a:r>
            <a:r>
              <a:rPr kumimoji="0" lang="en-US" sz="1800" b="0" i="0" u="none" strike="noStrike" kern="1200" cap="none" spc="0" normalizeH="0" baseline="3000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MADS) group are found in both gymnosperms and angiosperms.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Some angiosperms have nearly 100 different MADS box proteins, and this diversity is proposed to play a role in differences in flower 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Differences in MADS box genes and where they are expressed may be part of the answer to how flowers have diversified.</a:t>
            </a:r>
          </a:p>
        </p:txBody>
      </p:sp>
      <p:sp>
        <p:nvSpPr>
          <p:cNvPr id="9" name="TextBox 8"/>
          <p:cNvSpPr txBox="1"/>
          <p:nvPr/>
        </p:nvSpPr>
        <p:spPr>
          <a:xfrm>
            <a:off x="0" y="6126480"/>
            <a:ext cx="91535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Adapted from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Becker, A., Rosa, A.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Kim, J.T., Winter,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Saedler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(2000). A short history of MADS-box genes in plants. Plant Mol. Biol. 42: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115–149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p:cNvSpPr txBox="1"/>
          <p:nvPr/>
        </p:nvSpPr>
        <p:spPr>
          <a:xfrm>
            <a:off x="139148" y="1851076"/>
            <a:ext cx="5406887"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Angiosperms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00B0F0"/>
                </a:solidFill>
                <a:effectLst/>
                <a:uLnTx/>
                <a:uFillTx/>
                <a:latin typeface="Calibri"/>
                <a:ea typeface="+mn-ea"/>
                <a:cs typeface="+mn-cs"/>
              </a:rPr>
              <a:t>Gymnosperms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00B050"/>
                </a:solidFill>
                <a:effectLst/>
                <a:uLnTx/>
                <a:uFillTx/>
                <a:latin typeface="Calibri"/>
                <a:ea typeface="+mn-ea"/>
                <a:cs typeface="+mn-cs"/>
              </a:rPr>
              <a:t>Ferns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Eudicot	Monocot       Basal angiosperm</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srgbClr val="00B0F0"/>
                </a:solidFill>
                <a:effectLst/>
                <a:uLnTx/>
                <a:uFillTx/>
                <a:latin typeface="Calibri"/>
                <a:ea typeface="+mn-ea"/>
                <a:cs typeface="+mn-cs"/>
              </a:rPr>
              <a:t>Conifers	</a:t>
            </a:r>
            <a:r>
              <a:rPr kumimoji="0" lang="en-US" sz="1100" b="0" i="0" u="none" strike="noStrike" kern="1200" cap="none" spc="0" normalizeH="0" baseline="0" noProof="0" dirty="0" err="1">
                <a:ln>
                  <a:noFill/>
                </a:ln>
                <a:solidFill>
                  <a:srgbClr val="00B0F0"/>
                </a:solidFill>
                <a:effectLst/>
                <a:uLnTx/>
                <a:uFillTx/>
                <a:latin typeface="Calibri"/>
                <a:ea typeface="+mn-ea"/>
                <a:cs typeface="+mn-cs"/>
              </a:rPr>
              <a:t>Gnetales</a:t>
            </a:r>
            <a:endParaRPr kumimoji="0" lang="en-US" sz="1100" b="0" i="0" u="none" strike="noStrike" kern="1200" cap="none" spc="0" normalizeH="0" baseline="0" noProof="0" dirty="0">
              <a:ln>
                <a:noFill/>
              </a:ln>
              <a:solidFill>
                <a:srgbClr val="00B0F0"/>
              </a:solidFill>
              <a:effectLst/>
              <a:uLnTx/>
              <a:uFillTx/>
              <a:latin typeface="Calibri"/>
              <a:ea typeface="+mn-ea"/>
              <a:cs typeface="+mn-cs"/>
            </a:endParaRPr>
          </a:p>
        </p:txBody>
      </p:sp>
      <p:grpSp>
        <p:nvGrpSpPr>
          <p:cNvPr id="5137" name="Group 5136"/>
          <p:cNvGrpSpPr/>
          <p:nvPr/>
        </p:nvGrpSpPr>
        <p:grpSpPr>
          <a:xfrm>
            <a:off x="457200" y="3291085"/>
            <a:ext cx="4552122" cy="1550504"/>
            <a:chOff x="457200" y="2862460"/>
            <a:chExt cx="4552122" cy="1550504"/>
          </a:xfrm>
        </p:grpSpPr>
        <p:cxnSp>
          <p:nvCxnSpPr>
            <p:cNvPr id="15" name="Straight Connector 14"/>
            <p:cNvCxnSpPr/>
            <p:nvPr/>
          </p:nvCxnSpPr>
          <p:spPr>
            <a:xfrm>
              <a:off x="1333500" y="329978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36" name="Group 5135"/>
            <p:cNvGrpSpPr/>
            <p:nvPr/>
          </p:nvGrpSpPr>
          <p:grpSpPr>
            <a:xfrm>
              <a:off x="457200" y="2862460"/>
              <a:ext cx="4552122" cy="1550504"/>
              <a:chOff x="457200" y="2126974"/>
              <a:chExt cx="4552122" cy="1550504"/>
            </a:xfrm>
          </p:grpSpPr>
          <p:cxnSp>
            <p:nvCxnSpPr>
              <p:cNvPr id="7" name="Straight Connector 6"/>
              <p:cNvCxnSpPr/>
              <p:nvPr/>
            </p:nvCxnSpPr>
            <p:spPr>
              <a:xfrm>
                <a:off x="1123122" y="2126974"/>
                <a:ext cx="0" cy="437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43878" y="2126974"/>
                <a:ext cx="0" cy="437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23122" y="2564296"/>
                <a:ext cx="4207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2126974"/>
                <a:ext cx="0" cy="665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2792896"/>
                <a:ext cx="876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95350" y="2792896"/>
                <a:ext cx="0" cy="198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34478" y="2126974"/>
                <a:ext cx="0" cy="864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5350" y="2991678"/>
                <a:ext cx="1639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14914" y="2995613"/>
                <a:ext cx="0" cy="217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14914" y="3213100"/>
                <a:ext cx="20221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0" name="Straight Connector 5119"/>
              <p:cNvCxnSpPr/>
              <p:nvPr/>
            </p:nvCxnSpPr>
            <p:spPr>
              <a:xfrm flipH="1">
                <a:off x="3389243" y="2126974"/>
                <a:ext cx="3245" cy="765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098227" y="2130289"/>
                <a:ext cx="3245" cy="765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4" name="Straight Connector 5123"/>
              <p:cNvCxnSpPr/>
              <p:nvPr/>
            </p:nvCxnSpPr>
            <p:spPr>
              <a:xfrm>
                <a:off x="3389243" y="2892287"/>
                <a:ext cx="708984" cy="3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6" name="Straight Connector 5125"/>
              <p:cNvCxnSpPr/>
              <p:nvPr/>
            </p:nvCxnSpPr>
            <p:spPr>
              <a:xfrm>
                <a:off x="3743735" y="2895602"/>
                <a:ext cx="0" cy="317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8" name="Straight Connector 5127"/>
              <p:cNvCxnSpPr/>
              <p:nvPr/>
            </p:nvCxnSpPr>
            <p:spPr>
              <a:xfrm>
                <a:off x="2842591" y="3213100"/>
                <a:ext cx="0" cy="464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p:cNvCxnSpPr/>
              <p:nvPr/>
            </p:nvCxnSpPr>
            <p:spPr>
              <a:xfrm flipH="1">
                <a:off x="5002213" y="2126974"/>
                <a:ext cx="7109" cy="1550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p:cNvCxnSpPr/>
              <p:nvPr/>
            </p:nvCxnSpPr>
            <p:spPr>
              <a:xfrm>
                <a:off x="2842591" y="3677478"/>
                <a:ext cx="2166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4971" y="2749396"/>
            <a:ext cx="459790" cy="61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1455458" y="3186562"/>
            <a:ext cx="9299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5"/>
              </a:rPr>
              <a:t>Katorisi</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Picture 5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3029" y="2749396"/>
            <a:ext cx="572893" cy="504184"/>
          </a:xfrm>
          <a:prstGeom prst="rect">
            <a:avLst/>
          </a:prstGeom>
        </p:spPr>
      </p:pic>
      <p:pic>
        <p:nvPicPr>
          <p:cNvPr id="5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113" y="2749396"/>
            <a:ext cx="798889" cy="59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p:cNvSpPr txBox="1"/>
          <p:nvPr/>
        </p:nvSpPr>
        <p:spPr>
          <a:xfrm>
            <a:off x="3737114" y="3105910"/>
            <a:ext cx="13098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8"/>
              </a:rPr>
              <a:t>BotBln</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138" name="Picture 5137"/>
          <p:cNvPicPr>
            <a:picLocks noChangeAspect="1"/>
          </p:cNvPicPr>
          <p:nvPr/>
        </p:nvPicPr>
        <p:blipFill rotWithShape="1">
          <a:blip r:embed="rId9" cstate="print">
            <a:extLst>
              <a:ext uri="{28A0092B-C50C-407E-A947-70E740481C1C}">
                <a14:useLocalDpi xmlns:a14="http://schemas.microsoft.com/office/drawing/2010/main" val="0"/>
              </a:ext>
            </a:extLst>
          </a:blip>
          <a:srcRect b="-2505"/>
          <a:stretch/>
        </p:blipFill>
        <p:spPr>
          <a:xfrm>
            <a:off x="4704110" y="2320034"/>
            <a:ext cx="685800" cy="1020746"/>
          </a:xfrm>
          <a:prstGeom prst="rect">
            <a:avLst/>
          </a:prstGeom>
        </p:spPr>
      </p:pic>
      <p:pic>
        <p:nvPicPr>
          <p:cNvPr id="5139" name="Picture 513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15747" y="2749396"/>
            <a:ext cx="639711" cy="510373"/>
          </a:xfrm>
          <a:prstGeom prst="rect">
            <a:avLst/>
          </a:prstGeom>
        </p:spPr>
      </p:pic>
      <p:cxnSp>
        <p:nvCxnSpPr>
          <p:cNvPr id="5141" name="Straight Connector 5140"/>
          <p:cNvCxnSpPr/>
          <p:nvPr/>
        </p:nvCxnSpPr>
        <p:spPr>
          <a:xfrm>
            <a:off x="3925956" y="4841589"/>
            <a:ext cx="0" cy="238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016223" y="2664928"/>
            <a:ext cx="616490" cy="697521"/>
          </a:xfrm>
          <a:prstGeom prst="rect">
            <a:avLst/>
          </a:prstGeom>
        </p:spPr>
      </p:pic>
      <p:pic>
        <p:nvPicPr>
          <p:cNvPr id="102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131208" y="2749396"/>
            <a:ext cx="697386" cy="57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37392" y="3054486"/>
            <a:ext cx="8850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a:ea typeface="+mn-ea"/>
                <a:cs typeface="+mn-cs"/>
                <a:hlinkClick r:id="rId13"/>
              </a:rPr>
              <a:t>Photo: Roar Johansen</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2587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MADS box genes also perform other functions</a:t>
            </a:r>
          </a:p>
        </p:txBody>
      </p:sp>
      <p:sp>
        <p:nvSpPr>
          <p:cNvPr id="3" name="TextBox 2"/>
          <p:cNvSpPr txBox="1"/>
          <p:nvPr/>
        </p:nvSpPr>
        <p:spPr>
          <a:xfrm>
            <a:off x="2235010" y="4200525"/>
            <a:ext cx="3787775"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flowering plants contain 100 or more MADS box genes with multiple  functions in flower development.    </a:t>
            </a:r>
          </a:p>
        </p:txBody>
      </p:sp>
      <p:grpSp>
        <p:nvGrpSpPr>
          <p:cNvPr id="8" name="Group 7"/>
          <p:cNvGrpSpPr/>
          <p:nvPr/>
        </p:nvGrpSpPr>
        <p:grpSpPr>
          <a:xfrm>
            <a:off x="923925" y="2463462"/>
            <a:ext cx="1219200" cy="626847"/>
            <a:chOff x="6076950" y="3659403"/>
            <a:chExt cx="1219200" cy="626847"/>
          </a:xfrm>
        </p:grpSpPr>
        <p:sp>
          <p:nvSpPr>
            <p:cNvPr id="5" name="Oval 4"/>
            <p:cNvSpPr/>
            <p:nvPr/>
          </p:nvSpPr>
          <p:spPr>
            <a:xfrm>
              <a:off x="6143625" y="3696294"/>
              <a:ext cx="1076325" cy="58995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6076950" y="3659403"/>
              <a:ext cx="304800" cy="3622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6991350" y="3659403"/>
              <a:ext cx="304800" cy="3622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352424" y="3090309"/>
            <a:ext cx="25527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floral meristem formation</a:t>
            </a:r>
          </a:p>
        </p:txBody>
      </p:sp>
      <p:sp>
        <p:nvSpPr>
          <p:cNvPr id="10" name="Oval 9"/>
          <p:cNvSpPr/>
          <p:nvPr/>
        </p:nvSpPr>
        <p:spPr>
          <a:xfrm rot="20116132">
            <a:off x="3705225" y="2038350"/>
            <a:ext cx="285750" cy="4251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4009646" y="1562100"/>
            <a:ext cx="238504" cy="8286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3762375" y="2844279"/>
            <a:ext cx="247271" cy="181124"/>
            <a:chOff x="3762375" y="2901760"/>
            <a:chExt cx="247271" cy="181124"/>
          </a:xfrm>
        </p:grpSpPr>
        <p:cxnSp>
          <p:nvCxnSpPr>
            <p:cNvPr id="13" name="Straight Connector 12"/>
            <p:cNvCxnSpPr/>
            <p:nvPr/>
          </p:nvCxnSpPr>
          <p:spPr>
            <a:xfrm>
              <a:off x="3762375" y="2992322"/>
              <a:ext cx="247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09646" y="2901760"/>
              <a:ext cx="0" cy="18112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flipH="1">
            <a:off x="4123946" y="2844279"/>
            <a:ext cx="247271" cy="181124"/>
            <a:chOff x="3762375" y="2901760"/>
            <a:chExt cx="247271" cy="181124"/>
          </a:xfrm>
        </p:grpSpPr>
        <p:cxnSp>
          <p:nvCxnSpPr>
            <p:cNvPr id="18" name="Straight Connector 17"/>
            <p:cNvCxnSpPr/>
            <p:nvPr/>
          </p:nvCxnSpPr>
          <p:spPr>
            <a:xfrm>
              <a:off x="3762375" y="2992322"/>
              <a:ext cx="247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09646" y="2901760"/>
              <a:ext cx="0" cy="18112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228976" y="3048000"/>
            <a:ext cx="1752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organ boundaries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(cadastral* genes)</a:t>
            </a:r>
          </a:p>
        </p:txBody>
      </p:sp>
      <p:sp>
        <p:nvSpPr>
          <p:cNvPr id="21" name="TextBox 20"/>
          <p:cNvSpPr txBox="1"/>
          <p:nvPr/>
        </p:nvSpPr>
        <p:spPr>
          <a:xfrm>
            <a:off x="3571876" y="2428875"/>
            <a:ext cx="11112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sepal  petal</a:t>
            </a:r>
          </a:p>
        </p:txBody>
      </p:sp>
      <p:sp>
        <p:nvSpPr>
          <p:cNvPr id="32" name="TextBox 31"/>
          <p:cNvSpPr txBox="1"/>
          <p:nvPr/>
        </p:nvSpPr>
        <p:spPr>
          <a:xfrm>
            <a:off x="-25853" y="6035040"/>
            <a:ext cx="914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Reviewed in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Gramzow</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(2013).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Phylogenomics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MADS-box genes in plants - Two opposing life styles in one gene family. Biology (Basel). 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file"/>
              </a:rPr>
              <a:t>1150-1164</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Becker, A., Rosa, A.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Kim, J.T., Winter,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Saedler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(2000). A short history of MADS-box genes in plants. Plant Mol. Biol. 42: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115–149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46" name="Group 45"/>
          <p:cNvGrpSpPr/>
          <p:nvPr/>
        </p:nvGrpSpPr>
        <p:grpSpPr>
          <a:xfrm>
            <a:off x="1071564" y="3962399"/>
            <a:ext cx="428625" cy="952500"/>
            <a:chOff x="1071564" y="4229100"/>
            <a:chExt cx="428625" cy="952500"/>
          </a:xfrm>
        </p:grpSpPr>
        <p:grpSp>
          <p:nvGrpSpPr>
            <p:cNvPr id="33" name="Group 32"/>
            <p:cNvGrpSpPr/>
            <p:nvPr/>
          </p:nvGrpSpPr>
          <p:grpSpPr>
            <a:xfrm>
              <a:off x="1071564" y="4229100"/>
              <a:ext cx="428625" cy="235742"/>
              <a:chOff x="1381125" y="4791075"/>
              <a:chExt cx="428625" cy="235742"/>
            </a:xfrm>
          </p:grpSpPr>
          <p:cxnSp>
            <p:nvCxnSpPr>
              <p:cNvPr id="34" name="Straight Connector 33"/>
              <p:cNvCxnSpPr/>
              <p:nvPr/>
            </p:nvCxnSpPr>
            <p:spPr>
              <a:xfrm flipH="1">
                <a:off x="1590675" y="4867274"/>
                <a:ext cx="9525" cy="15954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600200" y="4791075"/>
                <a:ext cx="209550" cy="7619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1381125" y="4791075"/>
                <a:ext cx="209550" cy="7619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Freeform 37"/>
            <p:cNvSpPr/>
            <p:nvPr/>
          </p:nvSpPr>
          <p:spPr>
            <a:xfrm>
              <a:off x="1209675" y="4457700"/>
              <a:ext cx="165695" cy="723900"/>
            </a:xfrm>
            <a:custGeom>
              <a:avLst/>
              <a:gdLst>
                <a:gd name="connsiteX0" fmla="*/ 85725 w 165695"/>
                <a:gd name="connsiteY0" fmla="*/ 0 h 723900"/>
                <a:gd name="connsiteX1" fmla="*/ 76200 w 165695"/>
                <a:gd name="connsiteY1" fmla="*/ 47625 h 723900"/>
                <a:gd name="connsiteX2" fmla="*/ 66675 w 165695"/>
                <a:gd name="connsiteY2" fmla="*/ 76200 h 723900"/>
                <a:gd name="connsiteX3" fmla="*/ 57150 w 165695"/>
                <a:gd name="connsiteY3" fmla="*/ 123825 h 723900"/>
                <a:gd name="connsiteX4" fmla="*/ 28575 w 165695"/>
                <a:gd name="connsiteY4" fmla="*/ 142875 h 723900"/>
                <a:gd name="connsiteX5" fmla="*/ 9525 w 165695"/>
                <a:gd name="connsiteY5" fmla="*/ 200025 h 723900"/>
                <a:gd name="connsiteX6" fmla="*/ 0 w 165695"/>
                <a:gd name="connsiteY6" fmla="*/ 228600 h 723900"/>
                <a:gd name="connsiteX7" fmla="*/ 9525 w 165695"/>
                <a:gd name="connsiteY7" fmla="*/ 333375 h 723900"/>
                <a:gd name="connsiteX8" fmla="*/ 66675 w 165695"/>
                <a:gd name="connsiteY8" fmla="*/ 381000 h 723900"/>
                <a:gd name="connsiteX9" fmla="*/ 114300 w 165695"/>
                <a:gd name="connsiteY9" fmla="*/ 438150 h 723900"/>
                <a:gd name="connsiteX10" fmla="*/ 142875 w 165695"/>
                <a:gd name="connsiteY10" fmla="*/ 457200 h 723900"/>
                <a:gd name="connsiteX11" fmla="*/ 161925 w 165695"/>
                <a:gd name="connsiteY11" fmla="*/ 485775 h 723900"/>
                <a:gd name="connsiteX12" fmla="*/ 114300 w 165695"/>
                <a:gd name="connsiteY12" fmla="*/ 714375 h 723900"/>
                <a:gd name="connsiteX13" fmla="*/ 104775 w 165695"/>
                <a:gd name="connsiteY13"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695" h="723900">
                  <a:moveTo>
                    <a:pt x="85725" y="0"/>
                  </a:moveTo>
                  <a:cubicBezTo>
                    <a:pt x="82550" y="15875"/>
                    <a:pt x="80127" y="31919"/>
                    <a:pt x="76200" y="47625"/>
                  </a:cubicBezTo>
                  <a:cubicBezTo>
                    <a:pt x="73765" y="57365"/>
                    <a:pt x="69110" y="66460"/>
                    <a:pt x="66675" y="76200"/>
                  </a:cubicBezTo>
                  <a:cubicBezTo>
                    <a:pt x="62748" y="91906"/>
                    <a:pt x="65182" y="109769"/>
                    <a:pt x="57150" y="123825"/>
                  </a:cubicBezTo>
                  <a:cubicBezTo>
                    <a:pt x="51470" y="133764"/>
                    <a:pt x="38100" y="136525"/>
                    <a:pt x="28575" y="142875"/>
                  </a:cubicBezTo>
                  <a:lnTo>
                    <a:pt x="9525" y="200025"/>
                  </a:lnTo>
                  <a:lnTo>
                    <a:pt x="0" y="228600"/>
                  </a:lnTo>
                  <a:cubicBezTo>
                    <a:pt x="3175" y="263525"/>
                    <a:pt x="-109" y="299655"/>
                    <a:pt x="9525" y="333375"/>
                  </a:cubicBezTo>
                  <a:cubicBezTo>
                    <a:pt x="14743" y="351637"/>
                    <a:pt x="53621" y="370122"/>
                    <a:pt x="66675" y="381000"/>
                  </a:cubicBezTo>
                  <a:cubicBezTo>
                    <a:pt x="160300" y="459021"/>
                    <a:pt x="39375" y="363225"/>
                    <a:pt x="114300" y="438150"/>
                  </a:cubicBezTo>
                  <a:cubicBezTo>
                    <a:pt x="122395" y="446245"/>
                    <a:pt x="133350" y="450850"/>
                    <a:pt x="142875" y="457200"/>
                  </a:cubicBezTo>
                  <a:cubicBezTo>
                    <a:pt x="149225" y="466725"/>
                    <a:pt x="161380" y="474340"/>
                    <a:pt x="161925" y="485775"/>
                  </a:cubicBezTo>
                  <a:cubicBezTo>
                    <a:pt x="166298" y="577605"/>
                    <a:pt x="178083" y="650592"/>
                    <a:pt x="114300" y="714375"/>
                  </a:cubicBezTo>
                  <a:lnTo>
                    <a:pt x="104775" y="72390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38"/>
            <p:cNvSpPr/>
            <p:nvPr/>
          </p:nvSpPr>
          <p:spPr>
            <a:xfrm>
              <a:off x="1228700" y="4867275"/>
              <a:ext cx="57175" cy="180975"/>
            </a:xfrm>
            <a:custGeom>
              <a:avLst/>
              <a:gdLst>
                <a:gd name="connsiteX0" fmla="*/ 57175 w 57175"/>
                <a:gd name="connsiteY0" fmla="*/ 0 h 180975"/>
                <a:gd name="connsiteX1" fmla="*/ 38125 w 57175"/>
                <a:gd name="connsiteY1" fmla="*/ 85725 h 180975"/>
                <a:gd name="connsiteX2" fmla="*/ 28600 w 57175"/>
                <a:gd name="connsiteY2" fmla="*/ 114300 h 180975"/>
                <a:gd name="connsiteX3" fmla="*/ 9550 w 57175"/>
                <a:gd name="connsiteY3" fmla="*/ 142875 h 180975"/>
                <a:gd name="connsiteX4" fmla="*/ 25 w 57175"/>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5" h="180975">
                  <a:moveTo>
                    <a:pt x="57175" y="0"/>
                  </a:moveTo>
                  <a:cubicBezTo>
                    <a:pt x="50628" y="32736"/>
                    <a:pt x="47093" y="54338"/>
                    <a:pt x="38125" y="85725"/>
                  </a:cubicBezTo>
                  <a:cubicBezTo>
                    <a:pt x="35367" y="95379"/>
                    <a:pt x="33090" y="105320"/>
                    <a:pt x="28600" y="114300"/>
                  </a:cubicBezTo>
                  <a:cubicBezTo>
                    <a:pt x="23480" y="124539"/>
                    <a:pt x="14670" y="132636"/>
                    <a:pt x="9550" y="142875"/>
                  </a:cubicBezTo>
                  <a:cubicBezTo>
                    <a:pt x="-979" y="163933"/>
                    <a:pt x="25" y="164739"/>
                    <a:pt x="25" y="1809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Freeform 39"/>
          <p:cNvSpPr/>
          <p:nvPr/>
        </p:nvSpPr>
        <p:spPr>
          <a:xfrm>
            <a:off x="1257300" y="4352925"/>
            <a:ext cx="114300" cy="161925"/>
          </a:xfrm>
          <a:custGeom>
            <a:avLst/>
            <a:gdLst>
              <a:gd name="connsiteX0" fmla="*/ 0 w 114300"/>
              <a:gd name="connsiteY0" fmla="*/ 0 h 161925"/>
              <a:gd name="connsiteX1" fmla="*/ 9525 w 114300"/>
              <a:gd name="connsiteY1" fmla="*/ 104775 h 161925"/>
              <a:gd name="connsiteX2" fmla="*/ 38100 w 114300"/>
              <a:gd name="connsiteY2" fmla="*/ 123825 h 161925"/>
              <a:gd name="connsiteX3" fmla="*/ 66675 w 114300"/>
              <a:gd name="connsiteY3" fmla="*/ 133350 h 161925"/>
              <a:gd name="connsiteX4" fmla="*/ 95250 w 114300"/>
              <a:gd name="connsiteY4" fmla="*/ 152400 h 161925"/>
              <a:gd name="connsiteX5" fmla="*/ 114300 w 114300"/>
              <a:gd name="connsiteY5"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61925">
                <a:moveTo>
                  <a:pt x="0" y="0"/>
                </a:moveTo>
                <a:cubicBezTo>
                  <a:pt x="3175" y="34925"/>
                  <a:pt x="-788" y="71257"/>
                  <a:pt x="9525" y="104775"/>
                </a:cubicBezTo>
                <a:cubicBezTo>
                  <a:pt x="12892" y="115716"/>
                  <a:pt x="27861" y="118705"/>
                  <a:pt x="38100" y="123825"/>
                </a:cubicBezTo>
                <a:cubicBezTo>
                  <a:pt x="47080" y="128315"/>
                  <a:pt x="57695" y="128860"/>
                  <a:pt x="66675" y="133350"/>
                </a:cubicBezTo>
                <a:cubicBezTo>
                  <a:pt x="76914" y="138470"/>
                  <a:pt x="85434" y="146510"/>
                  <a:pt x="95250" y="152400"/>
                </a:cubicBezTo>
                <a:cubicBezTo>
                  <a:pt x="101338" y="156053"/>
                  <a:pt x="107950" y="158750"/>
                  <a:pt x="114300" y="16192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52424" y="4924425"/>
            <a:ext cx="1714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root development</a:t>
            </a:r>
          </a:p>
        </p:txBody>
      </p:sp>
      <p:grpSp>
        <p:nvGrpSpPr>
          <p:cNvPr id="45" name="Group 44"/>
          <p:cNvGrpSpPr/>
          <p:nvPr/>
        </p:nvGrpSpPr>
        <p:grpSpPr>
          <a:xfrm>
            <a:off x="6884193" y="3962399"/>
            <a:ext cx="954882" cy="828676"/>
            <a:chOff x="6884193" y="4219574"/>
            <a:chExt cx="954882" cy="828676"/>
          </a:xfrm>
        </p:grpSpPr>
        <p:sp>
          <p:nvSpPr>
            <p:cNvPr id="42" name="Oval 41"/>
            <p:cNvSpPr/>
            <p:nvPr/>
          </p:nvSpPr>
          <p:spPr>
            <a:xfrm>
              <a:off x="6884193" y="4267199"/>
              <a:ext cx="954882" cy="781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ardrop 42"/>
            <p:cNvSpPr/>
            <p:nvPr/>
          </p:nvSpPr>
          <p:spPr>
            <a:xfrm rot="869217">
              <a:off x="7009209" y="4219574"/>
              <a:ext cx="339328" cy="117871"/>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extBox 43"/>
          <p:cNvSpPr txBox="1"/>
          <p:nvPr/>
        </p:nvSpPr>
        <p:spPr>
          <a:xfrm>
            <a:off x="6366457" y="4914899"/>
            <a:ext cx="27862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fruit development and ripening</a:t>
            </a:r>
          </a:p>
        </p:txBody>
      </p:sp>
      <p:sp>
        <p:nvSpPr>
          <p:cNvPr id="14" name="TextBox 13"/>
          <p:cNvSpPr txBox="1"/>
          <p:nvPr/>
        </p:nvSpPr>
        <p:spPr>
          <a:xfrm>
            <a:off x="6207433" y="3087756"/>
            <a:ext cx="18035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seed development</a:t>
            </a:r>
          </a:p>
        </p:txBody>
      </p:sp>
      <p:sp>
        <p:nvSpPr>
          <p:cNvPr id="26" name="Oval 25"/>
          <p:cNvSpPr/>
          <p:nvPr/>
        </p:nvSpPr>
        <p:spPr>
          <a:xfrm>
            <a:off x="6132443" y="2582763"/>
            <a:ext cx="1997766" cy="3520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589643"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p:cNvSpPr/>
          <p:nvPr/>
        </p:nvSpPr>
        <p:spPr>
          <a:xfrm>
            <a:off x="6751982"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p:cNvSpPr/>
          <p:nvPr/>
        </p:nvSpPr>
        <p:spPr>
          <a:xfrm>
            <a:off x="6930884"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p:cNvSpPr/>
          <p:nvPr/>
        </p:nvSpPr>
        <p:spPr>
          <a:xfrm>
            <a:off x="7099847"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p:cNvSpPr/>
          <p:nvPr/>
        </p:nvSpPr>
        <p:spPr>
          <a:xfrm>
            <a:off x="7248932"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7427834"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p:cNvSpPr/>
          <p:nvPr/>
        </p:nvSpPr>
        <p:spPr>
          <a:xfrm>
            <a:off x="6622775"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p:cNvSpPr/>
          <p:nvPr/>
        </p:nvSpPr>
        <p:spPr>
          <a:xfrm>
            <a:off x="6785114"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p:cNvSpPr/>
          <p:nvPr/>
        </p:nvSpPr>
        <p:spPr>
          <a:xfrm>
            <a:off x="6964016"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7132979"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a:off x="7282064"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a:off x="7460966"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360819" y="5283458"/>
            <a:ext cx="38640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9BBB59">
                    <a:lumMod val="50000"/>
                  </a:srgbClr>
                </a:solidFill>
                <a:effectLst/>
                <a:uLnTx/>
                <a:uFillTx/>
                <a:latin typeface="Calibri"/>
                <a:ea typeface="+mn-ea"/>
                <a:cs typeface="+mn-cs"/>
              </a:rPr>
              <a:t>*Cadastral is a word used to describe property boundaries</a:t>
            </a:r>
            <a:endParaRPr kumimoji="0" lang="en-US" sz="1200" b="0"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642669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19" y="1628800"/>
            <a:ext cx="80772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60" y="5801139"/>
            <a:ext cx="792088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99592" y="341732"/>
            <a:ext cx="7812360" cy="954107"/>
          </a:xfrm>
          <a:prstGeom prst="rect">
            <a:avLst/>
          </a:prstGeom>
          <a:noFill/>
        </p:spPr>
        <p:txBody>
          <a:bodyPr wrap="square" rtlCol="0">
            <a:spAutoFit/>
          </a:bodyPr>
          <a:lstStyle/>
          <a:p>
            <a:pPr algn="ctr"/>
            <a:r>
              <a:rPr lang="es-MX" sz="2800" dirty="0"/>
              <a:t>Patrón de expresión de los genes </a:t>
            </a:r>
            <a:r>
              <a:rPr lang="es-MX" sz="2800" dirty="0" err="1"/>
              <a:t>homeóticos</a:t>
            </a:r>
            <a:r>
              <a:rPr lang="es-MX" sz="2800" dirty="0"/>
              <a:t> de identidad floral</a:t>
            </a:r>
          </a:p>
        </p:txBody>
      </p:sp>
    </p:spTree>
    <p:extLst>
      <p:ext uri="{BB962C8B-B14F-4D97-AF65-F5344CB8AC3E}">
        <p14:creationId xmlns:p14="http://schemas.microsoft.com/office/powerpoint/2010/main" val="42508073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71371"/>
            <a:ext cx="7459821" cy="412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877272"/>
            <a:ext cx="8568238" cy="113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547664" y="620688"/>
            <a:ext cx="5976664" cy="400110"/>
          </a:xfrm>
          <a:prstGeom prst="rect">
            <a:avLst/>
          </a:prstGeom>
          <a:noFill/>
        </p:spPr>
        <p:txBody>
          <a:bodyPr wrap="square" rtlCol="0">
            <a:spAutoFit/>
          </a:bodyPr>
          <a:lstStyle/>
          <a:p>
            <a:pPr algn="ctr"/>
            <a:r>
              <a:rPr lang="es-MX" sz="2000" b="1" dirty="0"/>
              <a:t>Regulación de la expresión de traducción de AP2</a:t>
            </a:r>
          </a:p>
        </p:txBody>
      </p:sp>
    </p:spTree>
    <p:extLst>
      <p:ext uri="{BB962C8B-B14F-4D97-AF65-F5344CB8AC3E}">
        <p14:creationId xmlns:p14="http://schemas.microsoft.com/office/powerpoint/2010/main" val="32377044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377" y="1556792"/>
            <a:ext cx="5544616" cy="36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657" y="5562600"/>
            <a:ext cx="52673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23528" y="404664"/>
            <a:ext cx="8352927" cy="830997"/>
          </a:xfrm>
          <a:prstGeom prst="rect">
            <a:avLst/>
          </a:prstGeom>
          <a:noFill/>
        </p:spPr>
        <p:txBody>
          <a:bodyPr wrap="square" rtlCol="0">
            <a:spAutoFit/>
          </a:bodyPr>
          <a:lstStyle/>
          <a:p>
            <a:pPr algn="ctr"/>
            <a:r>
              <a:rPr lang="es-MX" sz="2400" dirty="0">
                <a:solidFill>
                  <a:srgbClr val="FF0000"/>
                </a:solidFill>
              </a:rPr>
              <a:t>La identidad de los órganos florales está determinado por la interacción de al menos cuatro proteínas </a:t>
            </a:r>
            <a:r>
              <a:rPr lang="es-MX" sz="2400" dirty="0" err="1">
                <a:solidFill>
                  <a:srgbClr val="FF0000"/>
                </a:solidFill>
              </a:rPr>
              <a:t>homeóticas</a:t>
            </a:r>
            <a:endParaRPr lang="es-MX" sz="2400" dirty="0">
              <a:solidFill>
                <a:srgbClr val="FF0000"/>
              </a:solidFill>
            </a:endParaRPr>
          </a:p>
        </p:txBody>
      </p:sp>
    </p:spTree>
    <p:extLst>
      <p:ext uri="{BB962C8B-B14F-4D97-AF65-F5344CB8AC3E}">
        <p14:creationId xmlns:p14="http://schemas.microsoft.com/office/powerpoint/2010/main" val="18619989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457200" y="77011"/>
            <a:ext cx="8229600" cy="1143000"/>
          </a:xfrm>
          <a:solidFill>
            <a:schemeClr val="accent1">
              <a:lumMod val="20000"/>
              <a:lumOff val="80000"/>
            </a:schemeClr>
          </a:solidFill>
        </p:spPr>
        <p:txBody>
          <a:bodyPr vert="horz" wrap="square" lIns="91440" tIns="45720" rIns="91440" bIns="45720" numCol="1" anchorCtr="0" compatLnSpc="1">
            <a:prstTxWarp prst="textNoShape">
              <a:avLst/>
            </a:prstTxWarp>
          </a:bodyPr>
          <a:lstStyle/>
          <a:p>
            <a:r>
              <a:rPr lang="en-GB" altLang="en-US" sz="3200" dirty="0">
                <a:latin typeface="Arial" charset="0"/>
                <a:cs typeface="Arial" charset="0"/>
              </a:rPr>
              <a:t>Molecular foundations of floral diversity</a:t>
            </a:r>
          </a:p>
        </p:txBody>
      </p:sp>
      <p:sp>
        <p:nvSpPr>
          <p:cNvPr id="2" name="TextBox 1"/>
          <p:cNvSpPr txBox="1"/>
          <p:nvPr/>
        </p:nvSpPr>
        <p:spPr>
          <a:xfrm>
            <a:off x="5210174" y="1460551"/>
            <a:ext cx="3781425" cy="1754326"/>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Within species, different combinations of </a:t>
            </a:r>
            <a:r>
              <a:rPr kumimoji="0" lang="en-US" sz="1800" b="1" i="0" u="none" strike="noStrike" kern="1200" cap="none" spc="0" normalizeH="0" baseline="0" noProof="0" dirty="0">
                <a:ln>
                  <a:noFill/>
                </a:ln>
                <a:solidFill>
                  <a:prstClr val="black"/>
                </a:solidFill>
                <a:effectLst/>
                <a:uLnTx/>
                <a:uFillTx/>
                <a:latin typeface="Calibri"/>
                <a:ea typeface="+mn-ea"/>
                <a:cs typeface="+mn-cs"/>
              </a:rPr>
              <a:t>ABCDE</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turn on transcription of downstream genes that produce the right whorls or floral organs in the right places.  But how does this relate to floral diversity </a:t>
            </a:r>
            <a:r>
              <a:rPr kumimoji="0" lang="en-US" sz="1800" b="0" i="1" u="none" strike="noStrike" kern="1200" cap="none" spc="0" normalizeH="0" baseline="0" noProof="0" dirty="0">
                <a:ln>
                  <a:noFill/>
                </a:ln>
                <a:solidFill>
                  <a:prstClr val="black"/>
                </a:solidFill>
                <a:effectLst/>
                <a:uLnTx/>
                <a:uFillTx/>
                <a:latin typeface="Calibri"/>
                <a:ea typeface="+mn-ea"/>
                <a:cs typeface="+mn-cs"/>
              </a:rPr>
              <a:t>across</a:t>
            </a:r>
            <a:r>
              <a:rPr kumimoji="0" lang="en-US" sz="1800" b="0" i="0" u="none" strike="noStrike" kern="1200" cap="none" spc="0" normalizeH="0" baseline="0" noProof="0" dirty="0">
                <a:ln>
                  <a:noFill/>
                </a:ln>
                <a:solidFill>
                  <a:prstClr val="black"/>
                </a:solidFill>
                <a:effectLst/>
                <a:uLnTx/>
                <a:uFillTx/>
                <a:latin typeface="Calibri"/>
                <a:ea typeface="+mn-ea"/>
                <a:cs typeface="+mn-cs"/>
              </a:rPr>
              <a:t> species?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3779174"/>
            <a:ext cx="3174574" cy="247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99" y="3779174"/>
            <a:ext cx="3294417" cy="247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594" y="1066801"/>
            <a:ext cx="2034280" cy="271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52017" y="5509736"/>
            <a:ext cx="203958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Clockwise from left: yellow lady slipper, rice, tomato</a:t>
            </a:r>
          </a:p>
        </p:txBody>
      </p:sp>
      <p:sp>
        <p:nvSpPr>
          <p:cNvPr id="3" name="TextBox 2"/>
          <p:cNvSpPr txBox="1"/>
          <p:nvPr/>
        </p:nvSpPr>
        <p:spPr>
          <a:xfrm>
            <a:off x="2483594" y="3502175"/>
            <a:ext cx="9195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6"/>
              </a:rPr>
              <a:t>Katorisi</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927597" y="6021553"/>
            <a:ext cx="24092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7"/>
              </a:rPr>
              <a:t>National Park Service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657599" y="6021553"/>
            <a:ext cx="123701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8"/>
              </a:rPr>
              <a:t>Felagund</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2095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8937" y="1763485"/>
            <a:ext cx="4264616" cy="3923639"/>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6117" y="1763485"/>
            <a:ext cx="3802559" cy="3923639"/>
          </a:xfrm>
          <a:prstGeom prst="rect">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316" y="1789201"/>
            <a:ext cx="3637529" cy="325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Genetic and evolutionary studies inform about origins of floral diversity</a:t>
            </a:r>
          </a:p>
        </p:txBody>
      </p:sp>
      <p:sp>
        <p:nvSpPr>
          <p:cNvPr id="3" name="TextBox 2"/>
          <p:cNvSpPr txBox="1"/>
          <p:nvPr/>
        </p:nvSpPr>
        <p:spPr>
          <a:xfrm>
            <a:off x="286117" y="4763794"/>
            <a:ext cx="3802559"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Studying mutants in model organisms is one way to learn about possible origins of floral diversity. </a:t>
            </a:r>
          </a:p>
        </p:txBody>
      </p:sp>
      <p:sp>
        <p:nvSpPr>
          <p:cNvPr id="4" name="TextBox 3"/>
          <p:cNvSpPr txBox="1"/>
          <p:nvPr/>
        </p:nvSpPr>
        <p:spPr>
          <a:xfrm>
            <a:off x="4605063" y="5027730"/>
            <a:ext cx="4172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Evolutionary comparisons of gene sequences provide another approach.</a:t>
            </a:r>
          </a:p>
        </p:txBody>
      </p:sp>
      <p:sp>
        <p:nvSpPr>
          <p:cNvPr id="5" name="TextBox 4"/>
          <p:cNvSpPr txBox="1"/>
          <p:nvPr/>
        </p:nvSpPr>
        <p:spPr>
          <a:xfrm>
            <a:off x="0" y="5877718"/>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Reproduced with permission from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Parcy</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Bomblies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Weigel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(2002). Interaction of LEAFY, AGAMOUS and TERMINAL FLOWER1 in maintaining floral meristem identity in Arabidopsis. Development 129: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2519–2527</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Gramzow</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(2013).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Phylogenomics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MADS-box genes in plants - Two opposing life styles in one gene family. Biology (Basel). 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1150-1164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also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Hileman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L.C. (2014). Trends in flower symmetry evolution revealed through phylogenetic and developmental genetic advances. Philos. Trans. R. Soc.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Lond</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Biol. Sci. 369: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rPr>
              <a:t>20130348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used with permission.</a:t>
            </a:r>
          </a:p>
        </p:txBody>
      </p:sp>
      <p:grpSp>
        <p:nvGrpSpPr>
          <p:cNvPr id="9" name="Group 8"/>
          <p:cNvGrpSpPr/>
          <p:nvPr/>
        </p:nvGrpSpPr>
        <p:grpSpPr>
          <a:xfrm>
            <a:off x="434312" y="1763486"/>
            <a:ext cx="3347238" cy="2919794"/>
            <a:chOff x="682446" y="1695490"/>
            <a:chExt cx="3026229" cy="2708963"/>
          </a:xfrm>
        </p:grpSpPr>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2446" y="1695490"/>
              <a:ext cx="3026229" cy="270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82446" y="1695490"/>
              <a:ext cx="504097" cy="453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743189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tLang="en-US" dirty="0">
                <a:latin typeface="Arial" charset="0"/>
                <a:cs typeface="Arial" charset="0"/>
              </a:rPr>
              <a:t>Modifying expression of the ABC genes can change flower morphology</a:t>
            </a:r>
          </a:p>
        </p:txBody>
      </p:sp>
      <p:sp>
        <p:nvSpPr>
          <p:cNvPr id="2" name="TextBox 1"/>
          <p:cNvSpPr txBox="1"/>
          <p:nvPr/>
        </p:nvSpPr>
        <p:spPr>
          <a:xfrm>
            <a:off x="4572000" y="1870128"/>
            <a:ext cx="411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Thiessen, Kramer and colleagues, and others, have proposed that different expression patterns of genes can result in different types or numbers of organs.</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2938" y="1784403"/>
            <a:ext cx="4306662" cy="350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2939" y="6126480"/>
            <a:ext cx="90310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Kramer, E.M.,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Stilio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Schluter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P.M. (2003). Complex patterns of gene duplication in the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APETALA3</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PISTILLATA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lineages of the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Ranunculaceae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 J. Plant Sci. 164: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1–11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6217291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floral development affect economically important plants</a:t>
            </a:r>
          </a:p>
        </p:txBody>
      </p:sp>
      <p:sp>
        <p:nvSpPr>
          <p:cNvPr id="6" name="TextBox 5"/>
          <p:cNvSpPr txBox="1"/>
          <p:nvPr/>
        </p:nvSpPr>
        <p:spPr>
          <a:xfrm>
            <a:off x="2850777" y="6035040"/>
            <a:ext cx="62932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a:t>
            </a: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Dubois, A., Raymond, 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Baudino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Langlade, N.B.,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Boltz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Vergne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Bendahmane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(2010). Tinkering with the C-function: A molecular frame for the selection of double flowers in cultivated roses.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5.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e9288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p:cNvSpPr txBox="1"/>
          <p:nvPr/>
        </p:nvSpPr>
        <p:spPr>
          <a:xfrm>
            <a:off x="3460065" y="1516398"/>
            <a:ext cx="1995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Single petals</a:t>
            </a:r>
          </a:p>
        </p:txBody>
      </p:sp>
      <p:sp>
        <p:nvSpPr>
          <p:cNvPr id="3" name="TextBox 2"/>
          <p:cNvSpPr txBox="1"/>
          <p:nvPr/>
        </p:nvSpPr>
        <p:spPr>
          <a:xfrm>
            <a:off x="992781" y="1516398"/>
            <a:ext cx="1599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Doubled petals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6321" y="1885730"/>
            <a:ext cx="5329191" cy="269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8"/>
          <p:cNvSpPr/>
          <p:nvPr/>
        </p:nvSpPr>
        <p:spPr>
          <a:xfrm>
            <a:off x="6117019" y="1787774"/>
            <a:ext cx="2798379" cy="1575284"/>
          </a:xfrm>
          <a:prstGeom prst="wedgeRoundRectCallout">
            <a:avLst>
              <a:gd name="adj1" fmla="val -67030"/>
              <a:gd name="adj2" fmla="val 22468"/>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6290440" y="1885730"/>
            <a:ext cx="262495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Wild-type roses have a single whorl of petals, with many stamen and carpels in the inner whorls.</a:t>
            </a:r>
          </a:p>
        </p:txBody>
      </p:sp>
      <p:sp>
        <p:nvSpPr>
          <p:cNvPr id="11" name="Rounded Rectangular Callout 10"/>
          <p:cNvSpPr/>
          <p:nvPr/>
        </p:nvSpPr>
        <p:spPr>
          <a:xfrm>
            <a:off x="1939158" y="4866692"/>
            <a:ext cx="2798379" cy="923330"/>
          </a:xfrm>
          <a:prstGeom prst="wedgeRoundRectCallout">
            <a:avLst>
              <a:gd name="adj1" fmla="val -33791"/>
              <a:gd name="adj2" fmla="val -105592"/>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939158" y="4866692"/>
            <a:ext cx="31373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cultivated roses have extra whorls of flowers with fewer stamens and petals.  </a:t>
            </a:r>
          </a:p>
        </p:txBody>
      </p:sp>
    </p:spTree>
    <p:extLst>
      <p:ext uri="{BB962C8B-B14F-4D97-AF65-F5344CB8AC3E}">
        <p14:creationId xmlns:p14="http://schemas.microsoft.com/office/powerpoint/2010/main" val="377550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131838" y="188640"/>
            <a:ext cx="3397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FF0000"/>
                </a:solidFill>
                <a:effectLst/>
                <a:uLnTx/>
                <a:uFillTx/>
                <a:latin typeface="Calibri"/>
                <a:ea typeface="+mn-ea"/>
                <a:cs typeface="+mn-cs"/>
              </a:rPr>
              <a:t>Desarrollo floral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FF0000"/>
                </a:solidFill>
                <a:effectLst/>
                <a:uLnTx/>
                <a:uFillTx/>
                <a:latin typeface="Calibri"/>
                <a:ea typeface="+mn-ea"/>
                <a:cs typeface="+mn-cs"/>
              </a:rPr>
              <a:t> Modelo ABC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549016"/>
            <a:ext cx="8928993" cy="322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87624" y="5085184"/>
            <a:ext cx="684076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Cada verticilo esta determinado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por el solapamiento de campos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de desarrollo contiguo</a:t>
            </a:r>
          </a:p>
        </p:txBody>
      </p:sp>
    </p:spTree>
    <p:extLst>
      <p:ext uri="{BB962C8B-B14F-4D97-AF65-F5344CB8AC3E}">
        <p14:creationId xmlns:p14="http://schemas.microsoft.com/office/powerpoint/2010/main" val="34869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dirty="0">
                <a:latin typeface="Arial" charset="0"/>
                <a:cs typeface="Arial" charset="0"/>
              </a:rPr>
              <a:t>What are senescence and cell death? Our definitions…</a:t>
            </a:r>
          </a:p>
        </p:txBody>
      </p:sp>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5475" y="3351213"/>
            <a:ext cx="3252788"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266700" y="1562100"/>
            <a:ext cx="4895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We are defining </a:t>
            </a:r>
            <a:r>
              <a:rPr kumimoji="0" lang="en-GB" altLang="en-US" sz="1800" b="1" i="1" u="none" strike="noStrike" kern="1200" cap="none" spc="0" normalizeH="0" baseline="0" noProof="0">
                <a:ln>
                  <a:noFill/>
                </a:ln>
                <a:solidFill>
                  <a:prstClr val="black"/>
                </a:solidFill>
                <a:effectLst/>
                <a:uLnTx/>
                <a:uFillTx/>
                <a:latin typeface="Arial" charset="0"/>
                <a:ea typeface="MS PGothic" pitchFamily="34" charset="-128"/>
                <a:cs typeface="Arial" charset="0"/>
              </a:rPr>
              <a:t>cell death </a:t>
            </a:r>
            <a:r>
              <a:rPr kumimoji="0" lang="en-GB" altLang="en-US"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as a </a:t>
            </a:r>
            <a:r>
              <a:rPr kumimoji="0" lang="en-GB" altLang="en-US" sz="1800" b="0" i="1" u="sng" strike="noStrike" kern="1200" cap="none" spc="0" normalizeH="0" baseline="0" noProof="0">
                <a:ln>
                  <a:noFill/>
                </a:ln>
                <a:solidFill>
                  <a:prstClr val="black"/>
                </a:solidFill>
                <a:effectLst/>
                <a:uLnTx/>
                <a:uFillTx/>
                <a:latin typeface="Arial" charset="0"/>
                <a:ea typeface="MS PGothic" pitchFamily="34" charset="-128"/>
                <a:cs typeface="Arial" charset="0"/>
              </a:rPr>
              <a:t>localized</a:t>
            </a:r>
            <a:r>
              <a:rPr kumimoji="0" lang="en-GB" altLang="en-US"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 process that culminates in the death of the cell, and is </a:t>
            </a:r>
            <a:r>
              <a:rPr kumimoji="0" lang="en-GB" altLang="en-US" sz="1800" b="0" i="1" u="sng" strike="noStrike" kern="1200" cap="none" spc="0" normalizeH="0" baseline="0" noProof="0">
                <a:ln>
                  <a:noFill/>
                </a:ln>
                <a:solidFill>
                  <a:prstClr val="black"/>
                </a:solidFill>
                <a:effectLst/>
                <a:uLnTx/>
                <a:uFillTx/>
                <a:latin typeface="Arial" charset="0"/>
                <a:ea typeface="MS PGothic" pitchFamily="34" charset="-128"/>
                <a:cs typeface="Arial" charset="0"/>
              </a:rPr>
              <a:t>often quite rapid</a:t>
            </a:r>
          </a:p>
        </p:txBody>
      </p:sp>
      <p:sp>
        <p:nvSpPr>
          <p:cNvPr id="5125" name="TextBox 5"/>
          <p:cNvSpPr txBox="1">
            <a:spLocks noChangeArrowheads="1"/>
          </p:cNvSpPr>
          <p:nvPr/>
        </p:nvSpPr>
        <p:spPr bwMode="auto">
          <a:xfrm>
            <a:off x="5638800" y="1524000"/>
            <a:ext cx="3200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We are defining </a:t>
            </a:r>
            <a:r>
              <a:rPr kumimoji="0" lang="en-GB" altLang="en-US" sz="1800" b="1" i="1" u="none" strike="noStrike" kern="1200" cap="none" spc="0" normalizeH="0" baseline="0" noProof="0">
                <a:ln>
                  <a:noFill/>
                </a:ln>
                <a:solidFill>
                  <a:prstClr val="black"/>
                </a:solidFill>
                <a:effectLst/>
                <a:uLnTx/>
                <a:uFillTx/>
                <a:latin typeface="Arial" charset="0"/>
                <a:ea typeface="MS PGothic" pitchFamily="34" charset="-128"/>
                <a:cs typeface="Arial" charset="0"/>
              </a:rPr>
              <a:t>senescence</a:t>
            </a:r>
            <a:r>
              <a:rPr kumimoji="0" lang="en-GB" altLang="en-US"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 as a </a:t>
            </a:r>
            <a:r>
              <a:rPr kumimoji="0" lang="en-GB" altLang="en-US" sz="1800" b="0" i="1" u="sng" strike="noStrike" kern="1200" cap="none" spc="0" normalizeH="0" baseline="0" noProof="0">
                <a:ln>
                  <a:noFill/>
                </a:ln>
                <a:solidFill>
                  <a:prstClr val="black"/>
                </a:solidFill>
                <a:effectLst/>
                <a:uLnTx/>
                <a:uFillTx/>
                <a:latin typeface="Arial" charset="0"/>
                <a:ea typeface="MS PGothic" pitchFamily="34" charset="-128"/>
                <a:cs typeface="Arial" charset="0"/>
              </a:rPr>
              <a:t>slower, systemic process</a:t>
            </a:r>
            <a:r>
              <a:rPr kumimoji="0" lang="en-GB" altLang="en-US"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 that includes nutrient remobilization, and under most conditions culminates in the death of cells</a:t>
            </a:r>
          </a:p>
        </p:txBody>
      </p:sp>
      <p:sp>
        <p:nvSpPr>
          <p:cNvPr id="5" name="TextBox 4"/>
          <p:cNvSpPr txBox="1"/>
          <p:nvPr/>
        </p:nvSpPr>
        <p:spPr>
          <a:xfrm>
            <a:off x="533400" y="5181600"/>
            <a:ext cx="4732338" cy="369888"/>
          </a:xfrm>
          <a:prstGeom prst="rect">
            <a:avLst/>
          </a:prstGeom>
          <a:solidFill>
            <a:schemeClr val="accent1">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charset="0"/>
                <a:ea typeface="MS PGothic" pitchFamily="34" charset="-128"/>
                <a:cs typeface="+mn-cs"/>
              </a:rPr>
              <a:t>Other, equally valid definitions are also used</a:t>
            </a:r>
          </a:p>
        </p:txBody>
      </p:sp>
      <p:pic>
        <p:nvPicPr>
          <p:cNvPr id="51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3588" y="2620963"/>
            <a:ext cx="21336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7"/>
          <p:cNvSpPr txBox="1">
            <a:spLocks noChangeArrowheads="1"/>
          </p:cNvSpPr>
          <p:nvPr/>
        </p:nvSpPr>
        <p:spPr bwMode="auto">
          <a:xfrm>
            <a:off x="76200" y="5867400"/>
            <a:ext cx="906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Bar-Dror, T., Dermastia, M., Kladnik, A., Žnidarič, M.T., Novak, M.P., Meir, S., Burd, S., Philosoph-Hadas, S., Ori, N., Sonego, L</a:t>
            </a:r>
            <a:r>
              <a:rPr kumimoji="0" lang="en-GB" altLang="en-US" sz="800" b="1"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Dickman, M.B. and Lers, A. (2011). Programmed cell death occurs asymmetrically during abscission in tomato. Plant Cell. 23: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hlinkClick r:id="rId5"/>
              </a:rPr>
              <a:t>4146-4163</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Yoshimoto, K., Jikumaru, Y., Kamiya, Y., Kusano, M., Consonni, C., Panstruga, R., Ohsumi, Y. and Shirasu, K</a:t>
            </a:r>
            <a:r>
              <a:rPr kumimoji="0" lang="en-GB" altLang="en-US" sz="800" b="1"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(2009). Autophagy negatively regulates cell death by controlling NPR1-dependent salicylic acid signaling during senescence and the innate immune response in </a:t>
            </a:r>
            <a:r>
              <a:rPr kumimoji="0" lang="en-GB" altLang="en-US" sz="800" b="0" i="1"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Arabidopsis</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Plant Cell</a:t>
            </a:r>
            <a:r>
              <a:rPr kumimoji="0" lang="en-GB" altLang="en-US" sz="800" b="1"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21: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hlinkClick r:id="rId6"/>
              </a:rPr>
              <a:t>2914-2927.</a:t>
            </a:r>
            <a:endPar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endParaRPr>
          </a:p>
        </p:txBody>
      </p:sp>
      <p:pic>
        <p:nvPicPr>
          <p:cNvPr id="512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667000"/>
            <a:ext cx="303688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77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304800"/>
            <a:ext cx="9067800" cy="1143000"/>
          </a:xfrm>
        </p:spPr>
        <p:txBody>
          <a:bodyPr/>
          <a:lstStyle/>
          <a:p>
            <a:r>
              <a:rPr lang="en-GB" altLang="en-US">
                <a:latin typeface="Arial" charset="0"/>
                <a:cs typeface="Arial" charset="0"/>
              </a:rPr>
              <a:t>Senescence and cell death are normal,  actively controlled processes</a:t>
            </a:r>
          </a:p>
        </p:txBody>
      </p:sp>
      <p:grpSp>
        <p:nvGrpSpPr>
          <p:cNvPr id="4099" name="Group 9"/>
          <p:cNvGrpSpPr>
            <a:grpSpLocks/>
          </p:cNvGrpSpPr>
          <p:nvPr/>
        </p:nvGrpSpPr>
        <p:grpSpPr bwMode="auto">
          <a:xfrm>
            <a:off x="201613" y="1630363"/>
            <a:ext cx="8637587" cy="4400550"/>
            <a:chOff x="505904" y="1630233"/>
            <a:chExt cx="8638096" cy="4401235"/>
          </a:xfrm>
        </p:grpSpPr>
        <p:pic>
          <p:nvPicPr>
            <p:cNvPr id="410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98616" y="3451016"/>
              <a:ext cx="2296948" cy="284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C:\Users\mary\Documents\TeachingTools\APlantSenescence\riceredstri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V="1">
              <a:off x="3296178" y="1580624"/>
              <a:ext cx="2475443"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C:\Users\mary\AppData\Local\Temp\5096027199_64911695f0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904" y="3581401"/>
              <a:ext cx="2694496"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oup 1"/>
            <p:cNvGrpSpPr>
              <a:grpSpLocks/>
            </p:cNvGrpSpPr>
            <p:nvPr/>
          </p:nvGrpSpPr>
          <p:grpSpPr bwMode="auto">
            <a:xfrm>
              <a:off x="5867400" y="1676401"/>
              <a:ext cx="3276600" cy="4343400"/>
              <a:chOff x="165100" y="1954522"/>
              <a:chExt cx="2739305" cy="3738770"/>
            </a:xfrm>
          </p:grpSpPr>
          <p:pic>
            <p:nvPicPr>
              <p:cNvPr id="41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100" y="1954522"/>
                <a:ext cx="1294463" cy="373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1954522"/>
                <a:ext cx="1532805" cy="373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3" descr="C:\Users\mary\Desktop\wheatNdeficien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122" y="1676400"/>
              <a:ext cx="2667000" cy="185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Box 5"/>
            <p:cNvSpPr txBox="1">
              <a:spLocks noChangeArrowheads="1"/>
            </p:cNvSpPr>
            <p:nvPr/>
          </p:nvSpPr>
          <p:spPr bwMode="auto">
            <a:xfrm>
              <a:off x="526228" y="5662136"/>
              <a:ext cx="2621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C000"/>
                  </a:solidFill>
                  <a:effectLst/>
                  <a:uLnTx/>
                  <a:uFillTx/>
                  <a:latin typeface="Arial" charset="0"/>
                  <a:ea typeface="MS PGothic" pitchFamily="34" charset="-128"/>
                  <a:cs typeface="Arial" charset="0"/>
                </a:rPr>
                <a:t>Autumnal senescence</a:t>
              </a:r>
            </a:p>
          </p:txBody>
        </p:sp>
        <p:sp>
          <p:nvSpPr>
            <p:cNvPr id="4107" name="TextBox 11"/>
            <p:cNvSpPr txBox="1">
              <a:spLocks noChangeArrowheads="1"/>
            </p:cNvSpPr>
            <p:nvPr/>
          </p:nvSpPr>
          <p:spPr bwMode="auto">
            <a:xfrm>
              <a:off x="3505199" y="1676400"/>
              <a:ext cx="22098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C000"/>
                  </a:solidFill>
                  <a:effectLst/>
                  <a:uLnTx/>
                  <a:uFillTx/>
                  <a:latin typeface="Arial" charset="0"/>
                  <a:ea typeface="MS PGothic" pitchFamily="34" charset="-128"/>
                  <a:cs typeface="Arial" charset="0"/>
                </a:rPr>
                <a:t>Pathogen-induced cell death</a:t>
              </a:r>
            </a:p>
          </p:txBody>
        </p:sp>
        <p:sp>
          <p:nvSpPr>
            <p:cNvPr id="4108" name="TextBox 12"/>
            <p:cNvSpPr txBox="1">
              <a:spLocks noChangeArrowheads="1"/>
            </p:cNvSpPr>
            <p:nvPr/>
          </p:nvSpPr>
          <p:spPr bwMode="auto">
            <a:xfrm>
              <a:off x="549536" y="1676403"/>
              <a:ext cx="2710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C000"/>
                  </a:solidFill>
                  <a:effectLst/>
                  <a:uLnTx/>
                  <a:uFillTx/>
                  <a:latin typeface="Arial" charset="0"/>
                  <a:ea typeface="MS PGothic" pitchFamily="34" charset="-128"/>
                  <a:cs typeface="Arial" charset="0"/>
                </a:rPr>
                <a:t>Nutritional senescence</a:t>
              </a:r>
            </a:p>
          </p:txBody>
        </p:sp>
        <p:sp>
          <p:nvSpPr>
            <p:cNvPr id="4109" name="TextBox 13"/>
            <p:cNvSpPr txBox="1">
              <a:spLocks noChangeArrowheads="1"/>
            </p:cNvSpPr>
            <p:nvPr/>
          </p:nvSpPr>
          <p:spPr bwMode="auto">
            <a:xfrm>
              <a:off x="5943600" y="1630233"/>
              <a:ext cx="303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C000"/>
                  </a:solidFill>
                  <a:effectLst/>
                  <a:uLnTx/>
                  <a:uFillTx/>
                  <a:latin typeface="Arial" charset="0"/>
                  <a:ea typeface="MS PGothic" pitchFamily="34" charset="-128"/>
                  <a:cs typeface="Arial" charset="0"/>
                </a:rPr>
                <a:t>Reproductive senescence</a:t>
              </a:r>
            </a:p>
          </p:txBody>
        </p:sp>
        <p:sp>
          <p:nvSpPr>
            <p:cNvPr id="4110" name="TextBox 15"/>
            <p:cNvSpPr txBox="1">
              <a:spLocks noChangeArrowheads="1"/>
            </p:cNvSpPr>
            <p:nvPr/>
          </p:nvSpPr>
          <p:spPr bwMode="auto">
            <a:xfrm>
              <a:off x="3220122" y="4137887"/>
              <a:ext cx="22098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charset="0"/>
                  <a:ea typeface="MS PGothic" pitchFamily="34" charset="-128"/>
                  <a:cs typeface="Arial" charset="0"/>
                </a:rPr>
                <a:t>Developmental cell death</a:t>
              </a:r>
            </a:p>
          </p:txBody>
        </p:sp>
      </p:grpSp>
      <p:sp>
        <p:nvSpPr>
          <p:cNvPr id="4100" name="TextBox 15"/>
          <p:cNvSpPr txBox="1">
            <a:spLocks noChangeArrowheads="1"/>
          </p:cNvSpPr>
          <p:nvPr/>
        </p:nvSpPr>
        <p:spPr bwMode="auto">
          <a:xfrm>
            <a:off x="1620838" y="6030913"/>
            <a:ext cx="7523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Photos courtesy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hlinkClick r:id="rId9"/>
              </a:rPr>
              <a:t>Tom Donald</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a:t>
            </a:r>
            <a:r>
              <a:rPr kumimoji="0" lang="en-GB" altLang="en-US" sz="800" b="0" i="0" u="sng"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hlinkClick r:id="rId10"/>
              </a:rPr>
              <a:t>IRRI</a:t>
            </a:r>
            <a:r>
              <a:rPr kumimoji="0" lang="en-GB" altLang="en-US" sz="800" b="0" i="0" u="sng"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Gunawardena, A.H.L.A.N., Greenwood, J.S. and Dengler, N.G. (2004). Programmed cell death remodels lace plant leaf shape during development. Plant Cell. 16: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hlinkClick r:id="rId11"/>
              </a:rPr>
              <a:t>60-73</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rPr>
              <a:t>; Park, S.-Y., et al. (2007). The senescence-induced Staygreen protein regulates chlorophyll degradation. Plant Cell. 19: </a:t>
            </a:r>
            <a:r>
              <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hlinkClick r:id="rId12"/>
              </a:rPr>
              <a:t>1649-1664</a:t>
            </a:r>
            <a:endParaRPr kumimoji="0" lang="en-GB" altLang="en-US" sz="8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46660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410" name="Rectangle 26"/>
          <p:cNvSpPr>
            <a:spLocks noChangeArrowheads="1"/>
          </p:cNvSpPr>
          <p:nvPr/>
        </p:nvSpPr>
        <p:spPr bwMode="auto">
          <a:xfrm>
            <a:off x="250825" y="1628775"/>
            <a:ext cx="8569325" cy="4895850"/>
          </a:xfrm>
          <a:prstGeom prst="rect">
            <a:avLst/>
          </a:prstGeom>
          <a:solidFill>
            <a:schemeClr val="bg1"/>
          </a:solidFill>
          <a:ln w="9525">
            <a:solidFill>
              <a:schemeClr val="bg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17411" name="Group 3"/>
          <p:cNvGrpSpPr>
            <a:grpSpLocks/>
          </p:cNvGrpSpPr>
          <p:nvPr/>
        </p:nvGrpSpPr>
        <p:grpSpPr bwMode="auto">
          <a:xfrm>
            <a:off x="611188" y="1844675"/>
            <a:ext cx="7921625" cy="4325938"/>
            <a:chOff x="657" y="845"/>
            <a:chExt cx="4990" cy="2725"/>
          </a:xfrm>
        </p:grpSpPr>
        <p:grpSp>
          <p:nvGrpSpPr>
            <p:cNvPr id="17413" name="Group 4"/>
            <p:cNvGrpSpPr>
              <a:grpSpLocks/>
            </p:cNvGrpSpPr>
            <p:nvPr/>
          </p:nvGrpSpPr>
          <p:grpSpPr bwMode="auto">
            <a:xfrm>
              <a:off x="657" y="1207"/>
              <a:ext cx="2040" cy="2040"/>
              <a:chOff x="2744" y="1480"/>
              <a:chExt cx="2040" cy="2040"/>
            </a:xfrm>
          </p:grpSpPr>
          <p:sp>
            <p:nvSpPr>
              <p:cNvPr id="17432" name="Oval 5"/>
              <p:cNvSpPr>
                <a:spLocks noChangeArrowheads="1"/>
              </p:cNvSpPr>
              <p:nvPr/>
            </p:nvSpPr>
            <p:spPr bwMode="auto">
              <a:xfrm>
                <a:off x="2744" y="1480"/>
                <a:ext cx="2040" cy="2040"/>
              </a:xfrm>
              <a:prstGeom prst="ellipse">
                <a:avLst/>
              </a:prstGeom>
              <a:solidFill>
                <a:srgbClr val="FF0000">
                  <a:alpha val="54901"/>
                </a:srgbClr>
              </a:solidFill>
              <a:ln w="9525">
                <a:solidFill>
                  <a:schemeClr val="tx1"/>
                </a:solidFill>
                <a:round/>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433" name="Oval 6"/>
              <p:cNvSpPr>
                <a:spLocks noChangeArrowheads="1"/>
              </p:cNvSpPr>
              <p:nvPr/>
            </p:nvSpPr>
            <p:spPr bwMode="auto">
              <a:xfrm>
                <a:off x="2971" y="1706"/>
                <a:ext cx="1587" cy="1587"/>
              </a:xfrm>
              <a:prstGeom prst="ellipse">
                <a:avLst/>
              </a:prstGeom>
              <a:solidFill>
                <a:srgbClr val="CCFFCC"/>
              </a:solidFill>
              <a:ln w="9525">
                <a:solidFill>
                  <a:schemeClr val="tx1"/>
                </a:solidFill>
                <a:round/>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434" name="Oval 7"/>
              <p:cNvSpPr>
                <a:spLocks noChangeArrowheads="1"/>
              </p:cNvSpPr>
              <p:nvPr/>
            </p:nvSpPr>
            <p:spPr bwMode="auto">
              <a:xfrm>
                <a:off x="3198" y="1933"/>
                <a:ext cx="1134" cy="1134"/>
              </a:xfrm>
              <a:prstGeom prst="ellipse">
                <a:avLst/>
              </a:prstGeom>
              <a:solidFill>
                <a:srgbClr val="FFFF00">
                  <a:alpha val="47058"/>
                </a:srgbClr>
              </a:solidFill>
              <a:ln w="9525">
                <a:solidFill>
                  <a:schemeClr val="tx1"/>
                </a:solidFill>
                <a:round/>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17414" name="Line 8"/>
            <p:cNvSpPr>
              <a:spLocks noChangeShapeType="1"/>
            </p:cNvSpPr>
            <p:nvPr/>
          </p:nvSpPr>
          <p:spPr bwMode="auto">
            <a:xfrm>
              <a:off x="1837" y="1661"/>
              <a:ext cx="95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15" name="Line 9"/>
            <p:cNvSpPr>
              <a:spLocks noChangeShapeType="1"/>
            </p:cNvSpPr>
            <p:nvPr/>
          </p:nvSpPr>
          <p:spPr bwMode="auto">
            <a:xfrm>
              <a:off x="1837" y="2795"/>
              <a:ext cx="95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16" name="Line 10"/>
            <p:cNvSpPr>
              <a:spLocks noChangeShapeType="1"/>
            </p:cNvSpPr>
            <p:nvPr/>
          </p:nvSpPr>
          <p:spPr bwMode="auto">
            <a:xfrm>
              <a:off x="2789" y="1661"/>
              <a:ext cx="0" cy="113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Line 11"/>
            <p:cNvSpPr>
              <a:spLocks noChangeShapeType="1"/>
            </p:cNvSpPr>
            <p:nvPr/>
          </p:nvSpPr>
          <p:spPr bwMode="auto">
            <a:xfrm>
              <a:off x="1837" y="1434"/>
              <a:ext cx="190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Line 12"/>
            <p:cNvSpPr>
              <a:spLocks noChangeShapeType="1"/>
            </p:cNvSpPr>
            <p:nvPr/>
          </p:nvSpPr>
          <p:spPr bwMode="auto">
            <a:xfrm>
              <a:off x="1837" y="3022"/>
              <a:ext cx="190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Line 13"/>
            <p:cNvSpPr>
              <a:spLocks noChangeShapeType="1"/>
            </p:cNvSpPr>
            <p:nvPr/>
          </p:nvSpPr>
          <p:spPr bwMode="auto">
            <a:xfrm>
              <a:off x="3742" y="1434"/>
              <a:ext cx="0" cy="158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Line 14"/>
            <p:cNvSpPr>
              <a:spLocks noChangeShapeType="1"/>
            </p:cNvSpPr>
            <p:nvPr/>
          </p:nvSpPr>
          <p:spPr bwMode="auto">
            <a:xfrm>
              <a:off x="1837" y="1207"/>
              <a:ext cx="281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Line 15"/>
            <p:cNvSpPr>
              <a:spLocks noChangeShapeType="1"/>
            </p:cNvSpPr>
            <p:nvPr/>
          </p:nvSpPr>
          <p:spPr bwMode="auto">
            <a:xfrm flipV="1">
              <a:off x="1837" y="3249"/>
              <a:ext cx="281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Line 16"/>
            <p:cNvSpPr>
              <a:spLocks noChangeShapeType="1"/>
            </p:cNvSpPr>
            <p:nvPr/>
          </p:nvSpPr>
          <p:spPr bwMode="auto">
            <a:xfrm>
              <a:off x="4649" y="1207"/>
              <a:ext cx="0" cy="2042"/>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Line 17"/>
            <p:cNvSpPr>
              <a:spLocks noChangeShapeType="1"/>
            </p:cNvSpPr>
            <p:nvPr/>
          </p:nvSpPr>
          <p:spPr bwMode="auto">
            <a:xfrm flipV="1">
              <a:off x="1655" y="1434"/>
              <a:ext cx="0" cy="22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Line 18"/>
            <p:cNvSpPr>
              <a:spLocks noChangeShapeType="1"/>
            </p:cNvSpPr>
            <p:nvPr/>
          </p:nvSpPr>
          <p:spPr bwMode="auto">
            <a:xfrm flipV="1">
              <a:off x="1655" y="1207"/>
              <a:ext cx="0" cy="22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Text Box 19"/>
            <p:cNvSpPr txBox="1">
              <a:spLocks noChangeArrowheads="1"/>
            </p:cNvSpPr>
            <p:nvPr/>
          </p:nvSpPr>
          <p:spPr bwMode="auto">
            <a:xfrm>
              <a:off x="2789" y="1752"/>
              <a:ext cx="862"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♦Mitosis indefinida.</a:t>
              </a:r>
            </a:p>
          </p:txBody>
        </p:sp>
        <p:sp>
          <p:nvSpPr>
            <p:cNvPr id="17426" name="Text Box 20"/>
            <p:cNvSpPr txBox="1">
              <a:spLocks noChangeArrowheads="1"/>
            </p:cNvSpPr>
            <p:nvPr/>
          </p:nvSpPr>
          <p:spPr bwMode="auto">
            <a:xfrm>
              <a:off x="3696" y="1994"/>
              <a:ext cx="99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♦Organización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♦Diferenciación</a:t>
              </a:r>
            </a:p>
          </p:txBody>
        </p:sp>
        <p:sp>
          <p:nvSpPr>
            <p:cNvPr id="17427" name="AutoShape 21"/>
            <p:cNvSpPr>
              <a:spLocks noChangeArrowheads="1"/>
            </p:cNvSpPr>
            <p:nvPr/>
          </p:nvSpPr>
          <p:spPr bwMode="auto">
            <a:xfrm>
              <a:off x="1247" y="890"/>
              <a:ext cx="363" cy="498"/>
            </a:xfrm>
            <a:prstGeom prst="curvedRightArrow">
              <a:avLst>
                <a:gd name="adj1" fmla="val 27438"/>
                <a:gd name="adj2" fmla="val 54876"/>
                <a:gd name="adj3" fmla="val 33333"/>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428" name="Text Box 22"/>
            <p:cNvSpPr txBox="1">
              <a:spLocks noChangeArrowheads="1"/>
            </p:cNvSpPr>
            <p:nvPr/>
          </p:nvSpPr>
          <p:spPr bwMode="auto">
            <a:xfrm>
              <a:off x="1610" y="845"/>
              <a:ext cx="331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800" b="1" i="0" u="none" strike="noStrike" kern="1200" cap="none" spc="0" normalizeH="0" baseline="0" noProof="0">
                  <a:ln>
                    <a:noFill/>
                  </a:ln>
                  <a:solidFill>
                    <a:srgbClr val="000000"/>
                  </a:solidFill>
                  <a:effectLst/>
                  <a:uLnTx/>
                  <a:uFillTx/>
                  <a:latin typeface="Arial" pitchFamily="34" charset="0"/>
                  <a:ea typeface="+mn-ea"/>
                  <a:cs typeface="+mn-cs"/>
                </a:rPr>
                <a:t>Incremento en condiciones de estrés.</a:t>
              </a:r>
            </a:p>
          </p:txBody>
        </p:sp>
        <p:sp>
          <p:nvSpPr>
            <p:cNvPr id="17429" name="Text Box 23"/>
            <p:cNvSpPr txBox="1">
              <a:spLocks noChangeArrowheads="1"/>
            </p:cNvSpPr>
            <p:nvPr/>
          </p:nvSpPr>
          <p:spPr bwMode="auto">
            <a:xfrm>
              <a:off x="4604" y="1645"/>
              <a:ext cx="104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♦Límites de capacidades Homeostáticas.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♦Detención del crecimiento.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rPr>
                <a:t>♦Reproducción.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mn-cs"/>
                </a:rPr>
                <a:t>♦Senescencia.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mn-cs"/>
                </a:rPr>
                <a:t>Muerte</a:t>
              </a:r>
              <a:endPar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ES" altLang="es-MX" sz="14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430" name="AutoShape 24"/>
            <p:cNvSpPr>
              <a:spLocks noChangeArrowheads="1"/>
            </p:cNvSpPr>
            <p:nvPr/>
          </p:nvSpPr>
          <p:spPr bwMode="auto">
            <a:xfrm rot="-5097453">
              <a:off x="758" y="2714"/>
              <a:ext cx="1173" cy="441"/>
            </a:xfrm>
            <a:prstGeom prst="curvedDownArrow">
              <a:avLst>
                <a:gd name="adj1" fmla="val 48272"/>
                <a:gd name="adj2" fmla="val 106395"/>
                <a:gd name="adj3" fmla="val 33292"/>
              </a:avLst>
            </a:prstGeom>
            <a:solidFill>
              <a:schemeClr val="accent1"/>
            </a:solidFill>
            <a:ln w="9525">
              <a:solidFill>
                <a:schemeClr val="tx1"/>
              </a:solidFill>
              <a:miter lim="800000"/>
              <a:headEnd/>
              <a:tailEnd/>
            </a:ln>
          </p:spPr>
          <p:txBody>
            <a:bodyPr vert="eaVert"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431" name="Text Box 25"/>
            <p:cNvSpPr txBox="1">
              <a:spLocks noChangeArrowheads="1"/>
            </p:cNvSpPr>
            <p:nvPr/>
          </p:nvSpPr>
          <p:spPr bwMode="auto">
            <a:xfrm>
              <a:off x="1519" y="3339"/>
              <a:ext cx="20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MX" sz="1800" b="1" i="0" u="none" strike="noStrike" kern="1200" cap="none" spc="0" normalizeH="0" baseline="0" noProof="0">
                  <a:ln>
                    <a:noFill/>
                  </a:ln>
                  <a:solidFill>
                    <a:srgbClr val="000000"/>
                  </a:solidFill>
                  <a:effectLst/>
                  <a:uLnTx/>
                  <a:uFillTx/>
                  <a:latin typeface="Arial" pitchFamily="34" charset="0"/>
                  <a:ea typeface="+mn-ea"/>
                  <a:cs typeface="+mn-cs"/>
                </a:rPr>
                <a:t>Condiciones óptimas.</a:t>
              </a:r>
            </a:p>
          </p:txBody>
        </p:sp>
      </p:grpSp>
      <p:sp>
        <p:nvSpPr>
          <p:cNvPr id="17412" name="Text Box 2"/>
          <p:cNvSpPr txBox="1">
            <a:spLocks noChangeArrowheads="1"/>
          </p:cNvSpPr>
          <p:nvPr/>
        </p:nvSpPr>
        <p:spPr bwMode="auto">
          <a:xfrm>
            <a:off x="0" y="115888"/>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Ø"/>
              <a:tabLst/>
              <a:defRPr/>
            </a:pPr>
            <a:r>
              <a:rPr kumimoji="0" lang="es-ES" altLang="es-MX" sz="2400" b="1" i="0" u="none" strike="noStrike" kern="1200" cap="none" spc="0" normalizeH="0" baseline="0" noProof="0">
                <a:ln>
                  <a:noFill/>
                </a:ln>
                <a:solidFill>
                  <a:srgbClr val="FFFFFF"/>
                </a:solidFill>
                <a:effectLst/>
                <a:uLnTx/>
                <a:uFillTx/>
                <a:latin typeface="Arial" pitchFamily="34" charset="0"/>
                <a:ea typeface="+mn-ea"/>
                <a:cs typeface="+mn-cs"/>
              </a:rPr>
              <a:t>Las </a:t>
            </a:r>
            <a:r>
              <a:rPr kumimoji="0" lang="es-ES" altLang="es-MX" sz="2400" b="1" i="0" u="none" strike="noStrike" kern="1200" cap="none" spc="0" normalizeH="0" baseline="0" noProof="0">
                <a:ln>
                  <a:noFill/>
                </a:ln>
                <a:solidFill>
                  <a:srgbClr val="FF3300"/>
                </a:solidFill>
                <a:effectLst/>
                <a:uLnTx/>
                <a:uFillTx/>
                <a:latin typeface="Arial" pitchFamily="34" charset="0"/>
                <a:ea typeface="+mn-ea"/>
                <a:cs typeface="+mn-cs"/>
              </a:rPr>
              <a:t>condiciones limitantes (estrés) </a:t>
            </a:r>
            <a:r>
              <a:rPr kumimoji="0" lang="es-ES" altLang="es-MX" sz="2400" b="1" i="0" u="none" strike="noStrike" kern="1200" cap="none" spc="0" normalizeH="0" baseline="0" noProof="0">
                <a:ln>
                  <a:noFill/>
                </a:ln>
                <a:solidFill>
                  <a:srgbClr val="FFFFFF"/>
                </a:solidFill>
                <a:effectLst/>
                <a:uLnTx/>
                <a:uFillTx/>
                <a:latin typeface="Arial" pitchFamily="34" charset="0"/>
                <a:ea typeface="+mn-ea"/>
                <a:cs typeface="+mn-cs"/>
              </a:rPr>
              <a:t> inducen </a:t>
            </a:r>
            <a:r>
              <a:rPr kumimoji="0" lang="es-ES" altLang="es-MX" sz="2400" b="1" i="0" u="none" strike="noStrike" kern="1200" cap="none" spc="0" normalizeH="0" baseline="0" noProof="0">
                <a:ln>
                  <a:noFill/>
                </a:ln>
                <a:solidFill>
                  <a:srgbClr val="99FF99"/>
                </a:solidFill>
                <a:effectLst/>
                <a:uLnTx/>
                <a:uFillTx/>
                <a:latin typeface="Arial" pitchFamily="34" charset="0"/>
                <a:ea typeface="+mn-ea"/>
                <a:cs typeface="+mn-cs"/>
              </a:rPr>
              <a:t>cambios irreversibles (diferenciación)</a:t>
            </a:r>
            <a:r>
              <a:rPr kumimoji="0" lang="es-ES" altLang="es-MX" sz="2400" b="1" i="0" u="none" strike="noStrike" kern="1200" cap="none" spc="0" normalizeH="0" baseline="0" noProof="0">
                <a:ln>
                  <a:noFill/>
                </a:ln>
                <a:solidFill>
                  <a:srgbClr val="000000"/>
                </a:solidFill>
                <a:effectLst/>
                <a:uLnTx/>
                <a:uFillTx/>
                <a:latin typeface="Arial" pitchFamily="34" charset="0"/>
                <a:ea typeface="+mn-ea"/>
                <a:cs typeface="+mn-cs"/>
              </a:rPr>
              <a:t> </a:t>
            </a:r>
            <a:r>
              <a:rPr kumimoji="0" lang="es-ES" altLang="es-MX" sz="2400" b="1" i="0" u="none" strike="noStrike" kern="1200" cap="none" spc="0" normalizeH="0" baseline="0" noProof="0">
                <a:ln>
                  <a:noFill/>
                </a:ln>
                <a:solidFill>
                  <a:srgbClr val="FFFFFF"/>
                </a:solidFill>
                <a:effectLst/>
                <a:uLnTx/>
                <a:uFillTx/>
                <a:latin typeface="Arial" pitchFamily="34" charset="0"/>
                <a:ea typeface="+mn-ea"/>
                <a:cs typeface="+mn-cs"/>
              </a:rPr>
              <a:t>y determinan la</a:t>
            </a:r>
            <a:r>
              <a:rPr kumimoji="0" lang="es-ES" altLang="es-MX" sz="2400" b="1" i="0" u="none" strike="noStrike" kern="1200" cap="none" spc="0" normalizeH="0" baseline="0" noProof="0">
                <a:ln>
                  <a:noFill/>
                </a:ln>
                <a:solidFill>
                  <a:srgbClr val="99CC00"/>
                </a:solidFill>
                <a:effectLst/>
                <a:uLnTx/>
                <a:uFillTx/>
                <a:latin typeface="Arial" pitchFamily="34" charset="0"/>
                <a:ea typeface="+mn-ea"/>
                <a:cs typeface="+mn-cs"/>
              </a:rPr>
              <a:t> </a:t>
            </a:r>
            <a:r>
              <a:rPr kumimoji="0" lang="es-ES" altLang="es-MX" sz="2400" b="1" i="0" u="none" strike="noStrike" kern="1200" cap="none" spc="0" normalizeH="0" baseline="0" noProof="0">
                <a:ln>
                  <a:noFill/>
                </a:ln>
                <a:solidFill>
                  <a:srgbClr val="FFFFFF"/>
                </a:solidFill>
                <a:effectLst/>
                <a:uLnTx/>
                <a:uFillTx/>
                <a:latin typeface="Arial" pitchFamily="34" charset="0"/>
                <a:ea typeface="+mn-ea"/>
                <a:cs typeface="+mn-cs"/>
              </a:rPr>
              <a:t>noción del </a:t>
            </a:r>
            <a:r>
              <a:rPr kumimoji="0" lang="es-ES" altLang="es-MX" sz="2400" b="1" i="0" u="none" strike="noStrike" kern="1200" cap="none" spc="0" normalizeH="0" baseline="0" noProof="0">
                <a:ln>
                  <a:noFill/>
                </a:ln>
                <a:solidFill>
                  <a:srgbClr val="FF0000"/>
                </a:solidFill>
                <a:effectLst/>
                <a:uLnTx/>
                <a:uFillTx/>
                <a:latin typeface="Arial" pitchFamily="34" charset="0"/>
                <a:ea typeface="+mn-ea"/>
                <a:cs typeface="+mn-cs"/>
              </a:rPr>
              <a:t>tiempo, edad y cadáver </a:t>
            </a:r>
          </a:p>
        </p:txBody>
      </p:sp>
    </p:spTree>
    <p:extLst>
      <p:ext uri="{BB962C8B-B14F-4D97-AF65-F5344CB8AC3E}">
        <p14:creationId xmlns:p14="http://schemas.microsoft.com/office/powerpoint/2010/main" val="58892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1268412"/>
            <a:ext cx="9036496" cy="4896891"/>
          </a:xfrm>
        </p:spPr>
        <p:txBody>
          <a:bodyPr/>
          <a:lstStyle/>
          <a:p>
            <a:r>
              <a:rPr lang="es-MX" dirty="0"/>
              <a:t>Porque se habrá seleccionado la senescencia y la muerte?</a:t>
            </a:r>
          </a:p>
          <a:p>
            <a:r>
              <a:rPr lang="es-MX" dirty="0"/>
              <a:t>“Para qué” le sirve a la vida </a:t>
            </a:r>
            <a:r>
              <a:rPr lang="es-MX" dirty="0" err="1"/>
              <a:t>senecer</a:t>
            </a:r>
            <a:r>
              <a:rPr lang="es-MX" dirty="0"/>
              <a:t> y morir?</a:t>
            </a:r>
          </a:p>
          <a:p>
            <a:r>
              <a:rPr lang="es-MX" dirty="0"/>
              <a:t>La célula está programada para vivir o para morir?</a:t>
            </a:r>
          </a:p>
          <a:p>
            <a:r>
              <a:rPr lang="es-MX" dirty="0"/>
              <a:t>La inmortalidad, existe?</a:t>
            </a:r>
          </a:p>
          <a:p>
            <a:r>
              <a:rPr lang="es-MX" dirty="0"/>
              <a:t>Como se mueren las células?</a:t>
            </a:r>
          </a:p>
          <a:p>
            <a:pPr marL="0" indent="0">
              <a:buNone/>
            </a:pPr>
            <a:endParaRPr lang="es-MX" dirty="0"/>
          </a:p>
          <a:p>
            <a:endParaRPr lang="es-MX" dirty="0"/>
          </a:p>
        </p:txBody>
      </p:sp>
    </p:spTree>
    <p:extLst>
      <p:ext uri="{BB962C8B-B14F-4D97-AF65-F5344CB8AC3E}">
        <p14:creationId xmlns:p14="http://schemas.microsoft.com/office/powerpoint/2010/main" val="2134289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47813" y="1844675"/>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800" b="0" i="0" u="none" strike="noStrike" kern="1200" cap="none" spc="0" normalizeH="0" baseline="0" noProof="0">
                <a:ln>
                  <a:noFill/>
                </a:ln>
                <a:solidFill>
                  <a:srgbClr val="FF0000"/>
                </a:solidFill>
                <a:effectLst/>
                <a:uLnTx/>
                <a:uFillTx/>
                <a:latin typeface="Arial" pitchFamily="34" charset="0"/>
                <a:ea typeface="+mn-ea"/>
                <a:cs typeface="+mn-cs"/>
              </a:rPr>
              <a:t>Definiciones de Senescencia</a:t>
            </a:r>
            <a:endParaRPr kumimoji="0" lang="es-ES" altLang="es-MX" sz="2800" b="0" i="0"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53877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7539" name="Text Box 3"/>
          <p:cNvSpPr txBox="1">
            <a:spLocks noChangeArrowheads="1"/>
          </p:cNvSpPr>
          <p:nvPr/>
        </p:nvSpPr>
        <p:spPr bwMode="auto">
          <a:xfrm>
            <a:off x="0" y="41497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Proceso reversible altamente regulado que se caracteriza por el desensamblaje y removilización de los componentes de las  estructuras celulares que culmina en  la muerte de una parte o todo el organismo y que podría interpretarse como un proceso de “muerte celular programada”</a:t>
            </a:r>
            <a:endParaRPr kumimoji="0" lang="es-E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17540" name="Text Box 4"/>
          <p:cNvSpPr txBox="1">
            <a:spLocks noChangeArrowheads="1"/>
          </p:cNvSpPr>
          <p:nvPr/>
        </p:nvSpPr>
        <p:spPr bwMode="auto">
          <a:xfrm>
            <a:off x="0" y="4048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Etapa en la ontogenia de las plantas que comienza  después de la diferenciación de los meristemas reproductivos, que conduce a la diferenciación terminal</a:t>
            </a:r>
            <a:endParaRPr kumimoji="0" lang="es-E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17541" name="Text Box 5"/>
          <p:cNvSpPr txBox="1">
            <a:spLocks noChangeArrowheads="1"/>
          </p:cNvSpPr>
          <p:nvPr/>
        </p:nvSpPr>
        <p:spPr bwMode="auto">
          <a:xfrm>
            <a:off x="684213" y="1557338"/>
            <a:ext cx="800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Cambios</a:t>
            </a:r>
            <a:r>
              <a:rPr kumimoji="0" lang="es-AR" altLang="es-MX" sz="2000" b="0" i="0" u="none" strike="noStrike" kern="1200" cap="none" spc="0" normalizeH="0" baseline="0" noProof="0">
                <a:ln>
                  <a:noFill/>
                </a:ln>
                <a:solidFill>
                  <a:srgbClr val="000000"/>
                </a:solidFill>
                <a:effectLst/>
                <a:uLnTx/>
                <a:uFillTx/>
                <a:latin typeface="Arial" pitchFamily="34" charset="0"/>
                <a:ea typeface="+mn-ea"/>
                <a:cs typeface="+mn-cs"/>
              </a:rPr>
              <a:t> </a:t>
            </a: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que configuran un progresivo deterioro de un sistema</a:t>
            </a:r>
            <a:endParaRPr kumimoji="0" lang="es-E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17542" name="Text Box 6"/>
          <p:cNvSpPr txBox="1">
            <a:spLocks noChangeArrowheads="1"/>
          </p:cNvSpPr>
          <p:nvPr/>
        </p:nvSpPr>
        <p:spPr bwMode="auto">
          <a:xfrm>
            <a:off x="0" y="22764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Perdida progresiva de la funcionalidad celular en el tiempo provocada por la acumulación de lesiones y errores debidos principalmente a factores exógenos</a:t>
            </a:r>
            <a:endParaRPr kumimoji="0" lang="es-E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606" name="Text Box 7"/>
          <p:cNvSpPr txBox="1">
            <a:spLocks noChangeArrowheads="1"/>
          </p:cNvSpPr>
          <p:nvPr/>
        </p:nvSpPr>
        <p:spPr bwMode="auto">
          <a:xfrm>
            <a:off x="0" y="5157788"/>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17544" name="Text Box 8"/>
          <p:cNvSpPr txBox="1">
            <a:spLocks noChangeArrowheads="1"/>
          </p:cNvSpPr>
          <p:nvPr/>
        </p:nvSpPr>
        <p:spPr bwMode="auto">
          <a:xfrm>
            <a:off x="0" y="32131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Mecanismo adaptativo que permite a las plantas hacer frente a condiciones ambientales adversas: Sindrome de la senescencia</a:t>
            </a:r>
            <a:endParaRPr kumimoji="0" lang="es-ES" altLang="es-MX"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17545" name="Text Box 9"/>
          <p:cNvSpPr txBox="1">
            <a:spLocks noChangeArrowheads="1"/>
          </p:cNvSpPr>
          <p:nvPr/>
        </p:nvSpPr>
        <p:spPr bwMode="auto">
          <a:xfrm>
            <a:off x="0" y="5805488"/>
            <a:ext cx="889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
                <a:srgbClr val="FF0000"/>
              </a:buClr>
              <a:buSzTx/>
              <a:buFont typeface="Wingdings" pitchFamily="2" charset="2"/>
              <a:buChar char="Ø"/>
              <a:tabLst/>
              <a:defRPr/>
            </a:pPr>
            <a:r>
              <a:rPr kumimoji="0" lang="es-AR" altLang="es-MX" sz="1800" b="0" i="0" u="none" strike="noStrike" kern="1200" cap="none" spc="0" normalizeH="0" baseline="0" noProof="0">
                <a:ln>
                  <a:noFill/>
                </a:ln>
                <a:solidFill>
                  <a:srgbClr val="000000"/>
                </a:solidFill>
                <a:effectLst/>
                <a:uLnTx/>
                <a:uFillTx/>
                <a:latin typeface="Arial" pitchFamily="34" charset="0"/>
                <a:ea typeface="+mn-ea"/>
                <a:cs typeface="+mn-cs"/>
              </a:rPr>
              <a:t> Producto de desbalances metabólicos. Cambios en las relaciones fuente destino. Cambios en las relaciones carbono nitrógeno </a:t>
            </a:r>
          </a:p>
        </p:txBody>
      </p:sp>
    </p:spTree>
    <p:extLst>
      <p:ext uri="{BB962C8B-B14F-4D97-AF65-F5344CB8AC3E}">
        <p14:creationId xmlns:p14="http://schemas.microsoft.com/office/powerpoint/2010/main" val="53673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75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17541"/>
                                        </p:tgtEl>
                                        <p:attrNameLst>
                                          <p:attrName>style.visibility</p:attrName>
                                        </p:attrNameLst>
                                      </p:cBhvr>
                                      <p:to>
                                        <p:strVal val="visible"/>
                                      </p:to>
                                    </p:set>
                                    <p:animEffect transition="in" filter="wipe(up)">
                                      <p:cBhvr>
                                        <p:cTn id="11" dur="500"/>
                                        <p:tgtEl>
                                          <p:spTgt spid="12175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17542"/>
                                        </p:tgtEl>
                                        <p:attrNameLst>
                                          <p:attrName>style.visibility</p:attrName>
                                        </p:attrNameLst>
                                      </p:cBhvr>
                                      <p:to>
                                        <p:strVal val="visible"/>
                                      </p:to>
                                    </p:set>
                                    <p:animEffect transition="in" filter="wipe(up)">
                                      <p:cBhvr>
                                        <p:cTn id="16" dur="500"/>
                                        <p:tgtEl>
                                          <p:spTgt spid="12175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17544"/>
                                        </p:tgtEl>
                                        <p:attrNameLst>
                                          <p:attrName>style.visibility</p:attrName>
                                        </p:attrNameLst>
                                      </p:cBhvr>
                                      <p:to>
                                        <p:strVal val="visible"/>
                                      </p:to>
                                    </p:set>
                                    <p:animEffect transition="in" filter="wipe(up)">
                                      <p:cBhvr>
                                        <p:cTn id="21" dur="500"/>
                                        <p:tgtEl>
                                          <p:spTgt spid="12175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17539"/>
                                        </p:tgtEl>
                                        <p:attrNameLst>
                                          <p:attrName>style.visibility</p:attrName>
                                        </p:attrNameLst>
                                      </p:cBhvr>
                                      <p:to>
                                        <p:strVal val="visible"/>
                                      </p:to>
                                    </p:set>
                                    <p:animEffect transition="in" filter="wipe(up)">
                                      <p:cBhvr>
                                        <p:cTn id="26" dur="500"/>
                                        <p:tgtEl>
                                          <p:spTgt spid="12175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17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539" grpId="0" autoUpdateAnimBg="0"/>
      <p:bldP spid="1217540" grpId="0" build="allAtOnce"/>
      <p:bldP spid="1217541" grpId="0" autoUpdateAnimBg="0"/>
      <p:bldP spid="1217542" grpId="0" autoUpdateAnimBg="0"/>
      <p:bldP spid="1217544" grpId="0" autoUpdateAnimBg="0"/>
      <p:bldP spid="121754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55650" y="0"/>
            <a:ext cx="798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_tradnl" altLang="es-MX" sz="2400" b="0" i="0" u="none" strike="noStrike" kern="1200" cap="none" spc="0" normalizeH="0" baseline="0" noProof="0">
                <a:ln>
                  <a:noFill/>
                </a:ln>
                <a:solidFill>
                  <a:srgbClr val="FF0000"/>
                </a:solidFill>
                <a:effectLst/>
                <a:uLnTx/>
                <a:uFillTx/>
                <a:latin typeface="Arial" pitchFamily="34" charset="0"/>
                <a:ea typeface="+mn-ea"/>
                <a:cs typeface="+mn-cs"/>
              </a:rPr>
              <a:t>SENESCENCIA Y PROCESOS RELACIONADOS</a:t>
            </a:r>
          </a:p>
        </p:txBody>
      </p:sp>
      <p:grpSp>
        <p:nvGrpSpPr>
          <p:cNvPr id="2" name="Group 4"/>
          <p:cNvGrpSpPr>
            <a:grpSpLocks/>
          </p:cNvGrpSpPr>
          <p:nvPr/>
        </p:nvGrpSpPr>
        <p:grpSpPr bwMode="auto">
          <a:xfrm>
            <a:off x="3073140" y="5151386"/>
            <a:ext cx="3384550" cy="1584325"/>
            <a:chOff x="1882" y="799"/>
            <a:chExt cx="2132" cy="998"/>
          </a:xfrm>
        </p:grpSpPr>
        <p:sp>
          <p:nvSpPr>
            <p:cNvPr id="30747" name="Oval 5"/>
            <p:cNvSpPr>
              <a:spLocks noChangeArrowheads="1"/>
            </p:cNvSpPr>
            <p:nvPr/>
          </p:nvSpPr>
          <p:spPr bwMode="auto">
            <a:xfrm>
              <a:off x="1882" y="799"/>
              <a:ext cx="2132" cy="99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48" name="Rectangle 6"/>
            <p:cNvSpPr>
              <a:spLocks noChangeArrowheads="1"/>
            </p:cNvSpPr>
            <p:nvPr/>
          </p:nvSpPr>
          <p:spPr bwMode="auto">
            <a:xfrm>
              <a:off x="2109" y="981"/>
              <a:ext cx="175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Cambios de expresión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Génica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1" i="0" u="none" strike="noStrike" kern="1200" cap="none" spc="0" normalizeH="0" baseline="0" noProof="0" dirty="0">
                  <a:ln>
                    <a:noFill/>
                  </a:ln>
                  <a:solidFill>
                    <a:srgbClr val="000000"/>
                  </a:solidFill>
                  <a:effectLst/>
                  <a:uLnTx/>
                  <a:uFillTx/>
                  <a:latin typeface="Arial" pitchFamily="34" charset="0"/>
                  <a:ea typeface="+mn-ea"/>
                  <a:cs typeface="+mn-cs"/>
                </a:rPr>
                <a:t>Programa?</a:t>
              </a:r>
              <a:endParaRPr kumimoji="0" lang="en-US" altLang="es-MX" sz="2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3" name="Group 7"/>
          <p:cNvGrpSpPr>
            <a:grpSpLocks/>
          </p:cNvGrpSpPr>
          <p:nvPr/>
        </p:nvGrpSpPr>
        <p:grpSpPr bwMode="auto">
          <a:xfrm>
            <a:off x="4765415" y="1963613"/>
            <a:ext cx="2736850" cy="1439862"/>
            <a:chOff x="3470" y="2251"/>
            <a:chExt cx="1724" cy="907"/>
          </a:xfrm>
        </p:grpSpPr>
        <p:sp>
          <p:nvSpPr>
            <p:cNvPr id="30745" name="Text Box 8"/>
            <p:cNvSpPr txBox="1">
              <a:spLocks noChangeArrowheads="1"/>
            </p:cNvSpPr>
            <p:nvPr/>
          </p:nvSpPr>
          <p:spPr bwMode="auto">
            <a:xfrm>
              <a:off x="3651" y="2478"/>
              <a:ext cx="131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_tradnl" altLang="es-MX" sz="2000" b="0" i="0" u="none" strike="noStrike" kern="1200" cap="none" spc="0" normalizeH="0" baseline="0" noProof="0">
                  <a:ln>
                    <a:noFill/>
                  </a:ln>
                  <a:solidFill>
                    <a:srgbClr val="000000"/>
                  </a:solidFill>
                  <a:effectLst/>
                  <a:uLnTx/>
                  <a:uFillTx/>
                  <a:latin typeface="Arial" pitchFamily="34" charset="0"/>
                  <a:ea typeface="+mn-ea"/>
                  <a:cs typeface="+mn-cs"/>
                </a:rPr>
                <a:t>Degradación de Lípidos</a:t>
              </a:r>
            </a:p>
          </p:txBody>
        </p:sp>
        <p:sp>
          <p:nvSpPr>
            <p:cNvPr id="30746" name="Oval 9"/>
            <p:cNvSpPr>
              <a:spLocks noChangeArrowheads="1"/>
            </p:cNvSpPr>
            <p:nvPr/>
          </p:nvSpPr>
          <p:spPr bwMode="auto">
            <a:xfrm>
              <a:off x="3470" y="2251"/>
              <a:ext cx="1724" cy="907"/>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4" name="Group 10"/>
          <p:cNvGrpSpPr>
            <a:grpSpLocks/>
          </p:cNvGrpSpPr>
          <p:nvPr/>
        </p:nvGrpSpPr>
        <p:grpSpPr bwMode="auto">
          <a:xfrm>
            <a:off x="539602" y="908720"/>
            <a:ext cx="2736850" cy="1439862"/>
            <a:chOff x="1973" y="1616"/>
            <a:chExt cx="1724" cy="907"/>
          </a:xfrm>
        </p:grpSpPr>
        <p:sp>
          <p:nvSpPr>
            <p:cNvPr id="30743" name="Oval 11"/>
            <p:cNvSpPr>
              <a:spLocks noChangeArrowheads="1"/>
            </p:cNvSpPr>
            <p:nvPr/>
          </p:nvSpPr>
          <p:spPr bwMode="auto">
            <a:xfrm>
              <a:off x="1973" y="1616"/>
              <a:ext cx="1724" cy="907"/>
            </a:xfrm>
            <a:prstGeom prst="ellipse">
              <a:avLst/>
            </a:prstGeom>
            <a:noFill/>
            <a:ln w="762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44" name="Text Box 12"/>
            <p:cNvSpPr txBox="1">
              <a:spLocks noChangeArrowheads="1"/>
            </p:cNvSpPr>
            <p:nvPr/>
          </p:nvSpPr>
          <p:spPr bwMode="auto">
            <a:xfrm>
              <a:off x="2245" y="1842"/>
              <a:ext cx="12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0" i="0" u="none" strike="noStrike" kern="1200" cap="none" spc="0" normalizeH="0" baseline="0" noProof="0">
                  <a:ln>
                    <a:noFill/>
                  </a:ln>
                  <a:solidFill>
                    <a:srgbClr val="000000"/>
                  </a:solidFill>
                  <a:effectLst/>
                  <a:uLnTx/>
                  <a:uFillTx/>
                  <a:latin typeface="Arial" pitchFamily="34" charset="0"/>
                  <a:ea typeface="+mn-ea"/>
                  <a:cs typeface="+mn-cs"/>
                </a:rPr>
                <a:t>Degradación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0" i="0" u="none" strike="noStrike" kern="1200" cap="none" spc="0" normalizeH="0" baseline="0" noProof="0">
                  <a:ln>
                    <a:noFill/>
                  </a:ln>
                  <a:solidFill>
                    <a:srgbClr val="000000"/>
                  </a:solidFill>
                  <a:effectLst/>
                  <a:uLnTx/>
                  <a:uFillTx/>
                  <a:latin typeface="Arial" pitchFamily="34" charset="0"/>
                  <a:ea typeface="+mn-ea"/>
                  <a:cs typeface="+mn-cs"/>
                </a:rPr>
                <a:t>Clorofilas</a:t>
              </a:r>
              <a:endParaRPr kumimoji="0" lang="en-U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5" name="Group 13"/>
          <p:cNvGrpSpPr>
            <a:grpSpLocks/>
          </p:cNvGrpSpPr>
          <p:nvPr/>
        </p:nvGrpSpPr>
        <p:grpSpPr bwMode="auto">
          <a:xfrm>
            <a:off x="6160815" y="870999"/>
            <a:ext cx="2736850" cy="1439862"/>
            <a:chOff x="3288" y="1253"/>
            <a:chExt cx="1724" cy="907"/>
          </a:xfrm>
        </p:grpSpPr>
        <p:sp>
          <p:nvSpPr>
            <p:cNvPr id="30741" name="Oval 14"/>
            <p:cNvSpPr>
              <a:spLocks noChangeArrowheads="1"/>
            </p:cNvSpPr>
            <p:nvPr/>
          </p:nvSpPr>
          <p:spPr bwMode="auto">
            <a:xfrm>
              <a:off x="3288" y="1253"/>
              <a:ext cx="1724" cy="907"/>
            </a:xfrm>
            <a:prstGeom prst="ellipse">
              <a:avLst/>
            </a:pr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42" name="Text Box 15"/>
            <p:cNvSpPr txBox="1">
              <a:spLocks noChangeArrowheads="1"/>
            </p:cNvSpPr>
            <p:nvPr/>
          </p:nvSpPr>
          <p:spPr bwMode="auto">
            <a:xfrm>
              <a:off x="3560" y="1480"/>
              <a:ext cx="136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Degradación de Proteínas</a:t>
              </a:r>
              <a:endParaRPr kumimoji="0" lang="en-U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6" name="Group 16"/>
          <p:cNvGrpSpPr>
            <a:grpSpLocks/>
          </p:cNvGrpSpPr>
          <p:nvPr/>
        </p:nvGrpSpPr>
        <p:grpSpPr bwMode="auto">
          <a:xfrm>
            <a:off x="1654175" y="1954881"/>
            <a:ext cx="2736850" cy="1439862"/>
            <a:chOff x="1111" y="3249"/>
            <a:chExt cx="1724" cy="907"/>
          </a:xfrm>
        </p:grpSpPr>
        <p:sp>
          <p:nvSpPr>
            <p:cNvPr id="30739" name="Oval 17"/>
            <p:cNvSpPr>
              <a:spLocks noChangeArrowheads="1"/>
            </p:cNvSpPr>
            <p:nvPr/>
          </p:nvSpPr>
          <p:spPr bwMode="auto">
            <a:xfrm>
              <a:off x="1111" y="3249"/>
              <a:ext cx="1724" cy="907"/>
            </a:xfrm>
            <a:prstGeom prst="ellipse">
              <a:avLst/>
            </a:prstGeom>
            <a:noFill/>
            <a:ln w="76200">
              <a:solidFill>
                <a:srgbClr val="CC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40" name="Text Box 18"/>
            <p:cNvSpPr txBox="1">
              <a:spLocks noChangeArrowheads="1"/>
            </p:cNvSpPr>
            <p:nvPr/>
          </p:nvSpPr>
          <p:spPr bwMode="auto">
            <a:xfrm>
              <a:off x="1338" y="3430"/>
              <a:ext cx="136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s-MX" sz="2000" b="0" i="0" u="none" strike="noStrike" kern="1200" cap="none" spc="0" normalizeH="0" baseline="0" noProof="0">
                  <a:ln>
                    <a:noFill/>
                  </a:ln>
                  <a:solidFill>
                    <a:srgbClr val="000000"/>
                  </a:solidFill>
                  <a:effectLst/>
                  <a:uLnTx/>
                  <a:uFillTx/>
                  <a:latin typeface="Arial" pitchFamily="34" charset="0"/>
                  <a:ea typeface="+mn-ea"/>
                  <a:cs typeface="+mn-cs"/>
                </a:rPr>
                <a:t>Degradación de </a:t>
              </a:r>
              <a:r>
                <a:rPr kumimoji="0" lang="es-ES_tradnl" altLang="es-MX" sz="2000" b="0" i="0" u="none" strike="noStrike" kern="1200" cap="none" spc="0" normalizeH="0" baseline="0" noProof="0">
                  <a:ln>
                    <a:noFill/>
                  </a:ln>
                  <a:solidFill>
                    <a:srgbClr val="000000"/>
                  </a:solidFill>
                  <a:effectLst/>
                  <a:uLnTx/>
                  <a:uFillTx/>
                  <a:latin typeface="Arial" pitchFamily="34" charset="0"/>
                  <a:ea typeface="+mn-ea"/>
                  <a:cs typeface="+mn-cs"/>
                </a:rPr>
                <a:t>Acidos Nucleicos</a:t>
              </a:r>
              <a:endParaRPr kumimoji="0" lang="en-U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7" name="Group 19"/>
          <p:cNvGrpSpPr>
            <a:grpSpLocks/>
          </p:cNvGrpSpPr>
          <p:nvPr/>
        </p:nvGrpSpPr>
        <p:grpSpPr bwMode="auto">
          <a:xfrm>
            <a:off x="788930" y="3194377"/>
            <a:ext cx="2736850" cy="1439863"/>
            <a:chOff x="2381" y="3158"/>
            <a:chExt cx="1724" cy="907"/>
          </a:xfrm>
        </p:grpSpPr>
        <p:sp>
          <p:nvSpPr>
            <p:cNvPr id="30737" name="Oval 20"/>
            <p:cNvSpPr>
              <a:spLocks noChangeArrowheads="1"/>
            </p:cNvSpPr>
            <p:nvPr/>
          </p:nvSpPr>
          <p:spPr bwMode="auto">
            <a:xfrm>
              <a:off x="2381" y="3158"/>
              <a:ext cx="1724" cy="907"/>
            </a:xfrm>
            <a:prstGeom prst="ellipse">
              <a:avLst/>
            </a:prstGeom>
            <a:noFill/>
            <a:ln w="762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38" name="Text Box 21"/>
            <p:cNvSpPr txBox="1">
              <a:spLocks noChangeArrowheads="1"/>
            </p:cNvSpPr>
            <p:nvPr/>
          </p:nvSpPr>
          <p:spPr bwMode="auto">
            <a:xfrm>
              <a:off x="2472" y="3385"/>
              <a:ext cx="158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s-MX" sz="2000" b="0" i="0" u="none" strike="noStrike" kern="1200" cap="none" spc="0" normalizeH="0" baseline="0" noProof="0">
                  <a:ln>
                    <a:noFill/>
                  </a:ln>
                  <a:solidFill>
                    <a:srgbClr val="000000"/>
                  </a:solidFill>
                  <a:effectLst/>
                  <a:uLnTx/>
                  <a:uFillTx/>
                  <a:latin typeface="Arial" pitchFamily="34" charset="0"/>
                  <a:ea typeface="+mn-ea"/>
                  <a:cs typeface="+mn-cs"/>
                </a:rPr>
                <a:t>Reciclado de macromoléculas </a:t>
              </a:r>
            </a:p>
          </p:txBody>
        </p:sp>
      </p:grpSp>
      <p:grpSp>
        <p:nvGrpSpPr>
          <p:cNvPr id="8" name="Group 23"/>
          <p:cNvGrpSpPr>
            <a:grpSpLocks/>
          </p:cNvGrpSpPr>
          <p:nvPr/>
        </p:nvGrpSpPr>
        <p:grpSpPr bwMode="auto">
          <a:xfrm>
            <a:off x="3203848" y="3194377"/>
            <a:ext cx="3384550" cy="1584325"/>
            <a:chOff x="1927" y="3322"/>
            <a:chExt cx="2132" cy="998"/>
          </a:xfrm>
        </p:grpSpPr>
        <p:sp>
          <p:nvSpPr>
            <p:cNvPr id="30735" name="Oval 24"/>
            <p:cNvSpPr>
              <a:spLocks noChangeArrowheads="1"/>
            </p:cNvSpPr>
            <p:nvPr/>
          </p:nvSpPr>
          <p:spPr bwMode="auto">
            <a:xfrm>
              <a:off x="1927" y="3322"/>
              <a:ext cx="2132" cy="99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36" name="Rectangle 25"/>
            <p:cNvSpPr>
              <a:spLocks noChangeArrowheads="1"/>
            </p:cNvSpPr>
            <p:nvPr/>
          </p:nvSpPr>
          <p:spPr bwMode="auto">
            <a:xfrm>
              <a:off x="2413" y="3657"/>
              <a:ext cx="114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1" i="0" u="none" strike="noStrike" kern="1200" cap="none" spc="0" normalizeH="0" baseline="0" noProof="0" dirty="0">
                  <a:ln>
                    <a:noFill/>
                  </a:ln>
                  <a:solidFill>
                    <a:srgbClr val="000000"/>
                  </a:solidFill>
                  <a:effectLst/>
                  <a:uLnTx/>
                  <a:uFillTx/>
                  <a:latin typeface="Arial" pitchFamily="34" charset="0"/>
                  <a:ea typeface="+mn-ea"/>
                  <a:cs typeface="+mn-cs"/>
                </a:rPr>
                <a:t>Desbalances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1" i="0" u="none" strike="noStrike" kern="1200" cap="none" spc="0" normalizeH="0" baseline="0" noProof="0" dirty="0">
                  <a:ln>
                    <a:noFill/>
                  </a:ln>
                  <a:solidFill>
                    <a:srgbClr val="000000"/>
                  </a:solidFill>
                  <a:effectLst/>
                  <a:uLnTx/>
                  <a:uFillTx/>
                  <a:latin typeface="Arial" pitchFamily="34" charset="0"/>
                  <a:ea typeface="+mn-ea"/>
                  <a:cs typeface="+mn-cs"/>
                </a:rPr>
                <a:t>metabólicos</a:t>
              </a:r>
              <a:endParaRPr kumimoji="0" lang="en-US" altLang="es-MX" sz="2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9" name="Group 26"/>
          <p:cNvGrpSpPr>
            <a:grpSpLocks/>
          </p:cNvGrpSpPr>
          <p:nvPr/>
        </p:nvGrpSpPr>
        <p:grpSpPr bwMode="auto">
          <a:xfrm>
            <a:off x="6016550" y="3123998"/>
            <a:ext cx="3164234" cy="1477962"/>
            <a:chOff x="3470" y="2251"/>
            <a:chExt cx="1842" cy="907"/>
          </a:xfrm>
        </p:grpSpPr>
        <p:sp>
          <p:nvSpPr>
            <p:cNvPr id="30733" name="Text Box 27"/>
            <p:cNvSpPr txBox="1">
              <a:spLocks noChangeArrowheads="1"/>
            </p:cNvSpPr>
            <p:nvPr/>
          </p:nvSpPr>
          <p:spPr bwMode="auto">
            <a:xfrm>
              <a:off x="3546" y="2478"/>
              <a:ext cx="1766"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Cambios en Fuente/destino C/N</a:t>
              </a:r>
            </a:p>
          </p:txBody>
        </p:sp>
        <p:sp>
          <p:nvSpPr>
            <p:cNvPr id="30734" name="Oval 28"/>
            <p:cNvSpPr>
              <a:spLocks noChangeArrowheads="1"/>
            </p:cNvSpPr>
            <p:nvPr/>
          </p:nvSpPr>
          <p:spPr bwMode="auto">
            <a:xfrm>
              <a:off x="3470" y="2251"/>
              <a:ext cx="1724" cy="907"/>
            </a:xfrm>
            <a:prstGeom prst="ellipse">
              <a:avLst/>
            </a:pr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30" name="Oval 5"/>
          <p:cNvSpPr>
            <a:spLocks noChangeArrowheads="1"/>
          </p:cNvSpPr>
          <p:nvPr/>
        </p:nvSpPr>
        <p:spPr bwMode="auto">
          <a:xfrm>
            <a:off x="3073140" y="618712"/>
            <a:ext cx="3384550" cy="158432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 name="Rectangle 6"/>
          <p:cNvSpPr>
            <a:spLocks noChangeArrowheads="1"/>
          </p:cNvSpPr>
          <p:nvPr/>
        </p:nvSpPr>
        <p:spPr bwMode="auto">
          <a:xfrm>
            <a:off x="3264380" y="1054100"/>
            <a:ext cx="27478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Aumento de procesos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MX" sz="2000" b="1" i="0" u="none" strike="noStrike" kern="1200" cap="none" spc="0" normalizeH="0" baseline="0" noProof="0" dirty="0">
                <a:ln>
                  <a:noFill/>
                </a:ln>
                <a:solidFill>
                  <a:srgbClr val="000000"/>
                </a:solidFill>
                <a:effectLst/>
                <a:uLnTx/>
                <a:uFillTx/>
                <a:latin typeface="Arial" pitchFamily="34" charset="0"/>
                <a:ea typeface="+mn-ea"/>
                <a:cs typeface="+mn-cs"/>
              </a:rPr>
              <a:t>oxidativos</a:t>
            </a:r>
            <a:endParaRPr kumimoji="0" lang="en-US" altLang="es-MX" sz="2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nvGrpSpPr>
          <p:cNvPr id="33" name="Group 26"/>
          <p:cNvGrpSpPr>
            <a:grpSpLocks/>
          </p:cNvGrpSpPr>
          <p:nvPr/>
        </p:nvGrpSpPr>
        <p:grpSpPr bwMode="auto">
          <a:xfrm>
            <a:off x="6174364" y="4449602"/>
            <a:ext cx="3033680" cy="1477962"/>
            <a:chOff x="3359" y="2426"/>
            <a:chExt cx="1766" cy="907"/>
          </a:xfrm>
        </p:grpSpPr>
        <p:sp>
          <p:nvSpPr>
            <p:cNvPr id="34" name="Text Box 27"/>
            <p:cNvSpPr txBox="1">
              <a:spLocks noChangeArrowheads="1"/>
            </p:cNvSpPr>
            <p:nvPr/>
          </p:nvSpPr>
          <p:spPr bwMode="auto">
            <a:xfrm>
              <a:off x="3359" y="2684"/>
              <a:ext cx="1766"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Cambios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s-ES_tradnl" altLang="es-MX" sz="2000" b="0" i="0" u="none" strike="noStrike" kern="1200" cap="none" spc="0" normalizeH="0" baseline="0" noProof="0" dirty="0">
                  <a:ln>
                    <a:noFill/>
                  </a:ln>
                  <a:solidFill>
                    <a:srgbClr val="000000"/>
                  </a:solidFill>
                  <a:effectLst/>
                  <a:uLnTx/>
                  <a:uFillTx/>
                  <a:latin typeface="Arial" pitchFamily="34" charset="0"/>
                  <a:ea typeface="+mn-ea"/>
                  <a:cs typeface="+mn-cs"/>
                </a:rPr>
                <a:t>Hormonales</a:t>
              </a:r>
            </a:p>
          </p:txBody>
        </p:sp>
        <p:sp>
          <p:nvSpPr>
            <p:cNvPr id="35" name="Oval 28"/>
            <p:cNvSpPr>
              <a:spLocks noChangeArrowheads="1"/>
            </p:cNvSpPr>
            <p:nvPr/>
          </p:nvSpPr>
          <p:spPr bwMode="auto">
            <a:xfrm>
              <a:off x="3359" y="2426"/>
              <a:ext cx="1724" cy="907"/>
            </a:xfrm>
            <a:prstGeom prst="ellipse">
              <a:avLst/>
            </a:prstGeom>
            <a:noFill/>
            <a:ln w="7620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6" name="Group 19"/>
          <p:cNvGrpSpPr>
            <a:grpSpLocks/>
          </p:cNvGrpSpPr>
          <p:nvPr/>
        </p:nvGrpSpPr>
        <p:grpSpPr bwMode="auto">
          <a:xfrm>
            <a:off x="813037" y="4503686"/>
            <a:ext cx="2736850" cy="1439863"/>
            <a:chOff x="2381" y="3158"/>
            <a:chExt cx="1724" cy="907"/>
          </a:xfrm>
        </p:grpSpPr>
        <p:sp>
          <p:nvSpPr>
            <p:cNvPr id="37" name="Oval 20"/>
            <p:cNvSpPr>
              <a:spLocks noChangeArrowheads="1"/>
            </p:cNvSpPr>
            <p:nvPr/>
          </p:nvSpPr>
          <p:spPr bwMode="auto">
            <a:xfrm>
              <a:off x="2381" y="3158"/>
              <a:ext cx="1724" cy="907"/>
            </a:xfrm>
            <a:prstGeom prst="ellipse">
              <a:avLst/>
            </a:prstGeom>
            <a:noFill/>
            <a:ln w="76200">
              <a:solidFill>
                <a:schemeClr val="accent5">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 name="Text Box 21"/>
            <p:cNvSpPr txBox="1">
              <a:spLocks noChangeArrowheads="1"/>
            </p:cNvSpPr>
            <p:nvPr/>
          </p:nvSpPr>
          <p:spPr bwMode="auto">
            <a:xfrm>
              <a:off x="2472" y="3385"/>
              <a:ext cx="1587"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s-MX" sz="2000" b="0" i="0" u="none" strike="noStrike" kern="1200" cap="none" spc="0" normalizeH="0" baseline="0" noProof="0" dirty="0" err="1">
                  <a:ln>
                    <a:noFill/>
                  </a:ln>
                  <a:solidFill>
                    <a:srgbClr val="000000"/>
                  </a:solidFill>
                  <a:effectLst/>
                  <a:uLnTx/>
                  <a:uFillTx/>
                  <a:latin typeface="Arial" pitchFamily="34" charset="0"/>
                  <a:ea typeface="+mn-ea"/>
                  <a:cs typeface="+mn-cs"/>
                </a:rPr>
                <a:t>Metabolismo</a:t>
              </a:r>
              <a:endParaRPr kumimoji="0" lang="en-U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s-MX" sz="2000" b="0" i="0" u="none" strike="noStrike" kern="1200" cap="none" spc="0" normalizeH="0" baseline="0" noProof="0" dirty="0" err="1">
                  <a:ln>
                    <a:noFill/>
                  </a:ln>
                  <a:solidFill>
                    <a:srgbClr val="000000"/>
                  </a:solidFill>
                  <a:effectLst/>
                  <a:uLnTx/>
                  <a:uFillTx/>
                  <a:latin typeface="Arial" pitchFamily="34" charset="0"/>
                  <a:ea typeface="+mn-ea"/>
                  <a:cs typeface="+mn-cs"/>
                </a:rPr>
                <a:t>Secundario</a:t>
              </a:r>
              <a:endParaRPr kumimoji="0" lang="en-U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spTree>
    <p:extLst>
      <p:ext uri="{BB962C8B-B14F-4D97-AF65-F5344CB8AC3E}">
        <p14:creationId xmlns:p14="http://schemas.microsoft.com/office/powerpoint/2010/main" val="2884958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strVal val="#ppt_w*0.70"/>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Effect transition="in" filter="fade">
                                      <p:cBhvr>
                                        <p:cTn id="51" dur="10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0.70"/>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1000" fill="hold"/>
                                        <p:tgtEl>
                                          <p:spTgt spid="33"/>
                                        </p:tgtEl>
                                        <p:attrNameLst>
                                          <p:attrName>ppt_w</p:attrName>
                                        </p:attrNameLst>
                                      </p:cBhvr>
                                      <p:tavLst>
                                        <p:tav tm="0">
                                          <p:val>
                                            <p:strVal val="#ppt_w*0.70"/>
                                          </p:val>
                                        </p:tav>
                                        <p:tav tm="100000">
                                          <p:val>
                                            <p:strVal val="#ppt_w"/>
                                          </p:val>
                                        </p:tav>
                                      </p:tavLst>
                                    </p:anim>
                                    <p:anim calcmode="lin" valueType="num">
                                      <p:cBhvr>
                                        <p:cTn id="64" dur="1000" fill="hold"/>
                                        <p:tgtEl>
                                          <p:spTgt spid="33"/>
                                        </p:tgtEl>
                                        <p:attrNameLst>
                                          <p:attrName>ppt_h</p:attrName>
                                        </p:attrNameLst>
                                      </p:cBhvr>
                                      <p:tavLst>
                                        <p:tav tm="0">
                                          <p:val>
                                            <p:strVal val="#ppt_h"/>
                                          </p:val>
                                        </p:tav>
                                        <p:tav tm="100000">
                                          <p:val>
                                            <p:strVal val="#ppt_h"/>
                                          </p:val>
                                        </p:tav>
                                      </p:tavLst>
                                    </p:anim>
                                    <p:animEffect transition="in" filter="fade">
                                      <p:cBhvr>
                                        <p:cTn id="65" dur="1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1000" fill="hold"/>
                                        <p:tgtEl>
                                          <p:spTgt spid="36"/>
                                        </p:tgtEl>
                                        <p:attrNameLst>
                                          <p:attrName>ppt_w</p:attrName>
                                        </p:attrNameLst>
                                      </p:cBhvr>
                                      <p:tavLst>
                                        <p:tav tm="0">
                                          <p:val>
                                            <p:strVal val="#ppt_w*0.70"/>
                                          </p:val>
                                        </p:tav>
                                        <p:tav tm="100000">
                                          <p:val>
                                            <p:strVal val="#ppt_w"/>
                                          </p:val>
                                        </p:tav>
                                      </p:tavLst>
                                    </p:anim>
                                    <p:anim calcmode="lin" valueType="num">
                                      <p:cBhvr>
                                        <p:cTn id="71" dur="1000" fill="hold"/>
                                        <p:tgtEl>
                                          <p:spTgt spid="36"/>
                                        </p:tgtEl>
                                        <p:attrNameLst>
                                          <p:attrName>ppt_h</p:attrName>
                                        </p:attrNameLst>
                                      </p:cBhvr>
                                      <p:tavLst>
                                        <p:tav tm="0">
                                          <p:val>
                                            <p:strVal val="#ppt_h"/>
                                          </p:val>
                                        </p:tav>
                                        <p:tav tm="100000">
                                          <p:val>
                                            <p:strVal val="#ppt_h"/>
                                          </p:val>
                                        </p:tav>
                                      </p:tavLst>
                                    </p:anim>
                                    <p:animEffect transition="in" filter="fade">
                                      <p:cBhvr>
                                        <p:cTn id="7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8" y="548680"/>
            <a:ext cx="7583514" cy="568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63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2210" name="11 Grupo"/>
          <p:cNvGrpSpPr>
            <a:grpSpLocks/>
          </p:cNvGrpSpPr>
          <p:nvPr/>
        </p:nvGrpSpPr>
        <p:grpSpPr bwMode="auto">
          <a:xfrm>
            <a:off x="250825" y="654050"/>
            <a:ext cx="8770938" cy="4214813"/>
            <a:chOff x="100987" y="651151"/>
            <a:chExt cx="8769994" cy="4215479"/>
          </a:xfrm>
        </p:grpSpPr>
        <p:grpSp>
          <p:nvGrpSpPr>
            <p:cNvPr id="222219" name="7 Grupo"/>
            <p:cNvGrpSpPr>
              <a:grpSpLocks/>
            </p:cNvGrpSpPr>
            <p:nvPr/>
          </p:nvGrpSpPr>
          <p:grpSpPr bwMode="auto">
            <a:xfrm>
              <a:off x="100987" y="651151"/>
              <a:ext cx="8769994" cy="3853869"/>
              <a:chOff x="609600" y="1178168"/>
              <a:chExt cx="8339906" cy="3853869"/>
            </a:xfrm>
          </p:grpSpPr>
          <p:pic>
            <p:nvPicPr>
              <p:cNvPr id="2222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2222"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222223"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222224"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grpSp>
        <p:sp>
          <p:nvSpPr>
            <p:cNvPr id="11" name="10 Rectángulo"/>
            <p:cNvSpPr/>
            <p:nvPr/>
          </p:nvSpPr>
          <p:spPr>
            <a:xfrm>
              <a:off x="456549" y="2705701"/>
              <a:ext cx="7787437" cy="2160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2211" name="Title 1"/>
          <p:cNvSpPr>
            <a:spLocks noGrp="1"/>
          </p:cNvSpPr>
          <p:nvPr>
            <p:ph type="title"/>
          </p:nvPr>
        </p:nvSpPr>
        <p:spPr>
          <a:xfrm>
            <a:off x="468313" y="109538"/>
            <a:ext cx="8402637" cy="769937"/>
          </a:xfrm>
          <a:solidFill>
            <a:schemeClr val="tx1"/>
          </a:solidFill>
        </p:spPr>
        <p:txBody>
          <a:bodyPr/>
          <a:lstStyle/>
          <a:p>
            <a:r>
              <a:rPr lang="en-GB" altLang="en-US" sz="2400">
                <a:solidFill>
                  <a:schemeClr val="bg1"/>
                </a:solidFill>
                <a:latin typeface="Arial" charset="0"/>
                <a:cs typeface="Arial" charset="0"/>
              </a:rPr>
              <a:t>La senescencia  esta regulada por..</a:t>
            </a:r>
          </a:p>
        </p:txBody>
      </p:sp>
      <p:sp>
        <p:nvSpPr>
          <p:cNvPr id="2" name="1 CuadroTexto"/>
          <p:cNvSpPr txBox="1">
            <a:spLocks noChangeArrowheads="1"/>
          </p:cNvSpPr>
          <p:nvPr/>
        </p:nvSpPr>
        <p:spPr bwMode="auto">
          <a:xfrm>
            <a:off x="376238" y="3648075"/>
            <a:ext cx="37639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Hormonas</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Desarrollo, edad, tamaño</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Indeterminación de meristemos</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Reproducción</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Relaciones fuente/destino</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Azúcares </a:t>
            </a:r>
          </a:p>
        </p:txBody>
      </p:sp>
      <p:sp>
        <p:nvSpPr>
          <p:cNvPr id="3" name="2 Rectángulo"/>
          <p:cNvSpPr>
            <a:spLocks noChangeArrowheads="1"/>
          </p:cNvSpPr>
          <p:nvPr/>
        </p:nvSpPr>
        <p:spPr bwMode="auto">
          <a:xfrm>
            <a:off x="5773738" y="2924175"/>
            <a:ext cx="2808287" cy="4016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1" i="0" u="none" strike="noStrike" kern="1200" cap="none" spc="0" normalizeH="0" baseline="0" noProof="0">
                <a:ln>
                  <a:noFill/>
                </a:ln>
                <a:solidFill>
                  <a:prstClr val="white"/>
                </a:solidFill>
                <a:effectLst/>
                <a:uLnTx/>
                <a:uFillTx/>
                <a:latin typeface="Arial" charset="0"/>
                <a:ea typeface="MS PGothic" pitchFamily="34" charset="-128"/>
                <a:cs typeface="Arial" charset="0"/>
              </a:rPr>
              <a:t>Factores ambientales</a:t>
            </a:r>
          </a:p>
        </p:txBody>
      </p:sp>
      <p:sp>
        <p:nvSpPr>
          <p:cNvPr id="22" name="21 Rectángulo"/>
          <p:cNvSpPr/>
          <p:nvPr/>
        </p:nvSpPr>
        <p:spPr>
          <a:xfrm>
            <a:off x="539750" y="2997200"/>
            <a:ext cx="2695575" cy="401638"/>
          </a:xfrm>
          <a:prstGeom prst="rect">
            <a:avLst/>
          </a:prstGeom>
          <a:solidFill>
            <a:schemeClr val="accent5">
              <a:lumMod val="75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rial" charset="0"/>
                <a:ea typeface="+mn-ea"/>
                <a:cs typeface="Arial" charset="0"/>
              </a:rPr>
              <a:t>Factores endógenos</a:t>
            </a:r>
          </a:p>
        </p:txBody>
      </p:sp>
      <p:sp>
        <p:nvSpPr>
          <p:cNvPr id="23" name="22 CuadroTexto"/>
          <p:cNvSpPr txBox="1">
            <a:spLocks noChangeArrowheads="1"/>
          </p:cNvSpPr>
          <p:nvPr/>
        </p:nvSpPr>
        <p:spPr bwMode="auto">
          <a:xfrm>
            <a:off x="5773738" y="3705225"/>
            <a:ext cx="33702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Estrés lumínico</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Estrés hídrico</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Salinidad</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Deficiencias nutricionales</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Patógenos</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rPr>
              <a:t>Fotoperiodo</a:t>
            </a:r>
          </a:p>
        </p:txBody>
      </p:sp>
      <p:grpSp>
        <p:nvGrpSpPr>
          <p:cNvPr id="4" name="3 Grupo"/>
          <p:cNvGrpSpPr>
            <a:grpSpLocks/>
          </p:cNvGrpSpPr>
          <p:nvPr/>
        </p:nvGrpSpPr>
        <p:grpSpPr bwMode="auto">
          <a:xfrm>
            <a:off x="2573338" y="4137025"/>
            <a:ext cx="4356100" cy="2622550"/>
            <a:chOff x="2574131" y="4137025"/>
            <a:chExt cx="4356100" cy="2622326"/>
          </a:xfrm>
        </p:grpSpPr>
        <p:sp>
          <p:nvSpPr>
            <p:cNvPr id="7" name="6 Flecha izquierda, derecha y arriba"/>
            <p:cNvSpPr/>
            <p:nvPr/>
          </p:nvSpPr>
          <p:spPr>
            <a:xfrm rot="10800000">
              <a:off x="4140993" y="4137025"/>
              <a:ext cx="1223963" cy="1523870"/>
            </a:xfrm>
            <a:prstGeom prst="leftRigh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22218" name="8 CuadroTexto"/>
            <p:cNvSpPr txBox="1">
              <a:spLocks noChangeArrowheads="1"/>
            </p:cNvSpPr>
            <p:nvPr/>
          </p:nvSpPr>
          <p:spPr bwMode="auto">
            <a:xfrm>
              <a:off x="2574131" y="5805264"/>
              <a:ext cx="4356100" cy="9540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800" b="0" i="0" u="none" strike="noStrike" kern="1200" cap="none" spc="0" normalizeH="0" baseline="0" noProof="0">
                  <a:ln>
                    <a:noFill/>
                  </a:ln>
                  <a:solidFill>
                    <a:srgbClr val="FF0000"/>
                  </a:solidFill>
                  <a:effectLst/>
                  <a:uLnTx/>
                  <a:uFillTx/>
                  <a:latin typeface="Arial" charset="0"/>
                  <a:ea typeface="MS PGothic" pitchFamily="34" charset="-128"/>
                  <a:cs typeface="Arial" charset="0"/>
                </a:rPr>
                <a:t>Relaciones Carbono/Nitrógeno</a:t>
              </a:r>
            </a:p>
          </p:txBody>
        </p:sp>
      </p:grpSp>
    </p:spTree>
    <p:extLst>
      <p:ext uri="{BB962C8B-B14F-4D97-AF65-F5344CB8AC3E}">
        <p14:creationId xmlns:p14="http://schemas.microsoft.com/office/powerpoint/2010/main" val="2911347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3234" name="7 Grupo"/>
          <p:cNvGrpSpPr>
            <a:grpSpLocks/>
          </p:cNvGrpSpPr>
          <p:nvPr/>
        </p:nvGrpSpPr>
        <p:grpSpPr bwMode="auto">
          <a:xfrm>
            <a:off x="250825" y="560388"/>
            <a:ext cx="8770938" cy="3629025"/>
            <a:chOff x="609600" y="1178168"/>
            <a:chExt cx="8339906" cy="3853869"/>
          </a:xfrm>
        </p:grpSpPr>
        <p:pic>
          <p:nvPicPr>
            <p:cNvPr id="2232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3249"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223250"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223251"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grpSp>
      <p:sp>
        <p:nvSpPr>
          <p:cNvPr id="11" name="10 Rectángulo"/>
          <p:cNvSpPr/>
          <p:nvPr/>
        </p:nvSpPr>
        <p:spPr>
          <a:xfrm>
            <a:off x="608013" y="2486025"/>
            <a:ext cx="7786687"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23236" name="Title 1"/>
          <p:cNvSpPr>
            <a:spLocks noGrp="1"/>
          </p:cNvSpPr>
          <p:nvPr>
            <p:ph type="title"/>
          </p:nvPr>
        </p:nvSpPr>
        <p:spPr>
          <a:xfrm>
            <a:off x="468313" y="109538"/>
            <a:ext cx="8402637" cy="769937"/>
          </a:xfrm>
          <a:solidFill>
            <a:schemeClr val="tx1"/>
          </a:solidFill>
        </p:spPr>
        <p:txBody>
          <a:bodyPr/>
          <a:lstStyle/>
          <a:p>
            <a:r>
              <a:rPr lang="en-GB" altLang="en-US" sz="2400">
                <a:solidFill>
                  <a:schemeClr val="bg1"/>
                </a:solidFill>
                <a:latin typeface="Arial" charset="0"/>
                <a:cs typeface="Arial" charset="0"/>
              </a:rPr>
              <a:t>La senescencia implica…</a:t>
            </a:r>
          </a:p>
        </p:txBody>
      </p:sp>
      <p:sp>
        <p:nvSpPr>
          <p:cNvPr id="15" name="14 CuadroTexto"/>
          <p:cNvSpPr txBox="1">
            <a:spLocks noChangeArrowheads="1"/>
          </p:cNvSpPr>
          <p:nvPr/>
        </p:nvSpPr>
        <p:spPr bwMode="auto">
          <a:xfrm>
            <a:off x="3203575" y="2597150"/>
            <a:ext cx="593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prstClr val="black"/>
                </a:solidFill>
                <a:effectLst/>
                <a:uLnTx/>
                <a:uFillTx/>
                <a:latin typeface="Arial" charset="0"/>
                <a:ea typeface="MS PGothic" pitchFamily="34" charset="-128"/>
                <a:cs typeface="Arial" charset="0"/>
              </a:rPr>
              <a:t>Disminución  de la capacidad fotosintética</a:t>
            </a:r>
          </a:p>
        </p:txBody>
      </p:sp>
      <p:grpSp>
        <p:nvGrpSpPr>
          <p:cNvPr id="17" name="16 Grupo"/>
          <p:cNvGrpSpPr>
            <a:grpSpLocks/>
          </p:cNvGrpSpPr>
          <p:nvPr/>
        </p:nvGrpSpPr>
        <p:grpSpPr bwMode="auto">
          <a:xfrm>
            <a:off x="47625" y="3059113"/>
            <a:ext cx="9493250" cy="3468687"/>
            <a:chOff x="48387" y="3058671"/>
            <a:chExt cx="9492165" cy="3469481"/>
          </a:xfrm>
        </p:grpSpPr>
        <p:grpSp>
          <p:nvGrpSpPr>
            <p:cNvPr id="223239" name="15 Grupo"/>
            <p:cNvGrpSpPr>
              <a:grpSpLocks/>
            </p:cNvGrpSpPr>
            <p:nvPr/>
          </p:nvGrpSpPr>
          <p:grpSpPr bwMode="auto">
            <a:xfrm>
              <a:off x="2915816" y="3058671"/>
              <a:ext cx="6624736" cy="3469481"/>
              <a:chOff x="2577883" y="3058671"/>
              <a:chExt cx="6624736" cy="3469481"/>
            </a:xfrm>
          </p:grpSpPr>
          <p:grpSp>
            <p:nvGrpSpPr>
              <p:cNvPr id="223241" name="Group 186376"/>
              <p:cNvGrpSpPr>
                <a:grpSpLocks/>
              </p:cNvGrpSpPr>
              <p:nvPr/>
            </p:nvGrpSpPr>
            <p:grpSpPr bwMode="auto">
              <a:xfrm>
                <a:off x="7402413" y="3058671"/>
                <a:ext cx="1435991" cy="1321242"/>
                <a:chOff x="7418977" y="2593920"/>
                <a:chExt cx="989549" cy="821872"/>
              </a:xfrm>
            </p:grpSpPr>
            <p:sp>
              <p:nvSpPr>
                <p:cNvPr id="19" name="32-Point Star 18"/>
                <p:cNvSpPr/>
                <p:nvPr/>
              </p:nvSpPr>
              <p:spPr>
                <a:xfrm>
                  <a:off x="7419106" y="2593920"/>
                  <a:ext cx="989916" cy="821785"/>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3247" name="TextBox 19"/>
                <p:cNvSpPr txBox="1">
                  <a:spLocks noChangeArrowheads="1"/>
                </p:cNvSpPr>
                <p:nvPr/>
              </p:nvSpPr>
              <p:spPr bwMode="auto">
                <a:xfrm>
                  <a:off x="7502163" y="2861268"/>
                  <a:ext cx="823176" cy="2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D7E4BD"/>
                      </a:solidFill>
                      <a:effectLst/>
                      <a:uLnTx/>
                      <a:uFillTx/>
                      <a:latin typeface="Arial" charset="0"/>
                      <a:ea typeface="MS PGothic" pitchFamily="34" charset="-128"/>
                      <a:cs typeface="Arial" charset="0"/>
                    </a:rPr>
                    <a:t>Muerte</a:t>
                  </a:r>
                </a:p>
              </p:txBody>
            </p:sp>
          </p:grpSp>
          <p:grpSp>
            <p:nvGrpSpPr>
              <p:cNvPr id="223242" name="12 Grupo"/>
              <p:cNvGrpSpPr>
                <a:grpSpLocks/>
              </p:cNvGrpSpPr>
              <p:nvPr/>
            </p:nvGrpSpPr>
            <p:grpSpPr bwMode="auto">
              <a:xfrm>
                <a:off x="2577883" y="3356992"/>
                <a:ext cx="6624736" cy="3171160"/>
                <a:chOff x="2591405" y="2989738"/>
                <a:chExt cx="6624736" cy="3428435"/>
              </a:xfrm>
            </p:grpSpPr>
            <p:pic>
              <p:nvPicPr>
                <p:cNvPr id="223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1405" y="2989738"/>
                  <a:ext cx="2311442" cy="272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Flecha doblada"/>
                <p:cNvSpPr/>
                <p:nvPr/>
              </p:nvSpPr>
              <p:spPr>
                <a:xfrm rot="5400000" flipV="1">
                  <a:off x="5409393" y="3024716"/>
                  <a:ext cx="1294381" cy="1674622"/>
                </a:xfrm>
                <a:prstGeom prst="bentArrow">
                  <a:avLst>
                    <a:gd name="adj1" fmla="val 25000"/>
                    <a:gd name="adj2" fmla="val 30120"/>
                    <a:gd name="adj3" fmla="val 25000"/>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223245" name="3 CuadroTexto"/>
                <p:cNvSpPr txBox="1">
                  <a:spLocks noChangeArrowheads="1"/>
                </p:cNvSpPr>
                <p:nvPr/>
              </p:nvSpPr>
              <p:spPr bwMode="auto">
                <a:xfrm>
                  <a:off x="3789648" y="4721044"/>
                  <a:ext cx="5426493" cy="169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457200" marR="0" lvl="0" indent="-457200" algn="ctr"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2400" b="0" i="0" u="none" strike="noStrike" kern="1200" cap="none" spc="0" normalizeH="0" baseline="0" noProof="0">
                      <a:ln>
                        <a:noFill/>
                      </a:ln>
                      <a:solidFill>
                        <a:prstClr val="black"/>
                      </a:solidFill>
                      <a:effectLst/>
                      <a:uLnTx/>
                      <a:uFillTx/>
                      <a:latin typeface="Arial" charset="0"/>
                      <a:ea typeface="MS PGothic" pitchFamily="34" charset="-128"/>
                      <a:cs typeface="Arial" charset="0"/>
                    </a:rPr>
                    <a:t>Desmantelamiento celular</a:t>
                  </a:r>
                </a:p>
                <a:p>
                  <a:pPr marL="457200" marR="0" lvl="0" indent="-457200" algn="ctr"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2400" b="0" i="0" u="none" strike="noStrike" kern="1200" cap="none" spc="0" normalizeH="0" baseline="0" noProof="0">
                      <a:ln>
                        <a:noFill/>
                      </a:ln>
                      <a:solidFill>
                        <a:prstClr val="black"/>
                      </a:solidFill>
                      <a:effectLst/>
                      <a:uLnTx/>
                      <a:uFillTx/>
                      <a:latin typeface="Arial" charset="0"/>
                      <a:ea typeface="MS PGothic" pitchFamily="34" charset="-128"/>
                      <a:cs typeface="Arial" charset="0"/>
                    </a:rPr>
                    <a:t>Reciclado de nutrientes</a:t>
                  </a:r>
                </a:p>
                <a:p>
                  <a:pPr marL="457200" marR="0" lvl="0" indent="-457200" algn="ctr"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2400" b="0" i="0" u="none" strike="noStrike" kern="1200" cap="none" spc="0" normalizeH="0" baseline="0" noProof="0">
                      <a:ln>
                        <a:noFill/>
                      </a:ln>
                      <a:solidFill>
                        <a:prstClr val="black"/>
                      </a:solidFill>
                      <a:effectLst/>
                      <a:uLnTx/>
                      <a:uFillTx/>
                      <a:latin typeface="Arial" charset="0"/>
                      <a:ea typeface="MS PGothic" pitchFamily="34" charset="-128"/>
                      <a:cs typeface="Arial" charset="0"/>
                    </a:rPr>
                    <a:t>Remobilización</a:t>
                  </a:r>
                </a:p>
                <a:p>
                  <a:pPr marL="457200" marR="0" lvl="0" indent="-457200" algn="ctr"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2400" b="0" i="0" u="none" strike="noStrike" kern="1200" cap="none" spc="0" normalizeH="0" baseline="0" noProof="0">
                      <a:ln>
                        <a:noFill/>
                      </a:ln>
                      <a:solidFill>
                        <a:prstClr val="black"/>
                      </a:solidFill>
                      <a:effectLst/>
                      <a:uLnTx/>
                      <a:uFillTx/>
                      <a:latin typeface="Arial" charset="0"/>
                      <a:ea typeface="MS PGothic" pitchFamily="34" charset="-128"/>
                      <a:cs typeface="Arial" charset="0"/>
                    </a:rPr>
                    <a:t>Autofagia </a:t>
                  </a:r>
                </a:p>
              </p:txBody>
            </p:sp>
          </p:grpSp>
        </p:grpSp>
        <p:pic>
          <p:nvPicPr>
            <p:cNvPr id="2232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7" y="3700273"/>
              <a:ext cx="217646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24656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itle 1"/>
          <p:cNvSpPr>
            <a:spLocks noGrp="1"/>
          </p:cNvSpPr>
          <p:nvPr>
            <p:ph type="title"/>
          </p:nvPr>
        </p:nvSpPr>
        <p:spPr>
          <a:xfrm>
            <a:off x="457200" y="322263"/>
            <a:ext cx="8402638" cy="769937"/>
          </a:xfrm>
          <a:solidFill>
            <a:schemeClr val="tx1"/>
          </a:solidFill>
        </p:spPr>
        <p:txBody>
          <a:bodyPr/>
          <a:lstStyle/>
          <a:p>
            <a:r>
              <a:rPr lang="en-GB" altLang="en-US" sz="2400">
                <a:solidFill>
                  <a:schemeClr val="bg1"/>
                </a:solidFill>
                <a:latin typeface="Arial" charset="0"/>
                <a:cs typeface="Arial" charset="0"/>
              </a:rPr>
              <a:t>Las EAO se acumulan durante la senescencia</a:t>
            </a:r>
          </a:p>
        </p:txBody>
      </p:sp>
      <p:grpSp>
        <p:nvGrpSpPr>
          <p:cNvPr id="7" name="6 Grupo"/>
          <p:cNvGrpSpPr>
            <a:grpSpLocks/>
          </p:cNvGrpSpPr>
          <p:nvPr/>
        </p:nvGrpSpPr>
        <p:grpSpPr bwMode="auto">
          <a:xfrm>
            <a:off x="47625" y="1452563"/>
            <a:ext cx="8769350" cy="4916487"/>
            <a:chOff x="48372" y="1452386"/>
            <a:chExt cx="8769350" cy="4916488"/>
          </a:xfrm>
        </p:grpSpPr>
        <p:grpSp>
          <p:nvGrpSpPr>
            <p:cNvPr id="217092" name="5 Grupo"/>
            <p:cNvGrpSpPr>
              <a:grpSpLocks/>
            </p:cNvGrpSpPr>
            <p:nvPr/>
          </p:nvGrpSpPr>
          <p:grpSpPr bwMode="auto">
            <a:xfrm>
              <a:off x="48372" y="1452386"/>
              <a:ext cx="8769350" cy="4916488"/>
              <a:chOff x="101600" y="866775"/>
              <a:chExt cx="8769350" cy="4916488"/>
            </a:xfrm>
          </p:grpSpPr>
          <p:grpSp>
            <p:nvGrpSpPr>
              <p:cNvPr id="217094" name="11 Grupo"/>
              <p:cNvGrpSpPr>
                <a:grpSpLocks/>
              </p:cNvGrpSpPr>
              <p:nvPr/>
            </p:nvGrpSpPr>
            <p:grpSpPr bwMode="auto">
              <a:xfrm>
                <a:off x="101600" y="866775"/>
                <a:ext cx="8769350" cy="4217988"/>
                <a:chOff x="100987" y="651151"/>
                <a:chExt cx="8769994" cy="4218009"/>
              </a:xfrm>
            </p:grpSpPr>
            <p:grpSp>
              <p:nvGrpSpPr>
                <p:cNvPr id="217105" name="7 Grupo"/>
                <p:cNvGrpSpPr>
                  <a:grpSpLocks/>
                </p:cNvGrpSpPr>
                <p:nvPr/>
              </p:nvGrpSpPr>
              <p:grpSpPr bwMode="auto">
                <a:xfrm>
                  <a:off x="100987" y="651151"/>
                  <a:ext cx="8769994" cy="3853869"/>
                  <a:chOff x="609600" y="1178168"/>
                  <a:chExt cx="8339906" cy="3853869"/>
                </a:xfrm>
              </p:grpSpPr>
              <p:pic>
                <p:nvPicPr>
                  <p:cNvPr id="2171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7108"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217109"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
                <p:nvSpPr>
                  <p:cNvPr id="217110"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grpSp>
            <p:sp>
              <p:nvSpPr>
                <p:cNvPr id="11" name="10 Rectángulo"/>
                <p:cNvSpPr/>
                <p:nvPr/>
              </p:nvSpPr>
              <p:spPr>
                <a:xfrm>
                  <a:off x="456613" y="2708562"/>
                  <a:ext cx="7787260" cy="2160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7095" name="3 Grupo"/>
              <p:cNvGrpSpPr>
                <a:grpSpLocks/>
              </p:cNvGrpSpPr>
              <p:nvPr/>
            </p:nvGrpSpPr>
            <p:grpSpPr bwMode="auto">
              <a:xfrm>
                <a:off x="638175" y="3028950"/>
                <a:ext cx="8221663" cy="2754313"/>
                <a:chOff x="638175" y="3028950"/>
                <a:chExt cx="8221663" cy="2754313"/>
              </a:xfrm>
            </p:grpSpPr>
            <p:sp>
              <p:nvSpPr>
                <p:cNvPr id="3" name="Right Arrow 2"/>
                <p:cNvSpPr/>
                <p:nvPr/>
              </p:nvSpPr>
              <p:spPr>
                <a:xfrm>
                  <a:off x="638175" y="5249863"/>
                  <a:ext cx="7620000" cy="5334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nvGrpSpPr>
                <p:cNvPr id="217097" name="1 Grupo"/>
                <p:cNvGrpSpPr>
                  <a:grpSpLocks/>
                </p:cNvGrpSpPr>
                <p:nvPr/>
              </p:nvGrpSpPr>
              <p:grpSpPr bwMode="auto">
                <a:xfrm>
                  <a:off x="1127125" y="3508375"/>
                  <a:ext cx="7034213" cy="1504950"/>
                  <a:chOff x="2362200" y="3429000"/>
                  <a:chExt cx="5094288" cy="1617663"/>
                </a:xfrm>
              </p:grpSpPr>
              <p:sp>
                <p:nvSpPr>
                  <p:cNvPr id="5" name="Right Triangle 4"/>
                  <p:cNvSpPr/>
                  <p:nvPr/>
                </p:nvSpPr>
                <p:spPr>
                  <a:xfrm flipH="1">
                    <a:off x="2655372" y="3599640"/>
                    <a:ext cx="4801116" cy="1447024"/>
                  </a:xfrm>
                  <a:prstGeom prst="rtTriangle">
                    <a:avLst/>
                  </a:prstGeom>
                  <a:gradFill flip="none" rotWithShape="1">
                    <a:gsLst>
                      <a:gs pos="0">
                        <a:schemeClr val="accent6">
                          <a:lumMod val="40000"/>
                          <a:lumOff val="60000"/>
                        </a:schemeClr>
                      </a:gs>
                      <a:gs pos="100000">
                        <a:schemeClr val="accent6"/>
                      </a:gs>
                      <a:gs pos="100000">
                        <a:schemeClr val="accent6">
                          <a:lumMod val="75000"/>
                        </a:schemeClr>
                      </a:gs>
                    </a:gsLst>
                    <a:lin ang="135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4" name="Right Triangle 13"/>
                  <p:cNvSpPr/>
                  <p:nvPr/>
                </p:nvSpPr>
                <p:spPr>
                  <a:xfrm flipV="1">
                    <a:off x="2362200" y="3429000"/>
                    <a:ext cx="4801116" cy="1447024"/>
                  </a:xfrm>
                  <a:prstGeom prst="rtTriangle">
                    <a:avLst/>
                  </a:prstGeom>
                  <a:gradFill>
                    <a:gsLst>
                      <a:gs pos="0">
                        <a:srgbClr val="03D4A8"/>
                      </a:gs>
                      <a:gs pos="25000">
                        <a:srgbClr val="21D6E0"/>
                      </a:gs>
                      <a:gs pos="75000">
                        <a:srgbClr val="0087E6"/>
                      </a:gs>
                      <a:gs pos="100000">
                        <a:srgbClr val="005CBF"/>
                      </a:gs>
                    </a:gsLst>
                    <a:lin ang="135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17103" name="TextBox 5"/>
                  <p:cNvSpPr txBox="1">
                    <a:spLocks noChangeArrowheads="1"/>
                  </p:cNvSpPr>
                  <p:nvPr/>
                </p:nvSpPr>
                <p:spPr bwMode="auto">
                  <a:xfrm>
                    <a:off x="4149725" y="4622800"/>
                    <a:ext cx="2351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charset="0"/>
                        <a:ea typeface="MS PGothic" pitchFamily="34" charset="-128"/>
                        <a:cs typeface="Arial" charset="0"/>
                      </a:rPr>
                      <a:t>Generación de EAO</a:t>
                    </a:r>
                  </a:p>
                </p:txBody>
              </p:sp>
              <p:sp>
                <p:nvSpPr>
                  <p:cNvPr id="217104" name="TextBox 15"/>
                  <p:cNvSpPr txBox="1">
                    <a:spLocks noChangeArrowheads="1"/>
                  </p:cNvSpPr>
                  <p:nvPr/>
                </p:nvSpPr>
                <p:spPr bwMode="auto">
                  <a:xfrm>
                    <a:off x="2362200" y="3429000"/>
                    <a:ext cx="2544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charset="0"/>
                        <a:ea typeface="MS PGothic" pitchFamily="34" charset="-128"/>
                        <a:cs typeface="Arial" charset="0"/>
                      </a:rPr>
                      <a:t>Degradación  de EAO</a:t>
                    </a:r>
                  </a:p>
                </p:txBody>
              </p:sp>
            </p:grpSp>
            <p:grpSp>
              <p:nvGrpSpPr>
                <p:cNvPr id="217098" name="Group 186376"/>
                <p:cNvGrpSpPr>
                  <a:grpSpLocks/>
                </p:cNvGrpSpPr>
                <p:nvPr/>
              </p:nvGrpSpPr>
              <p:grpSpPr bwMode="auto">
                <a:xfrm>
                  <a:off x="7424738" y="3028950"/>
                  <a:ext cx="1435100" cy="1462088"/>
                  <a:chOff x="7596854" y="2593920"/>
                  <a:chExt cx="989549" cy="909064"/>
                </a:xfrm>
              </p:grpSpPr>
              <p:sp>
                <p:nvSpPr>
                  <p:cNvPr id="19" name="32-Point Star 18"/>
                  <p:cNvSpPr/>
                  <p:nvPr/>
                </p:nvSpPr>
                <p:spPr>
                  <a:xfrm>
                    <a:off x="7596854" y="2593920"/>
                    <a:ext cx="989549" cy="909064"/>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17100" name="TextBox 19"/>
                  <p:cNvSpPr txBox="1">
                    <a:spLocks noChangeArrowheads="1"/>
                  </p:cNvSpPr>
                  <p:nvPr/>
                </p:nvSpPr>
                <p:spPr bwMode="auto">
                  <a:xfrm>
                    <a:off x="7650772" y="2901701"/>
                    <a:ext cx="823176" cy="2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D7E4BD"/>
                        </a:solidFill>
                        <a:effectLst/>
                        <a:uLnTx/>
                        <a:uFillTx/>
                        <a:latin typeface="Arial" charset="0"/>
                        <a:ea typeface="MS PGothic" pitchFamily="34" charset="-128"/>
                        <a:cs typeface="Arial" charset="0"/>
                      </a:rPr>
                      <a:t>Muerte</a:t>
                    </a:r>
                  </a:p>
                </p:txBody>
              </p:sp>
            </p:grpSp>
          </p:grpSp>
        </p:grpSp>
        <p:sp>
          <p:nvSpPr>
            <p:cNvPr id="217093" name="TextBox 1"/>
            <p:cNvSpPr txBox="1">
              <a:spLocks noChangeArrowheads="1"/>
            </p:cNvSpPr>
            <p:nvPr/>
          </p:nvSpPr>
          <p:spPr bwMode="auto">
            <a:xfrm>
              <a:off x="3918697" y="5917230"/>
              <a:ext cx="95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srgbClr val="000000"/>
                  </a:solidFill>
                  <a:effectLst/>
                  <a:uLnTx/>
                  <a:uFillTx/>
                  <a:latin typeface="Arial" charset="0"/>
                  <a:ea typeface="MS PGothic" pitchFamily="34" charset="-128"/>
                  <a:cs typeface="Arial" charset="0"/>
                </a:rPr>
                <a:t>Tiempo</a:t>
              </a:r>
            </a:p>
          </p:txBody>
        </p:sp>
      </p:grpSp>
    </p:spTree>
    <p:extLst>
      <p:ext uri="{BB962C8B-B14F-4D97-AF65-F5344CB8AC3E}">
        <p14:creationId xmlns:p14="http://schemas.microsoft.com/office/powerpoint/2010/main" val="2494981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14338" y="1052513"/>
            <a:ext cx="82454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altLang="es-MX" sz="2400" b="0" i="0" u="none" strike="noStrike" kern="1200" cap="none" spc="0" normalizeH="0" baseline="0" noProof="0" dirty="0">
                <a:ln>
                  <a:noFill/>
                </a:ln>
                <a:solidFill>
                  <a:srgbClr val="FFFF00"/>
                </a:solidFill>
                <a:effectLst/>
                <a:uLnTx/>
                <a:uFillTx/>
                <a:latin typeface="Arial" pitchFamily="34" charset="0"/>
                <a:ea typeface="+mn-ea"/>
                <a:cs typeface="Arial" charset="0"/>
              </a:rPr>
              <a:t>Las </a:t>
            </a:r>
            <a:r>
              <a:rPr kumimoji="0" lang="es-ES_tradnl" altLang="es-MX" sz="2400" b="0" i="0" u="none" strike="noStrike" kern="1200" cap="none" spc="0" normalizeH="0" baseline="0" noProof="0" dirty="0" err="1">
                <a:ln>
                  <a:noFill/>
                </a:ln>
                <a:solidFill>
                  <a:srgbClr val="FFFF00"/>
                </a:solidFill>
                <a:effectLst/>
                <a:uLnTx/>
                <a:uFillTx/>
                <a:latin typeface="Arial" pitchFamily="34" charset="0"/>
                <a:ea typeface="+mn-ea"/>
                <a:cs typeface="Arial" charset="0"/>
              </a:rPr>
              <a:t>EAOs</a:t>
            </a:r>
            <a:r>
              <a:rPr kumimoji="0" lang="es-ES_tradnl" altLang="es-MX" sz="2400" b="0" i="0" u="none" strike="noStrike" kern="1200" cap="none" spc="0" normalizeH="0" baseline="0" noProof="0" dirty="0">
                <a:ln>
                  <a:noFill/>
                </a:ln>
                <a:solidFill>
                  <a:srgbClr val="FFFF00"/>
                </a:solidFill>
                <a:effectLst/>
                <a:uLnTx/>
                <a:uFillTx/>
                <a:latin typeface="Arial" pitchFamily="34" charset="0"/>
                <a:ea typeface="+mn-ea"/>
                <a:cs typeface="Arial" charset="0"/>
              </a:rPr>
              <a:t> son altamente reactivas e  inducen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altLang="es-MX" sz="2800" b="0" i="0" u="none" strike="noStrike" kern="1200" cap="none" spc="0" normalizeH="0" baseline="0" noProof="0" dirty="0">
                <a:ln>
                  <a:noFill/>
                </a:ln>
                <a:solidFill>
                  <a:srgbClr val="FFFF00"/>
                </a:solidFill>
                <a:effectLst/>
                <a:uLnTx/>
                <a:uFillTx/>
                <a:latin typeface="Arial" pitchFamily="34" charset="0"/>
                <a:ea typeface="+mn-ea"/>
                <a:cs typeface="Arial" charset="0"/>
              </a:rPr>
              <a:t>Daño oxidativo = Estrés oxidativo</a:t>
            </a:r>
            <a:r>
              <a:rPr kumimoji="0" lang="es-ES_tradnl" altLang="es-MX" sz="2400" b="0" i="0" u="none" strike="noStrike" kern="1200" cap="none" spc="0" normalizeH="0" baseline="0" noProof="0" dirty="0">
                <a:ln>
                  <a:noFill/>
                </a:ln>
                <a:solidFill>
                  <a:srgbClr val="FF3300"/>
                </a:solidFill>
                <a:effectLst/>
                <a:uLnTx/>
                <a:uFillTx/>
                <a:latin typeface="Arial" pitchFamily="34" charset="0"/>
                <a:ea typeface="+mn-ea"/>
                <a:cs typeface="Arial" charset="0"/>
              </a:rPr>
              <a:t>   </a:t>
            </a:r>
            <a:endParaRPr kumimoji="0" lang="es-ES" altLang="es-MX" sz="2400" b="0" i="0" u="none" strike="noStrike" kern="1200" cap="none" spc="0" normalizeH="0" baseline="0" noProof="0" dirty="0">
              <a:ln>
                <a:noFill/>
              </a:ln>
              <a:solidFill>
                <a:srgbClr val="FF3300"/>
              </a:solidFill>
              <a:effectLst/>
              <a:uLnTx/>
              <a:uFillTx/>
              <a:latin typeface="Arial" pitchFamily="34" charset="0"/>
              <a:ea typeface="+mn-ea"/>
              <a:cs typeface="Arial" charset="0"/>
            </a:endParaRPr>
          </a:p>
        </p:txBody>
      </p:sp>
      <p:sp>
        <p:nvSpPr>
          <p:cNvPr id="31747" name="Text Box 3"/>
          <p:cNvSpPr txBox="1">
            <a:spLocks noChangeArrowheads="1"/>
          </p:cNvSpPr>
          <p:nvPr/>
        </p:nvSpPr>
        <p:spPr bwMode="auto">
          <a:xfrm>
            <a:off x="2195513" y="333375"/>
            <a:ext cx="5113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itchFamily="34" charset="0"/>
              <a:ea typeface="+mn-ea"/>
              <a:cs typeface="Arial" charset="0"/>
            </a:endParaRPr>
          </a:p>
        </p:txBody>
      </p:sp>
      <p:sp>
        <p:nvSpPr>
          <p:cNvPr id="347140" name="Text Box 4"/>
          <p:cNvSpPr txBox="1">
            <a:spLocks noChangeArrowheads="1"/>
          </p:cNvSpPr>
          <p:nvPr/>
        </p:nvSpPr>
        <p:spPr bwMode="auto">
          <a:xfrm>
            <a:off x="2268538" y="333375"/>
            <a:ext cx="4537075"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Arial" charset="0"/>
              </a:rPr>
              <a:t>El lado oscuro de las EAOs</a:t>
            </a:r>
            <a:endParaRPr kumimoji="0" lang="es-E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Arial" charset="0"/>
            </a:endParaRPr>
          </a:p>
        </p:txBody>
      </p:sp>
      <p:sp>
        <p:nvSpPr>
          <p:cNvPr id="347141" name="Text Box 5"/>
          <p:cNvSpPr txBox="1">
            <a:spLocks noChangeArrowheads="1"/>
          </p:cNvSpPr>
          <p:nvPr/>
        </p:nvSpPr>
        <p:spPr bwMode="auto">
          <a:xfrm>
            <a:off x="0" y="234950"/>
            <a:ext cx="9144000" cy="457200"/>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Arial" charset="0"/>
              </a:rPr>
              <a:t>El lado oscuro de las </a:t>
            </a:r>
            <a:r>
              <a:rPr kumimoji="0" lang="es-ES_tradnl" sz="24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a:ea typeface="+mn-ea"/>
                <a:cs typeface="Arial" charset="0"/>
              </a:rPr>
              <a:t>EAOs</a:t>
            </a:r>
            <a:endParaRPr kumimoji="0" lang="es-E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Arial" charset="0"/>
            </a:endParaRPr>
          </a:p>
        </p:txBody>
      </p:sp>
      <p:grpSp>
        <p:nvGrpSpPr>
          <p:cNvPr id="3" name="2 Grupo"/>
          <p:cNvGrpSpPr>
            <a:grpSpLocks/>
          </p:cNvGrpSpPr>
          <p:nvPr/>
        </p:nvGrpSpPr>
        <p:grpSpPr bwMode="auto">
          <a:xfrm>
            <a:off x="34925" y="2405063"/>
            <a:ext cx="9297988" cy="4075112"/>
            <a:chOff x="302270" y="2405062"/>
            <a:chExt cx="9297988" cy="4075113"/>
          </a:xfrm>
        </p:grpSpPr>
        <p:grpSp>
          <p:nvGrpSpPr>
            <p:cNvPr id="216071" name="1 Grupo"/>
            <p:cNvGrpSpPr>
              <a:grpSpLocks/>
            </p:cNvGrpSpPr>
            <p:nvPr/>
          </p:nvGrpSpPr>
          <p:grpSpPr bwMode="auto">
            <a:xfrm>
              <a:off x="302270" y="2405062"/>
              <a:ext cx="9297988" cy="4075113"/>
              <a:chOff x="98425" y="2698750"/>
              <a:chExt cx="9297988" cy="4075113"/>
            </a:xfrm>
          </p:grpSpPr>
          <p:grpSp>
            <p:nvGrpSpPr>
              <p:cNvPr id="216073" name="8 Grupo"/>
              <p:cNvGrpSpPr>
                <a:grpSpLocks/>
              </p:cNvGrpSpPr>
              <p:nvPr/>
            </p:nvGrpSpPr>
            <p:grpSpPr bwMode="auto">
              <a:xfrm>
                <a:off x="98425" y="2698750"/>
                <a:ext cx="7569200" cy="4075113"/>
                <a:chOff x="98674" y="2698974"/>
                <a:chExt cx="7569670" cy="4074780"/>
              </a:xfrm>
            </p:grpSpPr>
            <p:grpSp>
              <p:nvGrpSpPr>
                <p:cNvPr id="216077" name="9 Grupo"/>
                <p:cNvGrpSpPr>
                  <a:grpSpLocks/>
                </p:cNvGrpSpPr>
                <p:nvPr/>
              </p:nvGrpSpPr>
              <p:grpSpPr bwMode="auto">
                <a:xfrm>
                  <a:off x="190504" y="4281266"/>
                  <a:ext cx="7477840" cy="1447800"/>
                  <a:chOff x="2362200" y="3429000"/>
                  <a:chExt cx="5094288" cy="1617663"/>
                </a:xfrm>
              </p:grpSpPr>
              <p:sp>
                <p:nvSpPr>
                  <p:cNvPr id="11" name="Right Triangle 4"/>
                  <p:cNvSpPr/>
                  <p:nvPr/>
                </p:nvSpPr>
                <p:spPr>
                  <a:xfrm flipH="1">
                    <a:off x="2656554" y="3599619"/>
                    <a:ext cx="4799934" cy="1447265"/>
                  </a:xfrm>
                  <a:prstGeom prst="rtTriangle">
                    <a:avLst/>
                  </a:prstGeom>
                  <a:gradFill flip="none" rotWithShape="1">
                    <a:gsLst>
                      <a:gs pos="0">
                        <a:srgbClr val="F79646">
                          <a:lumMod val="40000"/>
                          <a:lumOff val="60000"/>
                        </a:srgbClr>
                      </a:gs>
                      <a:gs pos="100000">
                        <a:srgbClr val="F79646"/>
                      </a:gs>
                      <a:gs pos="100000">
                        <a:srgbClr val="F79646">
                          <a:lumMod val="75000"/>
                        </a:srgbClr>
                      </a:gs>
                    </a:gsLst>
                    <a:lin ang="13500000" scaled="1"/>
                    <a:tileRect/>
                  </a:gradFill>
                  <a:ln w="25400" cap="flat" cmpd="sng" algn="ctr">
                    <a:solidFill>
                      <a:sysClr val="windowText" lastClr="000000">
                        <a:lumMod val="50000"/>
                        <a:lumOff val="50000"/>
                      </a:sysClr>
                    </a:solidFill>
                    <a:prstDash val="solid"/>
                  </a:ln>
                  <a:effec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Arial" charset="0"/>
                    </a:endParaRPr>
                  </a:p>
                </p:txBody>
              </p:sp>
              <p:sp>
                <p:nvSpPr>
                  <p:cNvPr id="12" name="Right Triangle 13"/>
                  <p:cNvSpPr/>
                  <p:nvPr/>
                </p:nvSpPr>
                <p:spPr>
                  <a:xfrm flipV="1">
                    <a:off x="2362371" y="3429353"/>
                    <a:ext cx="4799934" cy="1447265"/>
                  </a:xfrm>
                  <a:prstGeom prst="rtTriangle">
                    <a:avLst/>
                  </a:prstGeom>
                  <a:gradFill>
                    <a:gsLst>
                      <a:gs pos="0">
                        <a:srgbClr val="03D4A8"/>
                      </a:gs>
                      <a:gs pos="25000">
                        <a:srgbClr val="21D6E0"/>
                      </a:gs>
                      <a:gs pos="75000">
                        <a:srgbClr val="0087E6"/>
                      </a:gs>
                      <a:gs pos="100000">
                        <a:srgbClr val="005CBF"/>
                      </a:gs>
                    </a:gsLst>
                    <a:lin ang="13500000" scaled="0"/>
                  </a:gradFill>
                  <a:ln w="25400" cap="flat" cmpd="sng" algn="ctr">
                    <a:solidFill>
                      <a:sysClr val="windowText" lastClr="000000">
                        <a:lumMod val="50000"/>
                        <a:lumOff val="50000"/>
                      </a:sysClr>
                    </a:solidFill>
                    <a:prstDash val="solid"/>
                  </a:ln>
                  <a:effec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Arial" charset="0"/>
                    </a:endParaRPr>
                  </a:p>
                </p:txBody>
              </p:sp>
              <p:sp>
                <p:nvSpPr>
                  <p:cNvPr id="13" name="TextBox 5"/>
                  <p:cNvSpPr txBox="1">
                    <a:spLocks noChangeArrowheads="1"/>
                  </p:cNvSpPr>
                  <p:nvPr/>
                </p:nvSpPr>
                <p:spPr bwMode="auto">
                  <a:xfrm>
                    <a:off x="4150179" y="4622992"/>
                    <a:ext cx="1624493" cy="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0" cap="none" spc="0" normalizeH="0" baseline="0" noProof="0" dirty="0" err="1">
                        <a:ln>
                          <a:noFill/>
                        </a:ln>
                        <a:solidFill>
                          <a:prstClr val="black"/>
                        </a:solidFill>
                        <a:effectLst/>
                        <a:uLnTx/>
                        <a:uFillTx/>
                        <a:latin typeface="Arial" pitchFamily="34" charset="0"/>
                        <a:ea typeface="MS PGothic" pitchFamily="34" charset="-128"/>
                        <a:cs typeface="Arial" pitchFamily="34" charset="0"/>
                      </a:rPr>
                      <a:t>Generación</a:t>
                    </a:r>
                    <a:r>
                      <a:rPr kumimoji="0" lang="en-GB" altLang="en-US" sz="1800" b="1" i="0" u="none" strike="noStrike" kern="0" cap="none" spc="0" normalizeH="0" baseline="0" noProof="0" dirty="0">
                        <a:ln>
                          <a:noFill/>
                        </a:ln>
                        <a:solidFill>
                          <a:prstClr val="black"/>
                        </a:solidFill>
                        <a:effectLst/>
                        <a:uLnTx/>
                        <a:uFillTx/>
                        <a:latin typeface="Arial" pitchFamily="34" charset="0"/>
                        <a:ea typeface="MS PGothic" pitchFamily="34" charset="-128"/>
                        <a:cs typeface="Arial" pitchFamily="34" charset="0"/>
                      </a:rPr>
                      <a:t> de EAO</a:t>
                    </a:r>
                  </a:p>
                </p:txBody>
              </p:sp>
              <p:sp>
                <p:nvSpPr>
                  <p:cNvPr id="14" name="TextBox 15"/>
                  <p:cNvSpPr txBox="1">
                    <a:spLocks noChangeArrowheads="1"/>
                  </p:cNvSpPr>
                  <p:nvPr/>
                </p:nvSpPr>
                <p:spPr bwMode="auto">
                  <a:xfrm>
                    <a:off x="2362371" y="3429353"/>
                    <a:ext cx="2543814" cy="3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0" cap="none" spc="0" normalizeH="0" baseline="0" noProof="0" dirty="0" err="1">
                        <a:ln>
                          <a:noFill/>
                        </a:ln>
                        <a:solidFill>
                          <a:prstClr val="black"/>
                        </a:solidFill>
                        <a:effectLst/>
                        <a:uLnTx/>
                        <a:uFillTx/>
                        <a:latin typeface="Arial" pitchFamily="34" charset="0"/>
                        <a:ea typeface="MS PGothic" pitchFamily="34" charset="-128"/>
                        <a:cs typeface="Arial" pitchFamily="34" charset="0"/>
                      </a:rPr>
                      <a:t>Degradación</a:t>
                    </a:r>
                    <a:r>
                      <a:rPr kumimoji="0" lang="en-GB" altLang="en-US" sz="1800" b="1" i="0" u="none" strike="noStrike" kern="0" cap="none" spc="0" normalizeH="0" baseline="0" noProof="0" dirty="0">
                        <a:ln>
                          <a:noFill/>
                        </a:ln>
                        <a:solidFill>
                          <a:prstClr val="black"/>
                        </a:solidFill>
                        <a:effectLst/>
                        <a:uLnTx/>
                        <a:uFillTx/>
                        <a:latin typeface="Arial" pitchFamily="34" charset="0"/>
                        <a:ea typeface="MS PGothic" pitchFamily="34" charset="-128"/>
                        <a:cs typeface="Arial" pitchFamily="34" charset="0"/>
                      </a:rPr>
                      <a:t>  de EAO</a:t>
                    </a:r>
                  </a:p>
                </p:txBody>
              </p:sp>
            </p:grpSp>
            <p:pic>
              <p:nvPicPr>
                <p:cNvPr id="21607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4" y="2698974"/>
                  <a:ext cx="756967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2"/>
                <p:cNvSpPr/>
                <p:nvPr/>
              </p:nvSpPr>
              <p:spPr>
                <a:xfrm>
                  <a:off x="195518" y="5865778"/>
                  <a:ext cx="7472826" cy="907976"/>
                </a:xfrm>
                <a:prstGeom prst="rightArrow">
                  <a:avLst/>
                </a:prstGeom>
                <a:gradFill>
                  <a:gsLst>
                    <a:gs pos="0">
                      <a:srgbClr val="FFF200"/>
                    </a:gs>
                    <a:gs pos="45000">
                      <a:srgbClr val="FF7A00"/>
                    </a:gs>
                    <a:gs pos="70000">
                      <a:srgbClr val="FF0300"/>
                    </a:gs>
                    <a:gs pos="100000">
                      <a:srgbClr val="4D0808"/>
                    </a:gs>
                  </a:gsLst>
                  <a:lin ang="0" scaled="0"/>
                </a:gra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grpSp>
            <p:nvGrpSpPr>
              <p:cNvPr id="216074" name="Group 186376"/>
              <p:cNvGrpSpPr>
                <a:grpSpLocks/>
              </p:cNvGrpSpPr>
              <p:nvPr/>
            </p:nvGrpSpPr>
            <p:grpSpPr bwMode="auto">
              <a:xfrm>
                <a:off x="6805613" y="3935413"/>
                <a:ext cx="2590800" cy="1930400"/>
                <a:chOff x="7596854" y="2593919"/>
                <a:chExt cx="1641980" cy="1015577"/>
              </a:xfrm>
            </p:grpSpPr>
            <p:sp>
              <p:nvSpPr>
                <p:cNvPr id="19" name="32-Point Star 18"/>
                <p:cNvSpPr/>
                <p:nvPr/>
              </p:nvSpPr>
              <p:spPr>
                <a:xfrm>
                  <a:off x="7596854" y="2593918"/>
                  <a:ext cx="1641980" cy="1015577"/>
                </a:xfrm>
                <a:prstGeom prst="star32">
                  <a:avLst/>
                </a:prstGeom>
                <a:solidFill>
                  <a:srgbClr val="FF0000"/>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Arial" charset="0"/>
                  </a:endParaRPr>
                </a:p>
              </p:txBody>
            </p:sp>
            <p:sp>
              <p:nvSpPr>
                <p:cNvPr id="20" name="TextBox 19"/>
                <p:cNvSpPr txBox="1">
                  <a:spLocks noChangeArrowheads="1"/>
                </p:cNvSpPr>
                <p:nvPr/>
              </p:nvSpPr>
              <p:spPr bwMode="auto">
                <a:xfrm>
                  <a:off x="7684386" y="2876209"/>
                  <a:ext cx="1466916" cy="51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0" cap="none" spc="0" normalizeH="0" baseline="0" noProof="0" dirty="0" err="1">
                      <a:ln>
                        <a:noFill/>
                      </a:ln>
                      <a:solidFill>
                        <a:srgbClr val="D7E4BD"/>
                      </a:solidFill>
                      <a:effectLst/>
                      <a:uLnTx/>
                      <a:uFillTx/>
                      <a:latin typeface="Arial" charset="0"/>
                      <a:ea typeface="MS PGothic" pitchFamily="34" charset="-128"/>
                      <a:cs typeface="Arial" charset="0"/>
                    </a:rPr>
                    <a:t>Senescencia</a:t>
                  </a:r>
                  <a:endParaRPr kumimoji="0" lang="en-GB" altLang="en-US" sz="2400" b="1" i="0" u="none" strike="noStrike" kern="0" cap="none" spc="0" normalizeH="0" baseline="0" noProof="0" dirty="0">
                    <a:ln>
                      <a:noFill/>
                    </a:ln>
                    <a:solidFill>
                      <a:srgbClr val="D7E4BD"/>
                    </a:solidFill>
                    <a:effectLst/>
                    <a:uLnTx/>
                    <a:uFillTx/>
                    <a:latin typeface="Arial" charset="0"/>
                    <a:ea typeface="MS PGothic" pitchFamily="34" charset="-128"/>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0" cap="none" spc="0" normalizeH="0" baseline="0" noProof="0" dirty="0" err="1">
                      <a:ln>
                        <a:noFill/>
                      </a:ln>
                      <a:solidFill>
                        <a:srgbClr val="D7E4BD"/>
                      </a:solidFill>
                      <a:effectLst/>
                      <a:uLnTx/>
                      <a:uFillTx/>
                      <a:latin typeface="Arial" charset="0"/>
                      <a:ea typeface="MS PGothic" pitchFamily="34" charset="-128"/>
                      <a:cs typeface="Arial" charset="0"/>
                    </a:rPr>
                    <a:t>Muerte</a:t>
                  </a:r>
                  <a:endParaRPr kumimoji="0" lang="en-GB" altLang="en-US" sz="2400" b="1" i="0" u="none" strike="noStrike" kern="0" cap="none" spc="0" normalizeH="0" baseline="0" noProof="0" dirty="0">
                    <a:ln>
                      <a:noFill/>
                    </a:ln>
                    <a:solidFill>
                      <a:srgbClr val="D7E4BD"/>
                    </a:solidFill>
                    <a:effectLst/>
                    <a:uLnTx/>
                    <a:uFillTx/>
                    <a:latin typeface="Arial" charset="0"/>
                    <a:ea typeface="MS PGothic" pitchFamily="34" charset="-128"/>
                    <a:cs typeface="Arial" charset="0"/>
                  </a:endParaRPr>
                </a:p>
              </p:txBody>
            </p:sp>
          </p:grpSp>
        </p:grpSp>
        <p:sp>
          <p:nvSpPr>
            <p:cNvPr id="216072" name="TextBox 1"/>
            <p:cNvSpPr txBox="1">
              <a:spLocks noChangeArrowheads="1"/>
            </p:cNvSpPr>
            <p:nvPr/>
          </p:nvSpPr>
          <p:spPr bwMode="auto">
            <a:xfrm>
              <a:off x="3018483" y="5841206"/>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srgbClr val="FFFFFF"/>
                  </a:solidFill>
                  <a:effectLst/>
                  <a:uLnTx/>
                  <a:uFillTx/>
                  <a:latin typeface="Arial" charset="0"/>
                  <a:ea typeface="MS PGothic" pitchFamily="34" charset="-128"/>
                  <a:cs typeface="Arial" charset="0"/>
                </a:rPr>
                <a:t>Intensidad del  estrés</a:t>
              </a:r>
            </a:p>
          </p:txBody>
        </p:sp>
      </p:grpSp>
    </p:spTree>
    <p:extLst>
      <p:ext uri="{BB962C8B-B14F-4D97-AF65-F5344CB8AC3E}">
        <p14:creationId xmlns:p14="http://schemas.microsoft.com/office/powerpoint/2010/main" val="325274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up)">
                                      <p:cBhvr>
                                        <p:cTn id="7" dur="500"/>
                                        <p:tgtEl>
                                          <p:spTgt spid="31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371600" y="2286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800" b="0" i="0" u="none" strike="noStrike" kern="1200" cap="none" spc="0" normalizeH="0" baseline="0" noProof="0">
                <a:ln>
                  <a:noFill/>
                </a:ln>
                <a:solidFill>
                  <a:srgbClr val="FFFF00"/>
                </a:solidFill>
                <a:effectLst/>
                <a:uLnTx/>
                <a:uFillTx/>
                <a:latin typeface="Arial" pitchFamily="34" charset="0"/>
                <a:ea typeface="+mn-ea"/>
                <a:cs typeface="+mn-cs"/>
              </a:rPr>
              <a:t>Estrés, Senescencia y Muerte Celular</a:t>
            </a:r>
            <a:endParaRPr kumimoji="0" lang="es-ES" altLang="es-MX" sz="2800" b="0"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146435" name="Text Box 3"/>
          <p:cNvSpPr txBox="1">
            <a:spLocks noChangeArrowheads="1"/>
          </p:cNvSpPr>
          <p:nvPr/>
        </p:nvSpPr>
        <p:spPr bwMode="auto">
          <a:xfrm>
            <a:off x="457200" y="11430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Los diferentes factores de </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estrés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ambiental aceleran los fenómenos de </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senescencia </a:t>
            </a: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6436" name="Text Box 4"/>
          <p:cNvSpPr txBox="1">
            <a:spLocks noChangeArrowheads="1"/>
          </p:cNvSpPr>
          <p:nvPr/>
        </p:nvSpPr>
        <p:spPr bwMode="auto">
          <a:xfrm>
            <a:off x="304800" y="26670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Los diferentes factores de </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estrés</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aumentan la generación de las </a:t>
            </a:r>
            <a:r>
              <a:rPr kumimoji="0" lang="es-AR" altLang="es-MX" sz="2400" b="0" i="0" u="none" strike="noStrike" kern="1200" cap="none" spc="0" normalizeH="0" baseline="0" noProof="0">
                <a:ln>
                  <a:noFill/>
                </a:ln>
                <a:solidFill>
                  <a:srgbClr val="A50021"/>
                </a:solidFill>
                <a:effectLst/>
                <a:uLnTx/>
                <a:uFillTx/>
                <a:latin typeface="Arial" pitchFamily="34" charset="0"/>
                <a:ea typeface="+mn-ea"/>
                <a:cs typeface="+mn-cs"/>
              </a:rPr>
              <a:t>especies activas del oxígeno (EAO)</a:t>
            </a:r>
            <a:endParaRPr kumimoji="0" lang="es-ES" altLang="es-MX" sz="2400" b="0" i="0" u="none" strike="noStrike" kern="1200" cap="none" spc="0" normalizeH="0" baseline="0" noProof="0">
              <a:ln>
                <a:noFill/>
              </a:ln>
              <a:solidFill>
                <a:srgbClr val="A50021"/>
              </a:solidFill>
              <a:effectLst/>
              <a:uLnTx/>
              <a:uFillTx/>
              <a:latin typeface="Arial" pitchFamily="34" charset="0"/>
              <a:ea typeface="+mn-ea"/>
              <a:cs typeface="+mn-cs"/>
            </a:endParaRPr>
          </a:p>
        </p:txBody>
      </p:sp>
      <p:sp>
        <p:nvSpPr>
          <p:cNvPr id="146437" name="Text Box 5"/>
          <p:cNvSpPr txBox="1">
            <a:spLocks noChangeArrowheads="1"/>
          </p:cNvSpPr>
          <p:nvPr/>
        </p:nvSpPr>
        <p:spPr bwMode="auto">
          <a:xfrm>
            <a:off x="914400" y="4038600"/>
            <a:ext cx="7620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a:ln>
                  <a:noFill/>
                </a:ln>
                <a:solidFill>
                  <a:srgbClr val="000000"/>
                </a:solidFill>
                <a:effectLst/>
                <a:uLnTx/>
                <a:uFillTx/>
                <a:latin typeface="Arial" pitchFamily="34" charset="0"/>
                <a:ea typeface="+mn-ea"/>
                <a:cs typeface="+mn-cs"/>
              </a:rPr>
              <a:t>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Las EAO inducen daños oxidativos y procesos degradativos propios de los síntomas de </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senescencia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que pueden devenir en</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 muerte necrótica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o en</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 muerte celular tipo programada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dependiendo de la</a:t>
            </a:r>
            <a:r>
              <a:rPr kumimoji="0" lang="es-AR" altLang="es-MX" sz="2000" b="0" i="0" u="none" strike="noStrike" kern="1200" cap="none" spc="0" normalizeH="0" baseline="0" noProof="0">
                <a:ln>
                  <a:noFill/>
                </a:ln>
                <a:solidFill>
                  <a:srgbClr val="FFFF00"/>
                </a:solidFill>
                <a:effectLst/>
                <a:uLnTx/>
                <a:uFillTx/>
                <a:latin typeface="Arial" pitchFamily="34" charset="0"/>
                <a:ea typeface="+mn-ea"/>
                <a:cs typeface="+mn-cs"/>
              </a:rPr>
              <a:t> intensidad del estrés</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46438" name="Line 6"/>
          <p:cNvSpPr>
            <a:spLocks noChangeShapeType="1"/>
          </p:cNvSpPr>
          <p:nvPr/>
        </p:nvSpPr>
        <p:spPr bwMode="auto">
          <a:xfrm>
            <a:off x="4724400" y="1905000"/>
            <a:ext cx="0" cy="685800"/>
          </a:xfrm>
          <a:prstGeom prst="line">
            <a:avLst/>
          </a:prstGeom>
          <a:noFill/>
          <a:ln w="1270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
        <p:nvSpPr>
          <p:cNvPr id="146439" name="Line 7"/>
          <p:cNvSpPr>
            <a:spLocks noChangeShapeType="1"/>
          </p:cNvSpPr>
          <p:nvPr/>
        </p:nvSpPr>
        <p:spPr bwMode="auto">
          <a:xfrm>
            <a:off x="4724400" y="3352800"/>
            <a:ext cx="0" cy="685800"/>
          </a:xfrm>
          <a:prstGeom prst="line">
            <a:avLst/>
          </a:prstGeom>
          <a:noFill/>
          <a:ln w="1270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59540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fill="hold"/>
                                        <p:tgtEl>
                                          <p:spTgt spid="146435"/>
                                        </p:tgtEl>
                                        <p:attrNameLst>
                                          <p:attrName>ppt_w</p:attrName>
                                        </p:attrNameLst>
                                      </p:cBhvr>
                                      <p:tavLst>
                                        <p:tav tm="0">
                                          <p:val>
                                            <p:fltVal val="0"/>
                                          </p:val>
                                        </p:tav>
                                        <p:tav tm="100000">
                                          <p:val>
                                            <p:strVal val="#ppt_w"/>
                                          </p:val>
                                        </p:tav>
                                      </p:tavLst>
                                    </p:anim>
                                    <p:anim calcmode="lin" valueType="num">
                                      <p:cBhvr>
                                        <p:cTn id="8" dur="500" fill="hold"/>
                                        <p:tgtEl>
                                          <p:spTgt spid="14643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grpId="0" nodeType="clickEffect">
                                  <p:stCondLst>
                                    <p:cond delay="0"/>
                                  </p:stCondLst>
                                  <p:childTnLst>
                                    <p:set>
                                      <p:cBhvr>
                                        <p:cTn id="12" dur="1" fill="hold">
                                          <p:stCondLst>
                                            <p:cond delay="0"/>
                                          </p:stCondLst>
                                        </p:cTn>
                                        <p:tgtEl>
                                          <p:spTgt spid="146438"/>
                                        </p:tgtEl>
                                        <p:attrNameLst>
                                          <p:attrName>style.visibility</p:attrName>
                                        </p:attrNameLst>
                                      </p:cBhvr>
                                      <p:to>
                                        <p:strVal val="visible"/>
                                      </p:to>
                                    </p:set>
                                    <p:anim calcmode="lin" valueType="num">
                                      <p:cBhvr>
                                        <p:cTn id="13" dur="500" fill="hold"/>
                                        <p:tgtEl>
                                          <p:spTgt spid="146438"/>
                                        </p:tgtEl>
                                        <p:attrNameLst>
                                          <p:attrName>ppt_x</p:attrName>
                                        </p:attrNameLst>
                                      </p:cBhvr>
                                      <p:tavLst>
                                        <p:tav tm="0">
                                          <p:val>
                                            <p:strVal val="#ppt_x"/>
                                          </p:val>
                                        </p:tav>
                                        <p:tav tm="100000">
                                          <p:val>
                                            <p:strVal val="#ppt_x"/>
                                          </p:val>
                                        </p:tav>
                                      </p:tavLst>
                                    </p:anim>
                                    <p:anim calcmode="lin" valueType="num">
                                      <p:cBhvr>
                                        <p:cTn id="14" dur="500" fill="hold"/>
                                        <p:tgtEl>
                                          <p:spTgt spid="146438"/>
                                        </p:tgtEl>
                                        <p:attrNameLst>
                                          <p:attrName>ppt_y</p:attrName>
                                        </p:attrNameLst>
                                      </p:cBhvr>
                                      <p:tavLst>
                                        <p:tav tm="0">
                                          <p:val>
                                            <p:strVal val="#ppt_y-#ppt_h/2"/>
                                          </p:val>
                                        </p:tav>
                                        <p:tav tm="100000">
                                          <p:val>
                                            <p:strVal val="#ppt_y"/>
                                          </p:val>
                                        </p:tav>
                                      </p:tavLst>
                                    </p:anim>
                                    <p:anim calcmode="lin" valueType="num">
                                      <p:cBhvr>
                                        <p:cTn id="15" dur="500" fill="hold"/>
                                        <p:tgtEl>
                                          <p:spTgt spid="146438"/>
                                        </p:tgtEl>
                                        <p:attrNameLst>
                                          <p:attrName>ppt_w</p:attrName>
                                        </p:attrNameLst>
                                      </p:cBhvr>
                                      <p:tavLst>
                                        <p:tav tm="0">
                                          <p:val>
                                            <p:strVal val="#ppt_w"/>
                                          </p:val>
                                        </p:tav>
                                        <p:tav tm="100000">
                                          <p:val>
                                            <p:strVal val="#ppt_w"/>
                                          </p:val>
                                        </p:tav>
                                      </p:tavLst>
                                    </p:anim>
                                    <p:anim calcmode="lin" valueType="num">
                                      <p:cBhvr>
                                        <p:cTn id="16" dur="500" fill="hold"/>
                                        <p:tgtEl>
                                          <p:spTgt spid="146438"/>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46436"/>
                                        </p:tgtEl>
                                        <p:attrNameLst>
                                          <p:attrName>style.visibility</p:attrName>
                                        </p:attrNameLst>
                                      </p:cBhvr>
                                      <p:to>
                                        <p:strVal val="visible"/>
                                      </p:to>
                                    </p:set>
                                    <p:anim calcmode="lin" valueType="num">
                                      <p:cBhvr>
                                        <p:cTn id="21" dur="500" fill="hold"/>
                                        <p:tgtEl>
                                          <p:spTgt spid="146436"/>
                                        </p:tgtEl>
                                        <p:attrNameLst>
                                          <p:attrName>ppt_w</p:attrName>
                                        </p:attrNameLst>
                                      </p:cBhvr>
                                      <p:tavLst>
                                        <p:tav tm="0">
                                          <p:val>
                                            <p:fltVal val="0"/>
                                          </p:val>
                                        </p:tav>
                                        <p:tav tm="100000">
                                          <p:val>
                                            <p:strVal val="#ppt_w"/>
                                          </p:val>
                                        </p:tav>
                                      </p:tavLst>
                                    </p:anim>
                                    <p:anim calcmode="lin" valueType="num">
                                      <p:cBhvr>
                                        <p:cTn id="22" dur="500" fill="hold"/>
                                        <p:tgtEl>
                                          <p:spTgt spid="146436"/>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 fill="hold" grpId="0" nodeType="clickEffect">
                                  <p:stCondLst>
                                    <p:cond delay="0"/>
                                  </p:stCondLst>
                                  <p:childTnLst>
                                    <p:set>
                                      <p:cBhvr>
                                        <p:cTn id="26" dur="1" fill="hold">
                                          <p:stCondLst>
                                            <p:cond delay="0"/>
                                          </p:stCondLst>
                                        </p:cTn>
                                        <p:tgtEl>
                                          <p:spTgt spid="146439"/>
                                        </p:tgtEl>
                                        <p:attrNameLst>
                                          <p:attrName>style.visibility</p:attrName>
                                        </p:attrNameLst>
                                      </p:cBhvr>
                                      <p:to>
                                        <p:strVal val="visible"/>
                                      </p:to>
                                    </p:set>
                                    <p:anim calcmode="lin" valueType="num">
                                      <p:cBhvr>
                                        <p:cTn id="27" dur="500" fill="hold"/>
                                        <p:tgtEl>
                                          <p:spTgt spid="146439"/>
                                        </p:tgtEl>
                                        <p:attrNameLst>
                                          <p:attrName>ppt_x</p:attrName>
                                        </p:attrNameLst>
                                      </p:cBhvr>
                                      <p:tavLst>
                                        <p:tav tm="0">
                                          <p:val>
                                            <p:strVal val="#ppt_x"/>
                                          </p:val>
                                        </p:tav>
                                        <p:tav tm="100000">
                                          <p:val>
                                            <p:strVal val="#ppt_x"/>
                                          </p:val>
                                        </p:tav>
                                      </p:tavLst>
                                    </p:anim>
                                    <p:anim calcmode="lin" valueType="num">
                                      <p:cBhvr>
                                        <p:cTn id="28" dur="500" fill="hold"/>
                                        <p:tgtEl>
                                          <p:spTgt spid="146439"/>
                                        </p:tgtEl>
                                        <p:attrNameLst>
                                          <p:attrName>ppt_y</p:attrName>
                                        </p:attrNameLst>
                                      </p:cBhvr>
                                      <p:tavLst>
                                        <p:tav tm="0">
                                          <p:val>
                                            <p:strVal val="#ppt_y-#ppt_h/2"/>
                                          </p:val>
                                        </p:tav>
                                        <p:tav tm="100000">
                                          <p:val>
                                            <p:strVal val="#ppt_y"/>
                                          </p:val>
                                        </p:tav>
                                      </p:tavLst>
                                    </p:anim>
                                    <p:anim calcmode="lin" valueType="num">
                                      <p:cBhvr>
                                        <p:cTn id="29" dur="500" fill="hold"/>
                                        <p:tgtEl>
                                          <p:spTgt spid="146439"/>
                                        </p:tgtEl>
                                        <p:attrNameLst>
                                          <p:attrName>ppt_w</p:attrName>
                                        </p:attrNameLst>
                                      </p:cBhvr>
                                      <p:tavLst>
                                        <p:tav tm="0">
                                          <p:val>
                                            <p:strVal val="#ppt_w"/>
                                          </p:val>
                                        </p:tav>
                                        <p:tav tm="100000">
                                          <p:val>
                                            <p:strVal val="#ppt_w"/>
                                          </p:val>
                                        </p:tav>
                                      </p:tavLst>
                                    </p:anim>
                                    <p:anim calcmode="lin" valueType="num">
                                      <p:cBhvr>
                                        <p:cTn id="30" dur="500" fill="hold"/>
                                        <p:tgtEl>
                                          <p:spTgt spid="146439"/>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46437"/>
                                        </p:tgtEl>
                                        <p:attrNameLst>
                                          <p:attrName>style.visibility</p:attrName>
                                        </p:attrNameLst>
                                      </p:cBhvr>
                                      <p:to>
                                        <p:strVal val="visible"/>
                                      </p:to>
                                    </p:set>
                                    <p:anim calcmode="lin" valueType="num">
                                      <p:cBhvr>
                                        <p:cTn id="35" dur="500" fill="hold"/>
                                        <p:tgtEl>
                                          <p:spTgt spid="146437"/>
                                        </p:tgtEl>
                                        <p:attrNameLst>
                                          <p:attrName>ppt_w</p:attrName>
                                        </p:attrNameLst>
                                      </p:cBhvr>
                                      <p:tavLst>
                                        <p:tav tm="0">
                                          <p:val>
                                            <p:fltVal val="0"/>
                                          </p:val>
                                        </p:tav>
                                        <p:tav tm="100000">
                                          <p:val>
                                            <p:strVal val="#ppt_w"/>
                                          </p:val>
                                        </p:tav>
                                      </p:tavLst>
                                    </p:anim>
                                    <p:anim calcmode="lin" valueType="num">
                                      <p:cBhvr>
                                        <p:cTn id="36" dur="500" fill="hold"/>
                                        <p:tgtEl>
                                          <p:spTgt spid="1464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utoUpdateAnimBg="0"/>
      <p:bldP spid="146436" grpId="0" autoUpdateAnimBg="0"/>
      <p:bldP spid="146437" grpId="0" autoUpdateAnimBg="0"/>
      <p:bldP spid="146438" grpId="0" animBg="1"/>
      <p:bldP spid="1464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503238" y="1125538"/>
            <a:ext cx="8245475" cy="109855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400" b="0" i="0" u="none" strike="noStrike" kern="1200" cap="none" spc="0" normalizeH="0" baseline="0" noProof="0">
                <a:ln>
                  <a:noFill/>
                </a:ln>
                <a:solidFill>
                  <a:srgbClr val="FFFF00"/>
                </a:solidFill>
                <a:effectLst/>
                <a:uLnTx/>
                <a:uFillTx/>
                <a:latin typeface="Arial"/>
                <a:ea typeface="+mn-ea"/>
                <a:cs typeface="Arial" charset="0"/>
              </a:rPr>
              <a:t>Las EAOs son altamente reactivas e  inducen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800" b="0" i="0" u="none" strike="noStrike" kern="1200" cap="none" spc="0" normalizeH="0" baseline="0" noProof="0">
                <a:ln>
                  <a:noFill/>
                </a:ln>
                <a:solidFill>
                  <a:srgbClr val="FFFF00"/>
                </a:solidFill>
                <a:effectLst/>
                <a:uLnTx/>
                <a:uFillTx/>
                <a:latin typeface="Arial"/>
                <a:ea typeface="+mn-ea"/>
                <a:cs typeface="Arial" charset="0"/>
              </a:rPr>
              <a:t>Daño oxidativo = Estrés oxidativo</a:t>
            </a:r>
            <a:r>
              <a:rPr kumimoji="0" lang="es-ES_tradnl" sz="2400" b="0" i="0" u="none" strike="noStrike" kern="1200" cap="none" spc="0" normalizeH="0" baseline="0" noProof="0">
                <a:ln>
                  <a:noFill/>
                </a:ln>
                <a:solidFill>
                  <a:srgbClr val="FF3300"/>
                </a:solidFill>
                <a:effectLst/>
                <a:uLnTx/>
                <a:uFillTx/>
                <a:latin typeface="Arial"/>
                <a:ea typeface="+mn-ea"/>
                <a:cs typeface="Arial" charset="0"/>
              </a:rPr>
              <a:t>   </a:t>
            </a:r>
            <a:endParaRPr kumimoji="0" lang="es-ES" sz="2400" b="0" i="0" u="none" strike="noStrike" kern="1200" cap="none" spc="0" normalizeH="0" baseline="0" noProof="0">
              <a:ln>
                <a:noFill/>
              </a:ln>
              <a:solidFill>
                <a:srgbClr val="FF3300"/>
              </a:solidFill>
              <a:effectLst/>
              <a:uLnTx/>
              <a:uFillTx/>
              <a:latin typeface="Arial"/>
              <a:ea typeface="+mn-ea"/>
              <a:cs typeface="Arial" charset="0"/>
            </a:endParaRPr>
          </a:p>
        </p:txBody>
      </p:sp>
      <p:sp>
        <p:nvSpPr>
          <p:cNvPr id="152579" name="Text Box 3"/>
          <p:cNvSpPr txBox="1">
            <a:spLocks noChangeArrowheads="1"/>
          </p:cNvSpPr>
          <p:nvPr/>
        </p:nvSpPr>
        <p:spPr bwMode="auto">
          <a:xfrm>
            <a:off x="2195513" y="333375"/>
            <a:ext cx="5113337" cy="3667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52580" name="Text Box 4"/>
          <p:cNvSpPr txBox="1">
            <a:spLocks noChangeArrowheads="1"/>
          </p:cNvSpPr>
          <p:nvPr/>
        </p:nvSpPr>
        <p:spPr bwMode="auto">
          <a:xfrm>
            <a:off x="0" y="234950"/>
            <a:ext cx="9144000" cy="457200"/>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Arial" charset="0"/>
              </a:rPr>
              <a:t>El lado oscuro de las EAOs</a:t>
            </a:r>
            <a:endParaRPr kumimoji="0" lang="es-E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Arial" charset="0"/>
            </a:endParaRPr>
          </a:p>
        </p:txBody>
      </p:sp>
      <p:sp>
        <p:nvSpPr>
          <p:cNvPr id="152581" name="Text Box 5"/>
          <p:cNvSpPr txBox="1">
            <a:spLocks noChangeArrowheads="1"/>
          </p:cNvSpPr>
          <p:nvPr/>
        </p:nvSpPr>
        <p:spPr bwMode="auto">
          <a:xfrm>
            <a:off x="503238" y="3933825"/>
            <a:ext cx="8245475" cy="109855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400" b="0" i="0" u="none" strike="noStrike" kern="1200" cap="none" spc="0" normalizeH="0" baseline="0" noProof="0">
                <a:ln>
                  <a:noFill/>
                </a:ln>
                <a:solidFill>
                  <a:srgbClr val="FFFF00"/>
                </a:solidFill>
                <a:effectLst/>
                <a:uLnTx/>
                <a:uFillTx/>
                <a:latin typeface="Arial"/>
                <a:ea typeface="+mn-ea"/>
                <a:cs typeface="Arial" charset="0"/>
              </a:rPr>
              <a:t>Las EAOs son altamente reactivas e  inducen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800" b="0" i="0" u="none" strike="noStrike" kern="1200" cap="none" spc="0" normalizeH="0" baseline="0" noProof="0">
                <a:ln>
                  <a:noFill/>
                </a:ln>
                <a:solidFill>
                  <a:srgbClr val="FFFF00"/>
                </a:solidFill>
                <a:effectLst/>
                <a:uLnTx/>
                <a:uFillTx/>
                <a:latin typeface="Arial"/>
                <a:ea typeface="+mn-ea"/>
                <a:cs typeface="Arial" charset="0"/>
              </a:rPr>
              <a:t>Daño oxidativo = Señalización oxidativa</a:t>
            </a:r>
            <a:r>
              <a:rPr kumimoji="0" lang="es-ES_tradnl" sz="2400" b="0" i="0" u="none" strike="noStrike" kern="1200" cap="none" spc="0" normalizeH="0" baseline="0" noProof="0">
                <a:ln>
                  <a:noFill/>
                </a:ln>
                <a:solidFill>
                  <a:srgbClr val="FF3300"/>
                </a:solidFill>
                <a:effectLst/>
                <a:uLnTx/>
                <a:uFillTx/>
                <a:latin typeface="Arial"/>
                <a:ea typeface="+mn-ea"/>
                <a:cs typeface="Arial" charset="0"/>
              </a:rPr>
              <a:t>   </a:t>
            </a:r>
            <a:endParaRPr kumimoji="0" lang="es-ES" sz="2400" b="0" i="0" u="none" strike="noStrike" kern="1200" cap="none" spc="0" normalizeH="0" baseline="0" noProof="0">
              <a:ln>
                <a:noFill/>
              </a:ln>
              <a:solidFill>
                <a:srgbClr val="FF3300"/>
              </a:solidFill>
              <a:effectLst/>
              <a:uLnTx/>
              <a:uFillTx/>
              <a:latin typeface="Arial"/>
              <a:ea typeface="+mn-ea"/>
              <a:cs typeface="Arial" charset="0"/>
            </a:endParaRPr>
          </a:p>
        </p:txBody>
      </p:sp>
      <p:sp>
        <p:nvSpPr>
          <p:cNvPr id="152582" name="Text Box 6"/>
          <p:cNvSpPr txBox="1">
            <a:spLocks noChangeArrowheads="1"/>
          </p:cNvSpPr>
          <p:nvPr/>
        </p:nvSpPr>
        <p:spPr bwMode="auto">
          <a:xfrm>
            <a:off x="34925" y="6165850"/>
            <a:ext cx="9144000" cy="457200"/>
          </a:xfrm>
          <a:prstGeom prst="rect">
            <a:avLst/>
          </a:prstGeom>
          <a:solidFill>
            <a:srgbClr val="FF0000"/>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_tradnl"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charset="0"/>
              </a:rPr>
              <a:t>El lado luminoso de las EAOs</a:t>
            </a:r>
            <a:endParaRPr kumimoji="0" lang="es-E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charset="0"/>
            </a:endParaRPr>
          </a:p>
        </p:txBody>
      </p:sp>
      <p:sp>
        <p:nvSpPr>
          <p:cNvPr id="152583" name="AutoShape 7"/>
          <p:cNvSpPr>
            <a:spLocks noChangeArrowheads="1"/>
          </p:cNvSpPr>
          <p:nvPr/>
        </p:nvSpPr>
        <p:spPr bwMode="auto">
          <a:xfrm>
            <a:off x="4086225" y="2492375"/>
            <a:ext cx="1079500" cy="1296988"/>
          </a:xfrm>
          <a:prstGeom prst="upDownArrow">
            <a:avLst>
              <a:gd name="adj1" fmla="val 50000"/>
              <a:gd name="adj2" fmla="val 24029"/>
            </a:avLst>
          </a:prstGeom>
          <a:solidFill>
            <a:srgbClr val="FF3300"/>
          </a:solidFill>
          <a:ln w="12700">
            <a:noFill/>
            <a:miter lim="800000"/>
            <a:headEnd/>
            <a:tailEnd/>
          </a:ln>
          <a:effec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200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4177092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p:cTn id="7" dur="1000" fill="hold"/>
                                        <p:tgtEl>
                                          <p:spTgt spid="152582"/>
                                        </p:tgtEl>
                                        <p:attrNameLst>
                                          <p:attrName>ppt_w</p:attrName>
                                        </p:attrNameLst>
                                      </p:cBhvr>
                                      <p:tavLst>
                                        <p:tav tm="0">
                                          <p:val>
                                            <p:strVal val="#ppt_w*0.70"/>
                                          </p:val>
                                        </p:tav>
                                        <p:tav tm="100000">
                                          <p:val>
                                            <p:strVal val="#ppt_w"/>
                                          </p:val>
                                        </p:tav>
                                      </p:tavLst>
                                    </p:anim>
                                    <p:anim calcmode="lin" valueType="num">
                                      <p:cBhvr>
                                        <p:cTn id="8" dur="1000" fill="hold"/>
                                        <p:tgtEl>
                                          <p:spTgt spid="152582"/>
                                        </p:tgtEl>
                                        <p:attrNameLst>
                                          <p:attrName>ppt_h</p:attrName>
                                        </p:attrNameLst>
                                      </p:cBhvr>
                                      <p:tavLst>
                                        <p:tav tm="0">
                                          <p:val>
                                            <p:strVal val="#ppt_h"/>
                                          </p:val>
                                        </p:tav>
                                        <p:tav tm="100000">
                                          <p:val>
                                            <p:strVal val="#ppt_h"/>
                                          </p:val>
                                        </p:tav>
                                      </p:tavLst>
                                    </p:anim>
                                    <p:animEffect transition="in" filter="fade">
                                      <p:cBhvr>
                                        <p:cTn id="9" dur="1000"/>
                                        <p:tgtEl>
                                          <p:spTgt spid="1525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52583"/>
                                        </p:tgtEl>
                                        <p:attrNameLst>
                                          <p:attrName>style.visibility</p:attrName>
                                        </p:attrNameLst>
                                      </p:cBhvr>
                                      <p:to>
                                        <p:strVal val="visible"/>
                                      </p:to>
                                    </p:set>
                                    <p:anim calcmode="lin" valueType="num">
                                      <p:cBhvr>
                                        <p:cTn id="14" dur="500" fill="hold"/>
                                        <p:tgtEl>
                                          <p:spTgt spid="152583"/>
                                        </p:tgtEl>
                                        <p:attrNameLst>
                                          <p:attrName>ppt_w</p:attrName>
                                        </p:attrNameLst>
                                      </p:cBhvr>
                                      <p:tavLst>
                                        <p:tav tm="0">
                                          <p:val>
                                            <p:fltVal val="0"/>
                                          </p:val>
                                        </p:tav>
                                        <p:tav tm="100000">
                                          <p:val>
                                            <p:strVal val="#ppt_w"/>
                                          </p:val>
                                        </p:tav>
                                      </p:tavLst>
                                    </p:anim>
                                    <p:anim calcmode="lin" valueType="num">
                                      <p:cBhvr>
                                        <p:cTn id="15" dur="500" fill="hold"/>
                                        <p:tgtEl>
                                          <p:spTgt spid="15258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52581"/>
                                        </p:tgtEl>
                                        <p:attrNameLst>
                                          <p:attrName>style.visibility</p:attrName>
                                        </p:attrNameLst>
                                      </p:cBhvr>
                                      <p:to>
                                        <p:strVal val="visible"/>
                                      </p:to>
                                    </p:set>
                                    <p:anim calcmode="lin" valueType="num">
                                      <p:cBhvr>
                                        <p:cTn id="18" dur="500" fill="hold"/>
                                        <p:tgtEl>
                                          <p:spTgt spid="152581"/>
                                        </p:tgtEl>
                                        <p:attrNameLst>
                                          <p:attrName>ppt_w</p:attrName>
                                        </p:attrNameLst>
                                      </p:cBhvr>
                                      <p:tavLst>
                                        <p:tav tm="0">
                                          <p:val>
                                            <p:fltVal val="0"/>
                                          </p:val>
                                        </p:tav>
                                        <p:tav tm="100000">
                                          <p:val>
                                            <p:strVal val="#ppt_w"/>
                                          </p:val>
                                        </p:tav>
                                      </p:tavLst>
                                    </p:anim>
                                    <p:anim calcmode="lin" valueType="num">
                                      <p:cBhvr>
                                        <p:cTn id="19" dur="500" fill="hold"/>
                                        <p:tgtEl>
                                          <p:spTgt spid="152581"/>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152578"/>
                                        </p:tgtEl>
                                        <p:attrNameLst>
                                          <p:attrName>style.visibility</p:attrName>
                                        </p:attrNameLst>
                                      </p:cBhvr>
                                      <p:to>
                                        <p:strVal val="visible"/>
                                      </p:to>
                                    </p:set>
                                    <p:anim calcmode="lin" valueType="num">
                                      <p:cBhvr>
                                        <p:cTn id="22" dur="500" fill="hold"/>
                                        <p:tgtEl>
                                          <p:spTgt spid="152578"/>
                                        </p:tgtEl>
                                        <p:attrNameLst>
                                          <p:attrName>ppt_w</p:attrName>
                                        </p:attrNameLst>
                                      </p:cBhvr>
                                      <p:tavLst>
                                        <p:tav tm="0">
                                          <p:val>
                                            <p:fltVal val="0"/>
                                          </p:val>
                                        </p:tav>
                                        <p:tav tm="100000">
                                          <p:val>
                                            <p:strVal val="#ppt_w"/>
                                          </p:val>
                                        </p:tav>
                                      </p:tavLst>
                                    </p:anim>
                                    <p:anim calcmode="lin" valueType="num">
                                      <p:cBhvr>
                                        <p:cTn id="23" dur="500" fill="hold"/>
                                        <p:tgtEl>
                                          <p:spTgt spid="152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81" grpId="0"/>
      <p:bldP spid="152582" grpId="0" animBg="1"/>
      <p:bldP spid="15258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762000" y="304800"/>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800" b="0" i="0" u="none" strike="noStrike" kern="1200" cap="none" spc="0" normalizeH="0" baseline="0" noProof="0" dirty="0">
                <a:ln>
                  <a:noFill/>
                </a:ln>
                <a:solidFill>
                  <a:srgbClr val="FF0000"/>
                </a:solidFill>
                <a:effectLst/>
                <a:uLnTx/>
                <a:uFillTx/>
                <a:latin typeface="Arial" pitchFamily="34" charset="0"/>
                <a:ea typeface="+mn-ea"/>
                <a:cs typeface="+mn-cs"/>
              </a:rPr>
              <a:t>Muerte celular “programada” (PCD) en plantas</a:t>
            </a:r>
            <a:endParaRPr kumimoji="0" lang="es-ES" altLang="es-MX" sz="2800" b="0"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1386499" name="Text Box 3"/>
          <p:cNvSpPr txBox="1">
            <a:spLocks noChangeArrowheads="1"/>
          </p:cNvSpPr>
          <p:nvPr/>
        </p:nvSpPr>
        <p:spPr bwMode="auto">
          <a:xfrm>
            <a:off x="762000" y="30480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Parte esencial del desarrollo de las plantas tanto vegetativo como reproductivo</a:t>
            </a:r>
            <a:endParaRPr kumimoji="0" lang="es-E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86500" name="Text Box 4"/>
          <p:cNvSpPr txBox="1">
            <a:spLocks noChangeArrowheads="1"/>
          </p:cNvSpPr>
          <p:nvPr/>
        </p:nvSpPr>
        <p:spPr bwMode="auto">
          <a:xfrm>
            <a:off x="762000" y="40386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a:ln>
                  <a:noFill/>
                </a:ln>
                <a:solidFill>
                  <a:srgbClr val="000000"/>
                </a:solidFill>
                <a:effectLst/>
                <a:uLnTx/>
                <a:uFillTx/>
                <a:latin typeface="Arial" pitchFamily="34" charset="0"/>
                <a:ea typeface="+mn-ea"/>
                <a:cs typeface="+mn-cs"/>
              </a:rPr>
              <a:t>Mecanismo de respuesta al estrés: respuesta hipersensible, generación de aerenquima</a:t>
            </a:r>
            <a:endParaRPr kumimoji="0" lang="es-ES"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86501" name="Text Box 5"/>
          <p:cNvSpPr txBox="1">
            <a:spLocks noChangeArrowheads="1"/>
          </p:cNvSpPr>
          <p:nvPr/>
        </p:nvSpPr>
        <p:spPr bwMode="auto">
          <a:xfrm>
            <a:off x="0" y="20574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Proceso de autodestrucción gatillado por factores externos o internos, mediado a través de un activo programa genético </a:t>
            </a:r>
            <a:endParaRPr kumimoji="0" lang="es-E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86502" name="Text Box 6"/>
          <p:cNvSpPr txBox="1">
            <a:spLocks noChangeArrowheads="1"/>
          </p:cNvSpPr>
          <p:nvPr/>
        </p:nvSpPr>
        <p:spPr bwMode="auto">
          <a:xfrm>
            <a:off x="1447800" y="44196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s-MX" altLang="es-MX"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86503" name="Text Box 7"/>
          <p:cNvSpPr txBox="1">
            <a:spLocks noChangeArrowheads="1"/>
          </p:cNvSpPr>
          <p:nvPr/>
        </p:nvSpPr>
        <p:spPr bwMode="auto">
          <a:xfrm>
            <a:off x="762000" y="51054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Mecanismo que podría explicar los fenómenos de senescencia</a:t>
            </a:r>
            <a:endParaRPr kumimoji="0" lang="es-E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86504" name="Text Box 8"/>
          <p:cNvSpPr txBox="1">
            <a:spLocks noChangeArrowheads="1"/>
          </p:cNvSpPr>
          <p:nvPr/>
        </p:nvSpPr>
        <p:spPr bwMode="auto">
          <a:xfrm>
            <a:off x="228600" y="1143000"/>
            <a:ext cx="838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El concepto de PCD provine originalmente de las plantas (Allen, PJ; 1923)</a:t>
            </a:r>
            <a:endParaRPr kumimoji="0" lang="es-ES" altLang="es-MX"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29321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6504"/>
                                        </p:tgtEl>
                                        <p:attrNameLst>
                                          <p:attrName>style.visibility</p:attrName>
                                        </p:attrNameLst>
                                      </p:cBhvr>
                                      <p:to>
                                        <p:strVal val="visible"/>
                                      </p:to>
                                    </p:set>
                                    <p:anim calcmode="lin" valueType="num">
                                      <p:cBhvr additive="base">
                                        <p:cTn id="7" dur="500" fill="hold"/>
                                        <p:tgtEl>
                                          <p:spTgt spid="1386504"/>
                                        </p:tgtEl>
                                        <p:attrNameLst>
                                          <p:attrName>ppt_x</p:attrName>
                                        </p:attrNameLst>
                                      </p:cBhvr>
                                      <p:tavLst>
                                        <p:tav tm="0">
                                          <p:val>
                                            <p:strVal val="0-#ppt_w/2"/>
                                          </p:val>
                                        </p:tav>
                                        <p:tav tm="100000">
                                          <p:val>
                                            <p:strVal val="#ppt_x"/>
                                          </p:val>
                                        </p:tav>
                                      </p:tavLst>
                                    </p:anim>
                                    <p:anim calcmode="lin" valueType="num">
                                      <p:cBhvr additive="base">
                                        <p:cTn id="8" dur="500" fill="hold"/>
                                        <p:tgtEl>
                                          <p:spTgt spid="13865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86501"/>
                                        </p:tgtEl>
                                        <p:attrNameLst>
                                          <p:attrName>style.visibility</p:attrName>
                                        </p:attrNameLst>
                                      </p:cBhvr>
                                      <p:to>
                                        <p:strVal val="visible"/>
                                      </p:to>
                                    </p:set>
                                    <p:anim calcmode="lin" valueType="num">
                                      <p:cBhvr additive="base">
                                        <p:cTn id="13" dur="500" fill="hold"/>
                                        <p:tgtEl>
                                          <p:spTgt spid="1386501"/>
                                        </p:tgtEl>
                                        <p:attrNameLst>
                                          <p:attrName>ppt_x</p:attrName>
                                        </p:attrNameLst>
                                      </p:cBhvr>
                                      <p:tavLst>
                                        <p:tav tm="0">
                                          <p:val>
                                            <p:strVal val="0-#ppt_w/2"/>
                                          </p:val>
                                        </p:tav>
                                        <p:tav tm="100000">
                                          <p:val>
                                            <p:strVal val="#ppt_x"/>
                                          </p:val>
                                        </p:tav>
                                      </p:tavLst>
                                    </p:anim>
                                    <p:anim calcmode="lin" valueType="num">
                                      <p:cBhvr additive="base">
                                        <p:cTn id="14" dur="500" fill="hold"/>
                                        <p:tgtEl>
                                          <p:spTgt spid="13865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86499"/>
                                        </p:tgtEl>
                                        <p:attrNameLst>
                                          <p:attrName>style.visibility</p:attrName>
                                        </p:attrNameLst>
                                      </p:cBhvr>
                                      <p:to>
                                        <p:strVal val="visible"/>
                                      </p:to>
                                    </p:set>
                                    <p:anim calcmode="lin" valueType="num">
                                      <p:cBhvr additive="base">
                                        <p:cTn id="19" dur="500" fill="hold"/>
                                        <p:tgtEl>
                                          <p:spTgt spid="1386499"/>
                                        </p:tgtEl>
                                        <p:attrNameLst>
                                          <p:attrName>ppt_x</p:attrName>
                                        </p:attrNameLst>
                                      </p:cBhvr>
                                      <p:tavLst>
                                        <p:tav tm="0">
                                          <p:val>
                                            <p:strVal val="0-#ppt_w/2"/>
                                          </p:val>
                                        </p:tav>
                                        <p:tav tm="100000">
                                          <p:val>
                                            <p:strVal val="#ppt_x"/>
                                          </p:val>
                                        </p:tav>
                                      </p:tavLst>
                                    </p:anim>
                                    <p:anim calcmode="lin" valueType="num">
                                      <p:cBhvr additive="base">
                                        <p:cTn id="20" dur="500" fill="hold"/>
                                        <p:tgtEl>
                                          <p:spTgt spid="138649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86500"/>
                                        </p:tgtEl>
                                        <p:attrNameLst>
                                          <p:attrName>style.visibility</p:attrName>
                                        </p:attrNameLst>
                                      </p:cBhvr>
                                      <p:to>
                                        <p:strVal val="visible"/>
                                      </p:to>
                                    </p:set>
                                    <p:anim calcmode="lin" valueType="num">
                                      <p:cBhvr additive="base">
                                        <p:cTn id="25" dur="500" fill="hold"/>
                                        <p:tgtEl>
                                          <p:spTgt spid="1386500"/>
                                        </p:tgtEl>
                                        <p:attrNameLst>
                                          <p:attrName>ppt_x</p:attrName>
                                        </p:attrNameLst>
                                      </p:cBhvr>
                                      <p:tavLst>
                                        <p:tav tm="0">
                                          <p:val>
                                            <p:strVal val="0-#ppt_w/2"/>
                                          </p:val>
                                        </p:tav>
                                        <p:tav tm="100000">
                                          <p:val>
                                            <p:strVal val="#ppt_x"/>
                                          </p:val>
                                        </p:tav>
                                      </p:tavLst>
                                    </p:anim>
                                    <p:anim calcmode="lin" valueType="num">
                                      <p:cBhvr additive="base">
                                        <p:cTn id="26" dur="500" fill="hold"/>
                                        <p:tgtEl>
                                          <p:spTgt spid="138650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nodePh="1">
                                  <p:stCondLst>
                                    <p:cond delay="0"/>
                                  </p:stCondLst>
                                  <p:endCondLst>
                                    <p:cond evt="begin" delay="0">
                                      <p:tn val="29"/>
                                    </p:cond>
                                  </p:endCondLst>
                                  <p:childTnLst>
                                    <p:set>
                                      <p:cBhvr>
                                        <p:cTn id="30" dur="1" fill="hold">
                                          <p:stCondLst>
                                            <p:cond delay="0"/>
                                          </p:stCondLst>
                                        </p:cTn>
                                        <p:tgtEl>
                                          <p:spTgt spid="1386502"/>
                                        </p:tgtEl>
                                        <p:attrNameLst>
                                          <p:attrName>style.visibility</p:attrName>
                                        </p:attrNameLst>
                                      </p:cBhvr>
                                      <p:to>
                                        <p:strVal val="visible"/>
                                      </p:to>
                                    </p:set>
                                    <p:anim calcmode="lin" valueType="num">
                                      <p:cBhvr additive="base">
                                        <p:cTn id="31" dur="500" fill="hold"/>
                                        <p:tgtEl>
                                          <p:spTgt spid="1386502"/>
                                        </p:tgtEl>
                                        <p:attrNameLst>
                                          <p:attrName>ppt_x</p:attrName>
                                        </p:attrNameLst>
                                      </p:cBhvr>
                                      <p:tavLst>
                                        <p:tav tm="0">
                                          <p:val>
                                            <p:strVal val="0-#ppt_w/2"/>
                                          </p:val>
                                        </p:tav>
                                        <p:tav tm="100000">
                                          <p:val>
                                            <p:strVal val="#ppt_x"/>
                                          </p:val>
                                        </p:tav>
                                      </p:tavLst>
                                    </p:anim>
                                    <p:anim calcmode="lin" valueType="num">
                                      <p:cBhvr additive="base">
                                        <p:cTn id="32" dur="500" fill="hold"/>
                                        <p:tgtEl>
                                          <p:spTgt spid="13865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86503"/>
                                        </p:tgtEl>
                                        <p:attrNameLst>
                                          <p:attrName>style.visibility</p:attrName>
                                        </p:attrNameLst>
                                      </p:cBhvr>
                                      <p:to>
                                        <p:strVal val="visible"/>
                                      </p:to>
                                    </p:set>
                                    <p:anim calcmode="lin" valueType="num">
                                      <p:cBhvr additive="base">
                                        <p:cTn id="37" dur="500" fill="hold"/>
                                        <p:tgtEl>
                                          <p:spTgt spid="1386503"/>
                                        </p:tgtEl>
                                        <p:attrNameLst>
                                          <p:attrName>ppt_x</p:attrName>
                                        </p:attrNameLst>
                                      </p:cBhvr>
                                      <p:tavLst>
                                        <p:tav tm="0">
                                          <p:val>
                                            <p:strVal val="0-#ppt_w/2"/>
                                          </p:val>
                                        </p:tav>
                                        <p:tav tm="100000">
                                          <p:val>
                                            <p:strVal val="#ppt_x"/>
                                          </p:val>
                                        </p:tav>
                                      </p:tavLst>
                                    </p:anim>
                                    <p:anim calcmode="lin" valueType="num">
                                      <p:cBhvr additive="base">
                                        <p:cTn id="38" dur="500" fill="hold"/>
                                        <p:tgtEl>
                                          <p:spTgt spid="13865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6499" grpId="0" autoUpdateAnimBg="0"/>
      <p:bldP spid="1386500" grpId="0" autoUpdateAnimBg="0"/>
      <p:bldP spid="1386501" grpId="0" autoUpdateAnimBg="0"/>
      <p:bldP spid="1386502" grpId="0" autoUpdateAnimBg="0"/>
      <p:bldP spid="1386503" grpId="0" autoUpdateAnimBg="0"/>
      <p:bldP spid="138650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2628" name="Rectangle 4"/>
          <p:cNvSpPr>
            <a:spLocks noChangeArrowheads="1"/>
          </p:cNvSpPr>
          <p:nvPr/>
        </p:nvSpPr>
        <p:spPr bwMode="auto">
          <a:xfrm>
            <a:off x="395288" y="1125538"/>
            <a:ext cx="820896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800" b="0" i="0" u="none" strike="noStrike" kern="1200" cap="none" spc="0" normalizeH="0" baseline="0" noProof="0" dirty="0">
                <a:ln>
                  <a:noFill/>
                </a:ln>
                <a:solidFill>
                  <a:srgbClr val="FFFFFF"/>
                </a:solidFill>
                <a:effectLst/>
                <a:uLnTx/>
                <a:uFillTx/>
                <a:latin typeface="Arial"/>
                <a:ea typeface="+mn-ea"/>
                <a:cs typeface="+mn-cs"/>
              </a:rPr>
              <a:t>La célula esta programada para morir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altLang="es-MX"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800" b="0" i="0" u="none" strike="noStrike" kern="1200" cap="none" spc="0" normalizeH="0" baseline="0" noProof="0" dirty="0">
                <a:ln>
                  <a:noFill/>
                </a:ln>
                <a:solidFill>
                  <a:srgbClr val="FFFFFF"/>
                </a:solidFill>
                <a:effectLst/>
                <a:uLnTx/>
                <a:uFillTx/>
                <a:latin typeface="Arial"/>
                <a:ea typeface="+mn-ea"/>
                <a:cs typeface="+mn-cs"/>
              </a:rPr>
              <a:t>La vida celular depende de supresión de este programa de muerte</a:t>
            </a:r>
          </a:p>
        </p:txBody>
      </p:sp>
      <p:grpSp>
        <p:nvGrpSpPr>
          <p:cNvPr id="282632" name="Group 8"/>
          <p:cNvGrpSpPr>
            <a:grpSpLocks/>
          </p:cNvGrpSpPr>
          <p:nvPr/>
        </p:nvGrpSpPr>
        <p:grpSpPr bwMode="auto">
          <a:xfrm>
            <a:off x="6732588" y="1052513"/>
            <a:ext cx="1871662" cy="1393825"/>
            <a:chOff x="4241" y="663"/>
            <a:chExt cx="1179" cy="878"/>
          </a:xfrm>
        </p:grpSpPr>
        <p:sp>
          <p:nvSpPr>
            <p:cNvPr id="282630" name="Text Box 6"/>
            <p:cNvSpPr txBox="1">
              <a:spLocks noChangeArrowheads="1"/>
            </p:cNvSpPr>
            <p:nvPr/>
          </p:nvSpPr>
          <p:spPr bwMode="auto">
            <a:xfrm>
              <a:off x="4241" y="663"/>
              <a:ext cx="1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000000"/>
                  </a:solidFill>
                  <a:effectLst/>
                  <a:uLnTx/>
                  <a:uFillTx/>
                  <a:latin typeface="Arial"/>
                  <a:ea typeface="+mn-ea"/>
                  <a:cs typeface="+mn-cs"/>
                </a:rPr>
                <a:t>?</a:t>
              </a:r>
            </a:p>
          </p:txBody>
        </p:sp>
        <p:sp>
          <p:nvSpPr>
            <p:cNvPr id="282631" name="Text Box 7"/>
            <p:cNvSpPr txBox="1">
              <a:spLocks noChangeArrowheads="1"/>
            </p:cNvSpPr>
            <p:nvPr/>
          </p:nvSpPr>
          <p:spPr bwMode="auto">
            <a:xfrm>
              <a:off x="5239" y="1253"/>
              <a:ext cx="1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AR" altLang="es-MX" sz="2400" b="0" i="0" u="none" strike="noStrike" kern="1200" cap="none" spc="0" normalizeH="0" baseline="0" noProof="0" dirty="0">
                <a:ln>
                  <a:noFill/>
                </a:ln>
                <a:solidFill>
                  <a:srgbClr val="FF0000"/>
                </a:solidFill>
                <a:effectLst/>
                <a:uLnTx/>
                <a:uFillTx/>
                <a:latin typeface="Arial"/>
                <a:ea typeface="+mn-ea"/>
                <a:cs typeface="+mn-cs"/>
              </a:endParaRPr>
            </a:p>
          </p:txBody>
        </p:sp>
      </p:grpSp>
      <p:sp>
        <p:nvSpPr>
          <p:cNvPr id="282634" name="Text Box 10"/>
          <p:cNvSpPr txBox="1">
            <a:spLocks noChangeArrowheads="1"/>
          </p:cNvSpPr>
          <p:nvPr/>
        </p:nvSpPr>
        <p:spPr bwMode="auto">
          <a:xfrm>
            <a:off x="0" y="34290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800" b="0" i="0" u="none" strike="noStrike" kern="1200" cap="none" spc="0" normalizeH="0" baseline="0" noProof="0" dirty="0">
                <a:ln>
                  <a:noFill/>
                </a:ln>
                <a:solidFill>
                  <a:srgbClr val="FFFFFF"/>
                </a:solidFill>
                <a:effectLst/>
                <a:uLnTx/>
                <a:uFillTx/>
                <a:latin typeface="Arial"/>
                <a:ea typeface="+mn-ea"/>
                <a:cs typeface="+mn-cs"/>
              </a:rPr>
              <a:t>… o es producto de cese del flujo de energía, materia e información</a:t>
            </a:r>
          </a:p>
        </p:txBody>
      </p:sp>
    </p:spTree>
    <p:extLst>
      <p:ext uri="{BB962C8B-B14F-4D97-AF65-F5344CB8AC3E}">
        <p14:creationId xmlns:p14="http://schemas.microsoft.com/office/powerpoint/2010/main" val="3498819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2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80" name="Text Box 4"/>
          <p:cNvSpPr txBox="1">
            <a:spLocks noChangeArrowheads="1"/>
          </p:cNvSpPr>
          <p:nvPr/>
        </p:nvSpPr>
        <p:spPr bwMode="auto">
          <a:xfrm>
            <a:off x="935831" y="17108"/>
            <a:ext cx="7272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dirty="0">
                <a:ln>
                  <a:noFill/>
                </a:ln>
                <a:solidFill>
                  <a:srgbClr val="FF0000"/>
                </a:solidFill>
                <a:effectLst/>
                <a:uLnTx/>
                <a:uFillTx/>
                <a:latin typeface="Arial"/>
                <a:ea typeface="+mn-ea"/>
                <a:cs typeface="+mn-cs"/>
              </a:rPr>
              <a:t>Origen y evolución de la muerte celular programada/ordenada</a:t>
            </a:r>
          </a:p>
        </p:txBody>
      </p:sp>
      <p:sp>
        <p:nvSpPr>
          <p:cNvPr id="280581" name="Text Box 5"/>
          <p:cNvSpPr txBox="1">
            <a:spLocks noChangeArrowheads="1"/>
          </p:cNvSpPr>
          <p:nvPr/>
        </p:nvSpPr>
        <p:spPr bwMode="auto">
          <a:xfrm>
            <a:off x="0" y="836613"/>
            <a:ext cx="9144000"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
                <a:srgbClr val="FF0000"/>
              </a:buClr>
              <a:buSzTx/>
              <a:buFont typeface="Wingdings" pitchFamily="2" charset="2"/>
              <a:buChar char="ü"/>
              <a:tabLst/>
              <a:defRPr/>
            </a:pPr>
            <a:r>
              <a:rPr kumimoji="0" lang="es-AR" altLang="es-MX" sz="2000" b="0" i="0" u="none" strike="noStrike" kern="1200" cap="none" spc="0" normalizeH="0" baseline="0" noProof="0" dirty="0">
                <a:ln>
                  <a:noFill/>
                </a:ln>
                <a:solidFill>
                  <a:srgbClr val="FFFFFF"/>
                </a:solidFill>
                <a:effectLst/>
                <a:uLnTx/>
                <a:uFillTx/>
                <a:latin typeface="Arial"/>
                <a:ea typeface="+mn-ea"/>
                <a:cs typeface="+mn-cs"/>
              </a:rPr>
              <a:t>PCD mecanismo de autodestrucción programada (o muerte por inanición?)  que  apareció hace 4.000 millones de años </a:t>
            </a:r>
          </a:p>
          <a:p>
            <a:pPr marL="0" marR="0" lvl="0" indent="0" algn="l" defTabSz="914400" rtl="0" eaLnBrk="1" fontAlgn="base" latinLnBrk="0" hangingPunct="1">
              <a:lnSpc>
                <a:spcPct val="100000"/>
              </a:lnSpc>
              <a:spcBef>
                <a:spcPct val="50000"/>
              </a:spcBef>
              <a:spcAft>
                <a:spcPct val="0"/>
              </a:spcAft>
              <a:buClr>
                <a:srgbClr val="FF0000"/>
              </a:buClr>
              <a:buSzTx/>
              <a:buFont typeface="Wingdings" pitchFamily="2" charset="2"/>
              <a:buChar char="ü"/>
              <a:tabLst/>
              <a:defRPr/>
            </a:pPr>
            <a:endParaRPr kumimoji="0" lang="es-AR" altLang="es-MX"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
                <a:srgbClr val="FF0000"/>
              </a:buClr>
              <a:buSzTx/>
              <a:buFont typeface="Wingdings" pitchFamily="2" charset="2"/>
              <a:buChar char="ü"/>
              <a:tabLst/>
              <a:defRPr/>
            </a:pPr>
            <a:r>
              <a:rPr kumimoji="0" lang="es-AR" altLang="es-MX" sz="2000" b="0" i="0" u="none" strike="noStrike" kern="1200" cap="none" spc="0" normalizeH="0" baseline="0" noProof="0" dirty="0">
                <a:ln>
                  <a:noFill/>
                </a:ln>
                <a:solidFill>
                  <a:srgbClr val="FFFFFF"/>
                </a:solidFill>
                <a:effectLst/>
                <a:uLnTx/>
                <a:uFillTx/>
                <a:latin typeface="Arial"/>
                <a:ea typeface="+mn-ea"/>
                <a:cs typeface="+mn-cs"/>
              </a:rPr>
              <a:t>En multicelulares PCD es necesaria para la vida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1800" b="0" i="0" u="none" strike="noStrike" kern="1200" cap="none" spc="0" normalizeH="0" baseline="0" noProof="0" dirty="0">
                <a:ln>
                  <a:noFill/>
                </a:ln>
                <a:solidFill>
                  <a:srgbClr val="FFFFFF"/>
                </a:solidFill>
                <a:effectLst/>
                <a:uLnTx/>
                <a:uFillTx/>
                <a:latin typeface="Arial"/>
                <a:ea typeface="+mn-ea"/>
                <a:cs typeface="+mn-cs"/>
              </a:rPr>
              <a:t>	desarrollo fetal, generación de cavidades, esculpido de estructuras, 	eliminación de células defectuosas,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1800" b="0" i="0" u="none" strike="noStrike" kern="1200" cap="none" spc="0" normalizeH="0" baseline="0" noProof="0" dirty="0">
                <a:ln>
                  <a:noFill/>
                </a:ln>
                <a:solidFill>
                  <a:srgbClr val="FFFFFF"/>
                </a:solidFill>
                <a:effectLst/>
                <a:uLnTx/>
                <a:uFillTx/>
                <a:latin typeface="Arial"/>
                <a:ea typeface="+mn-ea"/>
                <a:cs typeface="+mn-cs"/>
              </a:rPr>
              <a:t>	fuente de nutrientes y 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1800" b="0" i="0" u="none" strike="noStrike" kern="1200" cap="none" spc="0" normalizeH="0" baseline="0" noProof="0" dirty="0">
                <a:ln>
                  <a:noFill/>
                </a:ln>
                <a:solidFill>
                  <a:srgbClr val="FFFFFF"/>
                </a:solidFill>
                <a:effectLst/>
                <a:uLnTx/>
                <a:uFillTx/>
                <a:latin typeface="Arial"/>
                <a:ea typeface="+mn-ea"/>
                <a:cs typeface="+mn-cs"/>
              </a:rPr>
              <a:t>	defensa frente a patógenos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1800" b="0" i="0" u="none" strike="noStrike" kern="1200" cap="none" spc="0" normalizeH="0" baseline="0" noProof="0" dirty="0">
                <a:ln>
                  <a:noFill/>
                </a:ln>
                <a:solidFill>
                  <a:srgbClr val="FFFFFF"/>
                </a:solidFill>
                <a:effectLst/>
                <a:uLnTx/>
                <a:uFillTx/>
                <a:latin typeface="Arial"/>
                <a:ea typeface="+mn-ea"/>
                <a:cs typeface="+mn-cs"/>
              </a:rPr>
              <a:t>	La desregulación de la PCD esta relacionada con numerosas enfermedades 	(</a:t>
            </a:r>
            <a:r>
              <a:rPr kumimoji="0" lang="es-AR" altLang="es-MX" sz="1800" b="0" i="0" u="none" strike="noStrike" kern="1200" cap="none" spc="0" normalizeH="0" baseline="0" noProof="0" dirty="0" err="1">
                <a:ln>
                  <a:noFill/>
                </a:ln>
                <a:solidFill>
                  <a:srgbClr val="FFFFFF"/>
                </a:solidFill>
                <a:effectLst/>
                <a:uLnTx/>
                <a:uFillTx/>
                <a:latin typeface="Arial"/>
                <a:ea typeface="+mn-ea"/>
                <a:cs typeface="+mn-cs"/>
              </a:rPr>
              <a:t>cancer</a:t>
            </a:r>
            <a:r>
              <a:rPr kumimoji="0" lang="es-AR" altLang="es-MX" sz="1800" b="0" i="0" u="none" strike="noStrike" kern="1200" cap="none" spc="0" normalizeH="0" baseline="0" noProof="0" dirty="0">
                <a:ln>
                  <a:noFill/>
                </a:ln>
                <a:solidFill>
                  <a:srgbClr val="FFFFFF"/>
                </a:solidFill>
                <a:effectLst/>
                <a:uLnTx/>
                <a:uFillTx/>
                <a:latin typeface="Arial"/>
                <a:ea typeface="+mn-ea"/>
                <a:cs typeface="+mn-cs"/>
              </a:rPr>
              <a:t>, enfermedades autoinmunes, neurodegenerativas)</a:t>
            </a:r>
            <a:r>
              <a:rPr kumimoji="0" lang="es-ES" altLang="es-MX" sz="1800" b="0" i="0" u="none" strike="noStrike" kern="1200" cap="none" spc="0" normalizeH="0" baseline="0" noProof="0" dirty="0">
                <a:ln>
                  <a:noFill/>
                </a:ln>
                <a:solidFill>
                  <a:srgbClr val="FFFFFF"/>
                </a:solidFill>
                <a:effectLst/>
                <a:uLnTx/>
                <a:uFillTx/>
                <a:latin typeface="Arial"/>
                <a:ea typeface="+mn-ea"/>
                <a:cs typeface="+mn-cs"/>
              </a:rPr>
              <a:t> </a:t>
            </a:r>
            <a:endParaRPr kumimoji="0" lang="es-AR" altLang="es-MX"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AR" altLang="es-MX"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
                <a:srgbClr val="FF0000"/>
              </a:buClr>
              <a:buSzTx/>
              <a:buFont typeface="Wingdings" pitchFamily="2" charset="2"/>
              <a:buChar char="ü"/>
              <a:tabLst/>
              <a:defRPr/>
            </a:pPr>
            <a:r>
              <a:rPr kumimoji="0" lang="es-AR" altLang="es-MX" sz="2000" b="0" i="0" u="none" strike="noStrike" kern="1200" cap="none" spc="0" normalizeH="0" baseline="0" noProof="0" dirty="0">
                <a:ln>
                  <a:noFill/>
                </a:ln>
                <a:solidFill>
                  <a:srgbClr val="FFFFFF"/>
                </a:solidFill>
                <a:effectLst/>
                <a:uLnTx/>
                <a:uFillTx/>
                <a:latin typeface="Arial"/>
                <a:ea typeface="+mn-ea"/>
                <a:cs typeface="+mn-cs"/>
              </a:rPr>
              <a:t>Control social celular: suicidio altruista</a:t>
            </a:r>
            <a:r>
              <a:rPr kumimoji="0" lang="es-AR" altLang="es-MX" sz="20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base" latinLnBrk="0" hangingPunct="1">
              <a:lnSpc>
                <a:spcPct val="100000"/>
              </a:lnSpc>
              <a:spcBef>
                <a:spcPct val="50000"/>
              </a:spcBef>
              <a:spcAft>
                <a:spcPct val="0"/>
              </a:spcAft>
              <a:buClr>
                <a:srgbClr val="FF0000"/>
              </a:buClr>
              <a:buSzTx/>
              <a:buFont typeface="Wingdings" pitchFamily="2" charset="2"/>
              <a:buChar char="ü"/>
              <a:tabLst/>
              <a:defRPr/>
            </a:pPr>
            <a:endParaRPr kumimoji="0" lang="es-AR" altLang="es-MX"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23280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0162" name="48 Grupo"/>
          <p:cNvGrpSpPr>
            <a:grpSpLocks/>
          </p:cNvGrpSpPr>
          <p:nvPr/>
        </p:nvGrpSpPr>
        <p:grpSpPr bwMode="auto">
          <a:xfrm>
            <a:off x="971550" y="88900"/>
            <a:ext cx="7319963" cy="4802188"/>
            <a:chOff x="1000100" y="571504"/>
            <a:chExt cx="6286544" cy="4572008"/>
          </a:xfrm>
        </p:grpSpPr>
        <p:grpSp>
          <p:nvGrpSpPr>
            <p:cNvPr id="220165" name="5 Grupo"/>
            <p:cNvGrpSpPr>
              <a:grpSpLocks/>
            </p:cNvGrpSpPr>
            <p:nvPr/>
          </p:nvGrpSpPr>
          <p:grpSpPr bwMode="auto">
            <a:xfrm>
              <a:off x="2714612" y="571504"/>
              <a:ext cx="3714776" cy="2357430"/>
              <a:chOff x="2859000" y="338995"/>
              <a:chExt cx="3714776" cy="2357430"/>
            </a:xfrm>
          </p:grpSpPr>
          <p:sp>
            <p:nvSpPr>
              <p:cNvPr id="4" name="3 CuadroTexto"/>
              <p:cNvSpPr txBox="1"/>
              <p:nvPr/>
            </p:nvSpPr>
            <p:spPr>
              <a:xfrm>
                <a:off x="3180014" y="1286648"/>
                <a:ext cx="2785384" cy="46097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Arial"/>
                    <a:ea typeface="+mn-ea"/>
                    <a:cs typeface="Arial" charset="0"/>
                  </a:rPr>
                  <a:t>MUERTE CELULAR</a:t>
                </a:r>
              </a:p>
            </p:txBody>
          </p:sp>
          <p:sp>
            <p:nvSpPr>
              <p:cNvPr id="5" name="4 Explosión 2"/>
              <p:cNvSpPr/>
              <p:nvPr/>
            </p:nvSpPr>
            <p:spPr>
              <a:xfrm rot="1172367">
                <a:off x="2859619" y="338995"/>
                <a:ext cx="3713846" cy="2357796"/>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20166" name="30 Grupo"/>
            <p:cNvGrpSpPr>
              <a:grpSpLocks/>
            </p:cNvGrpSpPr>
            <p:nvPr/>
          </p:nvGrpSpPr>
          <p:grpSpPr bwMode="auto">
            <a:xfrm>
              <a:off x="2786050" y="2643182"/>
              <a:ext cx="3500462" cy="429422"/>
              <a:chOff x="2212958" y="2568934"/>
              <a:chExt cx="4718084" cy="717984"/>
            </a:xfrm>
          </p:grpSpPr>
          <p:grpSp>
            <p:nvGrpSpPr>
              <p:cNvPr id="220189" name="15 Grupo"/>
              <p:cNvGrpSpPr>
                <a:grpSpLocks/>
              </p:cNvGrpSpPr>
              <p:nvPr/>
            </p:nvGrpSpPr>
            <p:grpSpPr bwMode="auto">
              <a:xfrm>
                <a:off x="2214546" y="2568934"/>
                <a:ext cx="4714908" cy="360000"/>
                <a:chOff x="1571604" y="2568934"/>
                <a:chExt cx="6000792" cy="360000"/>
              </a:xfrm>
            </p:grpSpPr>
            <p:cxnSp>
              <p:nvCxnSpPr>
                <p:cNvPr id="10" name="9 Conector recto"/>
                <p:cNvCxnSpPr/>
                <p:nvPr/>
              </p:nvCxnSpPr>
              <p:spPr>
                <a:xfrm>
                  <a:off x="1572055" y="2926018"/>
                  <a:ext cx="5977965" cy="25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rot="5400000">
                  <a:off x="4393310" y="2749127"/>
                  <a:ext cx="3588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17 Conector recto"/>
              <p:cNvCxnSpPr/>
              <p:nvPr/>
            </p:nvCxnSpPr>
            <p:spPr>
              <a:xfrm rot="5400000" flipH="1" flipV="1">
                <a:off x="2035824" y="3108310"/>
                <a:ext cx="356314" cy="18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5400000" flipH="1" flipV="1">
                <a:off x="6749909" y="3107048"/>
                <a:ext cx="358840" cy="18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24 Conector recto"/>
            <p:cNvCxnSpPr/>
            <p:nvPr/>
          </p:nvCxnSpPr>
          <p:spPr>
            <a:xfrm rot="5400000">
              <a:off x="5644939" y="4070561"/>
              <a:ext cx="1284696" cy="27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5429256" y="4774180"/>
              <a:ext cx="1643074" cy="369332"/>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FFFFFF"/>
                  </a:solidFill>
                  <a:effectLst/>
                  <a:uLnTx/>
                  <a:uFillTx/>
                  <a:latin typeface="Arial"/>
                  <a:ea typeface="+mn-ea"/>
                  <a:cs typeface="+mn-cs"/>
                </a:rPr>
                <a:t>NECROSIS</a:t>
              </a:r>
            </a:p>
          </p:txBody>
        </p:sp>
        <p:sp>
          <p:nvSpPr>
            <p:cNvPr id="34" name="33 CuadroTexto"/>
            <p:cNvSpPr txBox="1"/>
            <p:nvPr/>
          </p:nvSpPr>
          <p:spPr>
            <a:xfrm>
              <a:off x="3000364" y="4774180"/>
              <a:ext cx="1643074" cy="369332"/>
            </a:xfrm>
            <a:prstGeom prst="rect">
              <a:avLst/>
            </a:prstGeom>
            <a:solidFill>
              <a:srgbClr val="FF0000"/>
            </a:solidFill>
          </p:spPr>
          <p:style>
            <a:lnRef idx="0">
              <a:schemeClr val="accent1"/>
            </a:lnRef>
            <a:fillRef idx="3">
              <a:schemeClr val="accent1"/>
            </a:fillRef>
            <a:effectRef idx="3">
              <a:schemeClr val="accent1"/>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FFFFFF"/>
                  </a:solidFill>
                  <a:effectLst/>
                  <a:uLnTx/>
                  <a:uFillTx/>
                  <a:latin typeface="Arial"/>
                  <a:ea typeface="+mn-ea"/>
                  <a:cs typeface="+mn-cs"/>
                </a:rPr>
                <a:t>AUTOFAGIA</a:t>
              </a:r>
            </a:p>
          </p:txBody>
        </p:sp>
        <p:sp>
          <p:nvSpPr>
            <p:cNvPr id="35" name="34 CuadroTexto"/>
            <p:cNvSpPr txBox="1"/>
            <p:nvPr/>
          </p:nvSpPr>
          <p:spPr>
            <a:xfrm>
              <a:off x="1000100" y="4774180"/>
              <a:ext cx="1643074" cy="36933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FFFFFF"/>
                  </a:solidFill>
                  <a:effectLst/>
                  <a:uLnTx/>
                  <a:uFillTx/>
                  <a:latin typeface="Arial"/>
                  <a:ea typeface="+mn-ea"/>
                  <a:cs typeface="+mn-cs"/>
                </a:rPr>
                <a:t>APOPTÓSIS</a:t>
              </a:r>
            </a:p>
          </p:txBody>
        </p:sp>
        <p:grpSp>
          <p:nvGrpSpPr>
            <p:cNvPr id="220177" name="40 Grupo"/>
            <p:cNvGrpSpPr>
              <a:grpSpLocks/>
            </p:cNvGrpSpPr>
            <p:nvPr/>
          </p:nvGrpSpPr>
          <p:grpSpPr bwMode="auto">
            <a:xfrm>
              <a:off x="1785918" y="3427412"/>
              <a:ext cx="2001852" cy="431010"/>
              <a:chOff x="1427934" y="3427412"/>
              <a:chExt cx="2431274" cy="431010"/>
            </a:xfrm>
          </p:grpSpPr>
          <p:grpSp>
            <p:nvGrpSpPr>
              <p:cNvPr id="220184" name="29 Grupo"/>
              <p:cNvGrpSpPr>
                <a:grpSpLocks/>
              </p:cNvGrpSpPr>
              <p:nvPr/>
            </p:nvGrpSpPr>
            <p:grpSpPr bwMode="auto">
              <a:xfrm>
                <a:off x="1428728" y="3427412"/>
                <a:ext cx="2428892" cy="215902"/>
                <a:chOff x="357158" y="3714752"/>
                <a:chExt cx="2428892" cy="501654"/>
              </a:xfrm>
            </p:grpSpPr>
            <p:cxnSp>
              <p:nvCxnSpPr>
                <p:cNvPr id="27" name="26 Conector recto"/>
                <p:cNvCxnSpPr/>
                <p:nvPr/>
              </p:nvCxnSpPr>
              <p:spPr>
                <a:xfrm rot="5400000">
                  <a:off x="1304234" y="3983165"/>
                  <a:ext cx="53379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340842" y="4250062"/>
                  <a:ext cx="24456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38 Conector recto"/>
              <p:cNvCxnSpPr/>
              <p:nvPr/>
            </p:nvCxnSpPr>
            <p:spPr>
              <a:xfrm rot="5400000">
                <a:off x="1320831" y="3750678"/>
                <a:ext cx="214620" cy="1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rot="5400000">
                <a:off x="3752362" y="3749922"/>
                <a:ext cx="213108" cy="1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41 CuadroTexto"/>
            <p:cNvSpPr txBox="1"/>
            <p:nvPr/>
          </p:nvSpPr>
          <p:spPr>
            <a:xfrm>
              <a:off x="1143255" y="3857304"/>
              <a:ext cx="1285667" cy="37029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TIPO I</a:t>
              </a:r>
            </a:p>
          </p:txBody>
        </p:sp>
        <p:sp>
          <p:nvSpPr>
            <p:cNvPr id="43" name="42 CuadroTexto"/>
            <p:cNvSpPr txBox="1"/>
            <p:nvPr/>
          </p:nvSpPr>
          <p:spPr>
            <a:xfrm>
              <a:off x="3143333" y="3857304"/>
              <a:ext cx="1285667" cy="37029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TIPO II</a:t>
              </a:r>
            </a:p>
          </p:txBody>
        </p:sp>
        <p:cxnSp>
          <p:nvCxnSpPr>
            <p:cNvPr id="45" name="44 Conector recto"/>
            <p:cNvCxnSpPr>
              <a:stCxn id="42" idx="2"/>
            </p:cNvCxnSpPr>
            <p:nvPr/>
          </p:nvCxnSpPr>
          <p:spPr>
            <a:xfrm rot="5400000">
              <a:off x="1542070" y="4470936"/>
              <a:ext cx="4866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a:stCxn id="43" idx="2"/>
            </p:cNvCxnSpPr>
            <p:nvPr/>
          </p:nvCxnSpPr>
          <p:spPr>
            <a:xfrm rot="5400000">
              <a:off x="3542075" y="4471009"/>
              <a:ext cx="488184" cy="13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5214307" y="3059281"/>
              <a:ext cx="2072337" cy="67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Arial"/>
                  <a:ea typeface="+mn-ea"/>
                  <a:cs typeface="+mn-cs"/>
                </a:rPr>
                <a:t>NO PROGRAMADA</a:t>
              </a:r>
            </a:p>
          </p:txBody>
        </p:sp>
        <p:sp>
          <p:nvSpPr>
            <p:cNvPr id="22" name="21 CuadroTexto"/>
            <p:cNvSpPr txBox="1"/>
            <p:nvPr/>
          </p:nvSpPr>
          <p:spPr>
            <a:xfrm>
              <a:off x="1928562" y="3059281"/>
              <a:ext cx="2215492" cy="3808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Arial"/>
                  <a:ea typeface="+mn-ea"/>
                  <a:cs typeface="+mn-cs"/>
                </a:rPr>
                <a:t>PROGRAMADA</a:t>
              </a:r>
            </a:p>
          </p:txBody>
        </p:sp>
      </p:grpSp>
      <p:sp>
        <p:nvSpPr>
          <p:cNvPr id="220163" name="Text Box 7"/>
          <p:cNvSpPr txBox="1">
            <a:spLocks noChangeArrowheads="1"/>
          </p:cNvSpPr>
          <p:nvPr/>
        </p:nvSpPr>
        <p:spPr bwMode="auto">
          <a:xfrm>
            <a:off x="881063" y="5143500"/>
            <a:ext cx="4343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Procesos ordenado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Dependiente energía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Integridad de membranas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Remobilización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 </a:t>
            </a:r>
          </a:p>
        </p:txBody>
      </p:sp>
      <p:sp>
        <p:nvSpPr>
          <p:cNvPr id="220164" name="Text Box 11"/>
          <p:cNvSpPr txBox="1">
            <a:spLocks noChangeArrowheads="1"/>
          </p:cNvSpPr>
          <p:nvPr/>
        </p:nvSpPr>
        <p:spPr bwMode="auto">
          <a:xfrm>
            <a:off x="5410200" y="5146675"/>
            <a:ext cx="3744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Proceso desordenado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No dependiente de energía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Rotura de membranas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s-MX" sz="1800" b="1" i="0" u="none" strike="noStrike" kern="1200" cap="none" spc="0" normalizeH="0" baseline="0" noProof="0">
                <a:ln>
                  <a:noFill/>
                </a:ln>
                <a:solidFill>
                  <a:srgbClr val="000000"/>
                </a:solidFill>
                <a:effectLst/>
                <a:uLnTx/>
                <a:uFillTx/>
                <a:latin typeface="Arial" charset="0"/>
                <a:ea typeface="+mn-ea"/>
                <a:cs typeface="Arial" charset="0"/>
              </a:rPr>
              <a:t>Sin remobilización  </a:t>
            </a:r>
          </a:p>
        </p:txBody>
      </p:sp>
    </p:spTree>
    <p:extLst>
      <p:ext uri="{BB962C8B-B14F-4D97-AF65-F5344CB8AC3E}">
        <p14:creationId xmlns:p14="http://schemas.microsoft.com/office/powerpoint/2010/main" val="2993844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63525" y="106363"/>
            <a:ext cx="874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Fenología de plantas con crecimiento determinado </a:t>
            </a:r>
          </a:p>
        </p:txBody>
      </p:sp>
      <p:sp>
        <p:nvSpPr>
          <p:cNvPr id="63491" name="Text Box 3"/>
          <p:cNvSpPr txBox="1">
            <a:spLocks noChangeArrowheads="1"/>
          </p:cNvSpPr>
          <p:nvPr/>
        </p:nvSpPr>
        <p:spPr bwMode="auto">
          <a:xfrm>
            <a:off x="3429000" y="7620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Semilla</a:t>
            </a:r>
          </a:p>
        </p:txBody>
      </p:sp>
      <p:grpSp>
        <p:nvGrpSpPr>
          <p:cNvPr id="2" name="Group 7"/>
          <p:cNvGrpSpPr>
            <a:grpSpLocks/>
          </p:cNvGrpSpPr>
          <p:nvPr/>
        </p:nvGrpSpPr>
        <p:grpSpPr bwMode="auto">
          <a:xfrm>
            <a:off x="1600200" y="1295400"/>
            <a:ext cx="3200400" cy="930275"/>
            <a:chOff x="1008" y="816"/>
            <a:chExt cx="2016" cy="586"/>
          </a:xfrm>
        </p:grpSpPr>
        <p:sp>
          <p:nvSpPr>
            <p:cNvPr id="272410" name="Text Box 8"/>
            <p:cNvSpPr txBox="1">
              <a:spLocks noChangeArrowheads="1"/>
            </p:cNvSpPr>
            <p:nvPr/>
          </p:nvSpPr>
          <p:spPr bwMode="auto">
            <a:xfrm>
              <a:off x="1008" y="816"/>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Germinación</a:t>
              </a:r>
              <a:endParaRPr kumimoji="0" lang="es-AR" altLang="es-MX"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72411" name="Text Box 9"/>
            <p:cNvSpPr txBox="1">
              <a:spLocks noChangeArrowheads="1"/>
            </p:cNvSpPr>
            <p:nvPr/>
          </p:nvSpPr>
          <p:spPr bwMode="auto">
            <a:xfrm>
              <a:off x="1920" y="1152"/>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Planta jóven</a:t>
              </a:r>
            </a:p>
          </p:txBody>
        </p:sp>
        <p:sp>
          <p:nvSpPr>
            <p:cNvPr id="272412" name="Line 10"/>
            <p:cNvSpPr>
              <a:spLocks noChangeShapeType="1"/>
            </p:cNvSpPr>
            <p:nvPr/>
          </p:nvSpPr>
          <p:spPr bwMode="auto">
            <a:xfrm>
              <a:off x="2496" y="816"/>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 name="Group 11"/>
          <p:cNvGrpSpPr>
            <a:grpSpLocks/>
          </p:cNvGrpSpPr>
          <p:nvPr/>
        </p:nvGrpSpPr>
        <p:grpSpPr bwMode="auto">
          <a:xfrm>
            <a:off x="2857500" y="2362200"/>
            <a:ext cx="2133600" cy="854075"/>
            <a:chOff x="1800" y="1488"/>
            <a:chExt cx="1344" cy="538"/>
          </a:xfrm>
        </p:grpSpPr>
        <p:sp>
          <p:nvSpPr>
            <p:cNvPr id="272408" name="Text Box 12"/>
            <p:cNvSpPr txBox="1">
              <a:spLocks noChangeArrowheads="1"/>
            </p:cNvSpPr>
            <p:nvPr/>
          </p:nvSpPr>
          <p:spPr bwMode="auto">
            <a:xfrm>
              <a:off x="1800" y="1776"/>
              <a:ext cx="13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Planta madura</a:t>
              </a:r>
            </a:p>
          </p:txBody>
        </p:sp>
        <p:sp>
          <p:nvSpPr>
            <p:cNvPr id="272409" name="Line 13"/>
            <p:cNvSpPr>
              <a:spLocks noChangeShapeType="1"/>
            </p:cNvSpPr>
            <p:nvPr/>
          </p:nvSpPr>
          <p:spPr bwMode="auto">
            <a:xfrm>
              <a:off x="2496" y="1488"/>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 name="Group 14"/>
          <p:cNvGrpSpPr>
            <a:grpSpLocks/>
          </p:cNvGrpSpPr>
          <p:nvPr/>
        </p:nvGrpSpPr>
        <p:grpSpPr bwMode="auto">
          <a:xfrm>
            <a:off x="609600" y="3429000"/>
            <a:ext cx="4800600" cy="1066800"/>
            <a:chOff x="336" y="2160"/>
            <a:chExt cx="3024" cy="672"/>
          </a:xfrm>
        </p:grpSpPr>
        <p:sp>
          <p:nvSpPr>
            <p:cNvPr id="272405" name="Text Box 15"/>
            <p:cNvSpPr txBox="1">
              <a:spLocks noChangeArrowheads="1"/>
            </p:cNvSpPr>
            <p:nvPr/>
          </p:nvSpPr>
          <p:spPr bwMode="auto">
            <a:xfrm>
              <a:off x="1584" y="2544"/>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Planta senescente</a:t>
              </a:r>
            </a:p>
          </p:txBody>
        </p:sp>
        <p:sp>
          <p:nvSpPr>
            <p:cNvPr id="272406" name="Text Box 16"/>
            <p:cNvSpPr txBox="1">
              <a:spLocks noChangeArrowheads="1"/>
            </p:cNvSpPr>
            <p:nvPr/>
          </p:nvSpPr>
          <p:spPr bwMode="auto">
            <a:xfrm>
              <a:off x="336" y="2160"/>
              <a:ext cx="19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Floración y Fructificación</a:t>
              </a:r>
            </a:p>
          </p:txBody>
        </p:sp>
        <p:sp>
          <p:nvSpPr>
            <p:cNvPr id="272407" name="Line 17"/>
            <p:cNvSpPr>
              <a:spLocks noChangeShapeType="1"/>
            </p:cNvSpPr>
            <p:nvPr/>
          </p:nvSpPr>
          <p:spPr bwMode="auto">
            <a:xfrm>
              <a:off x="2496" y="2208"/>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18"/>
          <p:cNvGrpSpPr>
            <a:grpSpLocks/>
          </p:cNvGrpSpPr>
          <p:nvPr/>
        </p:nvGrpSpPr>
        <p:grpSpPr bwMode="auto">
          <a:xfrm>
            <a:off x="5105400" y="3494088"/>
            <a:ext cx="4156075" cy="646112"/>
            <a:chOff x="3326" y="2201"/>
            <a:chExt cx="2313" cy="407"/>
          </a:xfrm>
        </p:grpSpPr>
        <p:sp>
          <p:nvSpPr>
            <p:cNvPr id="272403" name="Text Box 19"/>
            <p:cNvSpPr txBox="1">
              <a:spLocks noChangeArrowheads="1"/>
            </p:cNvSpPr>
            <p:nvPr/>
          </p:nvSpPr>
          <p:spPr bwMode="auto">
            <a:xfrm>
              <a:off x="3623" y="2201"/>
              <a:ext cx="201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1800" b="0" i="1" u="none" strike="noStrike" kern="1200" cap="none" spc="0" normalizeH="0" baseline="0" noProof="0">
                  <a:ln>
                    <a:noFill/>
                  </a:ln>
                  <a:solidFill>
                    <a:srgbClr val="00B0F0"/>
                  </a:solidFill>
                  <a:effectLst/>
                  <a:uLnTx/>
                  <a:uFillTx/>
                  <a:latin typeface="Tahoma" panose="020B0604030504040204" pitchFamily="34" charset="0"/>
                  <a:ea typeface="+mn-ea"/>
                  <a:cs typeface="Arial" panose="020B0604020202020204" pitchFamily="34" charset="0"/>
                </a:rPr>
                <a:t>Crecimiento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1800" b="0" i="1" u="none" strike="noStrike" kern="1200" cap="none" spc="0" normalizeH="0" baseline="0" noProof="0">
                  <a:ln>
                    <a:noFill/>
                  </a:ln>
                  <a:solidFill>
                    <a:srgbClr val="00B0F0"/>
                  </a:solidFill>
                  <a:effectLst/>
                  <a:uLnTx/>
                  <a:uFillTx/>
                  <a:latin typeface="Tahoma" panose="020B0604030504040204" pitchFamily="34" charset="0"/>
                  <a:ea typeface="+mn-ea"/>
                  <a:cs typeface="Arial" panose="020B0604020202020204" pitchFamily="34" charset="0"/>
                </a:rPr>
                <a:t> reproductivo</a:t>
              </a:r>
            </a:p>
          </p:txBody>
        </p:sp>
        <p:sp>
          <p:nvSpPr>
            <p:cNvPr id="272404" name="Line 20"/>
            <p:cNvSpPr>
              <a:spLocks noChangeShapeType="1"/>
            </p:cNvSpPr>
            <p:nvPr/>
          </p:nvSpPr>
          <p:spPr bwMode="auto">
            <a:xfrm>
              <a:off x="3326" y="2304"/>
              <a:ext cx="480" cy="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21"/>
          <p:cNvGrpSpPr>
            <a:grpSpLocks/>
          </p:cNvGrpSpPr>
          <p:nvPr/>
        </p:nvGrpSpPr>
        <p:grpSpPr bwMode="auto">
          <a:xfrm>
            <a:off x="1524000" y="3998913"/>
            <a:ext cx="3276600" cy="1600200"/>
            <a:chOff x="576" y="2544"/>
            <a:chExt cx="2064" cy="1008"/>
          </a:xfrm>
        </p:grpSpPr>
        <p:sp>
          <p:nvSpPr>
            <p:cNvPr id="272399" name="Line 22"/>
            <p:cNvSpPr>
              <a:spLocks noChangeShapeType="1"/>
            </p:cNvSpPr>
            <p:nvPr/>
          </p:nvSpPr>
          <p:spPr bwMode="auto">
            <a:xfrm>
              <a:off x="912" y="2544"/>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2400" name="Text Box 23"/>
            <p:cNvSpPr txBox="1">
              <a:spLocks noChangeArrowheads="1"/>
            </p:cNvSpPr>
            <p:nvPr/>
          </p:nvSpPr>
          <p:spPr bwMode="auto">
            <a:xfrm>
              <a:off x="576" y="2870"/>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Semilla</a:t>
              </a:r>
            </a:p>
          </p:txBody>
        </p:sp>
        <p:sp>
          <p:nvSpPr>
            <p:cNvPr id="272401" name="Line 24"/>
            <p:cNvSpPr>
              <a:spLocks noChangeShapeType="1"/>
            </p:cNvSpPr>
            <p:nvPr/>
          </p:nvSpPr>
          <p:spPr bwMode="auto">
            <a:xfrm>
              <a:off x="2160" y="2928"/>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2402" name="Text Box 25"/>
            <p:cNvSpPr txBox="1">
              <a:spLocks noChangeArrowheads="1"/>
            </p:cNvSpPr>
            <p:nvPr/>
          </p:nvSpPr>
          <p:spPr bwMode="auto">
            <a:xfrm>
              <a:off x="1632" y="3264"/>
              <a:ext cx="10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Muerte</a:t>
              </a:r>
            </a:p>
          </p:txBody>
        </p:sp>
      </p:grpSp>
      <p:sp>
        <p:nvSpPr>
          <p:cNvPr id="8" name="7 CuadroTexto"/>
          <p:cNvSpPr txBox="1">
            <a:spLocks noChangeArrowheads="1"/>
          </p:cNvSpPr>
          <p:nvPr/>
        </p:nvSpPr>
        <p:spPr bwMode="auto">
          <a:xfrm>
            <a:off x="34925" y="3998913"/>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n-US" sz="2000" b="0" i="1"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Embriogénesis</a:t>
            </a:r>
          </a:p>
        </p:txBody>
      </p:sp>
      <p:grpSp>
        <p:nvGrpSpPr>
          <p:cNvPr id="7" name="1 Grupo"/>
          <p:cNvGrpSpPr>
            <a:grpSpLocks/>
          </p:cNvGrpSpPr>
          <p:nvPr/>
        </p:nvGrpSpPr>
        <p:grpSpPr bwMode="auto">
          <a:xfrm>
            <a:off x="5213350" y="1600200"/>
            <a:ext cx="4135438" cy="1223963"/>
            <a:chOff x="5213164" y="1600679"/>
            <a:chExt cx="4136366" cy="1224221"/>
          </a:xfrm>
        </p:grpSpPr>
        <p:grpSp>
          <p:nvGrpSpPr>
            <p:cNvPr id="272395" name="Group 4"/>
            <p:cNvGrpSpPr>
              <a:grpSpLocks/>
            </p:cNvGrpSpPr>
            <p:nvPr/>
          </p:nvGrpSpPr>
          <p:grpSpPr bwMode="auto">
            <a:xfrm>
              <a:off x="5213164" y="1600679"/>
              <a:ext cx="4136366" cy="1114425"/>
              <a:chOff x="3072" y="1039"/>
              <a:chExt cx="2466" cy="702"/>
            </a:xfrm>
          </p:grpSpPr>
          <p:sp>
            <p:nvSpPr>
              <p:cNvPr id="272397" name="Text Box 5"/>
              <p:cNvSpPr txBox="1">
                <a:spLocks noChangeArrowheads="1"/>
              </p:cNvSpPr>
              <p:nvPr/>
            </p:nvSpPr>
            <p:spPr bwMode="auto">
              <a:xfrm>
                <a:off x="3522" y="1101"/>
                <a:ext cx="201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2000" b="0" i="1" u="none" strike="noStrike" kern="1200" cap="none" spc="0" normalizeH="0" baseline="0" noProof="0">
                    <a:ln>
                      <a:noFill/>
                    </a:ln>
                    <a:solidFill>
                      <a:srgbClr val="00CC99"/>
                    </a:solidFill>
                    <a:effectLst/>
                    <a:uLnTx/>
                    <a:uFillTx/>
                    <a:latin typeface="Tahoma" panose="020B0604030504040204" pitchFamily="34" charset="0"/>
                    <a:ea typeface="+mn-ea"/>
                    <a:cs typeface="Arial" panose="020B0604020202020204" pitchFamily="34" charset="0"/>
                  </a:rPr>
                  <a:t>Crecimiento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2000" b="0" i="1" u="none" strike="noStrike" kern="1200" cap="none" spc="0" normalizeH="0" baseline="0" noProof="0">
                    <a:ln>
                      <a:noFill/>
                    </a:ln>
                    <a:solidFill>
                      <a:srgbClr val="00CC99"/>
                    </a:solidFill>
                    <a:effectLst/>
                    <a:uLnTx/>
                    <a:uFillTx/>
                    <a:latin typeface="Tahoma" panose="020B0604030504040204" pitchFamily="34" charset="0"/>
                    <a:ea typeface="+mn-ea"/>
                    <a:cs typeface="Arial" panose="020B0604020202020204" pitchFamily="34" charset="0"/>
                  </a:rPr>
                  <a:t>vegetativo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AR" altLang="es-MX" sz="2000" b="0" i="1"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72398" name="Line 6"/>
              <p:cNvSpPr>
                <a:spLocks noChangeShapeType="1"/>
              </p:cNvSpPr>
              <p:nvPr/>
            </p:nvSpPr>
            <p:spPr bwMode="auto">
              <a:xfrm>
                <a:off x="3072" y="1039"/>
                <a:ext cx="480" cy="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2723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645" y="2447075"/>
              <a:ext cx="9937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3692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ppt_h/2"/>
                                          </p:val>
                                        </p:tav>
                                        <p:tav tm="100000">
                                          <p:val>
                                            <p:strVal val="#ppt_y"/>
                                          </p:val>
                                        </p:tav>
                                      </p:tavLst>
                                    </p:anim>
                                    <p:anim calcmode="lin" valueType="num">
                                      <p:cBhvr>
                                        <p:cTn id="21" dur="500" fill="hold"/>
                                        <p:tgtEl>
                                          <p:spTgt spid="3"/>
                                        </p:tgtEl>
                                        <p:attrNameLst>
                                          <p:attrName>ppt_w</p:attrName>
                                        </p:attrNameLst>
                                      </p:cBhvr>
                                      <p:tavLst>
                                        <p:tav tm="0">
                                          <p:val>
                                            <p:strVal val="#ppt_w"/>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ppt_h/2"/>
                                          </p:val>
                                        </p:tav>
                                        <p:tav tm="100000">
                                          <p:val>
                                            <p:strVal val="#ppt_y"/>
                                          </p:val>
                                        </p:tav>
                                      </p:tavLst>
                                    </p:anim>
                                    <p:anim calcmode="lin" valueType="num">
                                      <p:cBhvr>
                                        <p:cTn id="37" dur="500" fill="hold"/>
                                        <p:tgtEl>
                                          <p:spTgt spid="6"/>
                                        </p:tgtEl>
                                        <p:attrNameLst>
                                          <p:attrName>ppt_w</p:attrName>
                                        </p:attrNameLst>
                                      </p:cBhvr>
                                      <p:tavLst>
                                        <p:tav tm="0">
                                          <p:val>
                                            <p:strVal val="#ppt_w"/>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ppt_x</p:attrName>
                                        </p:attrNameLst>
                                      </p:cBhvr>
                                      <p:tavLst>
                                        <p:tav tm="0">
                                          <p:val>
                                            <p:strVal val="#ppt_x-#ppt_w/2"/>
                                          </p:val>
                                        </p:tav>
                                        <p:tav tm="100000">
                                          <p:val>
                                            <p:strVal val="#ppt_x"/>
                                          </p:val>
                                        </p:tav>
                                      </p:tavLst>
                                    </p:anim>
                                    <p:anim calcmode="lin" valueType="num">
                                      <p:cBhvr>
                                        <p:cTn id="49" dur="500" fill="hold"/>
                                        <p:tgtEl>
                                          <p:spTgt spid="5"/>
                                        </p:tgtEl>
                                        <p:attrNameLst>
                                          <p:attrName>ppt_y</p:attrName>
                                        </p:attrNameLst>
                                      </p:cBhvr>
                                      <p:tavLst>
                                        <p:tav tm="0">
                                          <p:val>
                                            <p:strVal val="#ppt_y"/>
                                          </p:val>
                                        </p:tav>
                                        <p:tav tm="100000">
                                          <p:val>
                                            <p:strVal val="#ppt_y"/>
                                          </p:val>
                                        </p:tav>
                                      </p:tavLst>
                                    </p:anim>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autoUpdateAnimBg="0"/>
      <p:bldP spid="63491" grpId="0" autoUpdateAnimBg="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06C3DBB-6406-4FF7-AEA4-025F7240B5D7}"/>
              </a:ext>
            </a:extLst>
          </p:cNvPr>
          <p:cNvSpPr/>
          <p:nvPr/>
        </p:nvSpPr>
        <p:spPr>
          <a:xfrm>
            <a:off x="-5862" y="5971739"/>
            <a:ext cx="9149861" cy="360000"/>
          </a:xfrm>
          <a:prstGeom prst="rect">
            <a:avLst/>
          </a:prstGeom>
          <a:solidFill>
            <a:srgbClr val="007300">
              <a:alpha val="70000"/>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sp>
        <p:nvSpPr>
          <p:cNvPr id="89" name="Title 2"/>
          <p:cNvSpPr txBox="1"/>
          <p:nvPr/>
        </p:nvSpPr>
        <p:spPr>
          <a:xfrm>
            <a:off x="2579" y="131270"/>
            <a:ext cx="9138842"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lvl1pPr indent="228600" algn="ctr">
              <a:defRPr sz="2400" b="1" u="sng">
                <a:latin typeface="Calibri"/>
                <a:ea typeface="Calibri"/>
                <a:cs typeface="Calibri"/>
                <a:sym typeface="Calibri"/>
              </a:defRPr>
            </a:lvl1pPr>
          </a:lstStyle>
          <a:p>
            <a:r>
              <a:rPr lang="en-US" dirty="0"/>
              <a:t>The floral transition: A brief history of a century of research</a:t>
            </a:r>
          </a:p>
        </p:txBody>
      </p:sp>
      <p:sp>
        <p:nvSpPr>
          <p:cNvPr id="22" name="CuadroTexto 5">
            <a:extLst>
              <a:ext uri="{FF2B5EF4-FFF2-40B4-BE49-F238E27FC236}">
                <a16:creationId xmlns:a16="http://schemas.microsoft.com/office/drawing/2014/main" id="{054A9C31-3E3A-43F7-BDFE-159D48D60515}"/>
              </a:ext>
            </a:extLst>
          </p:cNvPr>
          <p:cNvSpPr txBox="1"/>
          <p:nvPr/>
        </p:nvSpPr>
        <p:spPr>
          <a:xfrm>
            <a:off x="234463" y="6081291"/>
            <a:ext cx="8663352"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000" b="1">
                <a:latin typeface="Calibri"/>
                <a:ea typeface="Calibri"/>
                <a:cs typeface="Calibri"/>
                <a:sym typeface="Calibri"/>
              </a:defRPr>
            </a:lvl1pPr>
          </a:lstStyle>
          <a:p>
            <a:pPr algn="r"/>
            <a:r>
              <a:rPr lang="en-US" sz="800" b="0" dirty="0">
                <a:solidFill>
                  <a:schemeClr val="bg1"/>
                </a:solidFill>
                <a:effectLst/>
                <a:latin typeface="Times New Roman" panose="02020603050405020304" pitchFamily="18" charset="0"/>
                <a:ea typeface="Arial Unicode MS"/>
                <a:cs typeface="Times New Roman" panose="02020603050405020304" pitchFamily="18" charset="0"/>
              </a:rPr>
              <a:t>Timeline based on information reported in  Kobayashi and </a:t>
            </a:r>
            <a:r>
              <a:rPr lang="en-US" sz="800" b="0" dirty="0" err="1">
                <a:solidFill>
                  <a:schemeClr val="bg1"/>
                </a:solidFill>
                <a:effectLst/>
                <a:latin typeface="Times New Roman" panose="02020603050405020304" pitchFamily="18" charset="0"/>
                <a:ea typeface="Arial Unicode MS"/>
                <a:cs typeface="Times New Roman" panose="02020603050405020304" pitchFamily="18" charset="0"/>
              </a:rPr>
              <a:t>Weigel</a:t>
            </a:r>
            <a:r>
              <a:rPr lang="en-US" sz="800" b="0" dirty="0">
                <a:solidFill>
                  <a:schemeClr val="bg1"/>
                </a:solidFill>
                <a:effectLst/>
                <a:latin typeface="Times New Roman" panose="02020603050405020304" pitchFamily="18" charset="0"/>
                <a:ea typeface="Arial Unicode MS"/>
                <a:cs typeface="Times New Roman" panose="02020603050405020304" pitchFamily="18" charset="0"/>
              </a:rPr>
              <a:t> (2007) </a:t>
            </a:r>
            <a:r>
              <a:rPr lang="en-US" sz="800" b="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Move on up, it’s time for change - Mobile signals controlling photoperiod-dependent flowering. Genes Dev 21: </a:t>
            </a:r>
            <a:r>
              <a:rPr lang="en-US" sz="800" b="0" dirty="0">
                <a:solidFill>
                  <a:schemeClr val="bg1"/>
                </a:solidFill>
                <a:latin typeface="Times New Roman" panose="02020603050405020304" pitchFamily="18" charset="0"/>
                <a:ea typeface="Calibri" panose="020F0502020204030204" pitchFamily="34" charset="0"/>
                <a:cs typeface="Times New Roman" panose="02020603050405020304" pitchFamily="18" charset="0"/>
                <a:hlinkClick r:id="rId3"/>
              </a:rPr>
              <a:t>2371-84</a:t>
            </a:r>
            <a:r>
              <a:rPr lang="en-US" sz="800" b="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800" b="0" dirty="0">
                <a:solidFill>
                  <a:schemeClr val="bg1"/>
                </a:solidFill>
                <a:effectLst/>
                <a:latin typeface="Times New Roman" panose="02020603050405020304" pitchFamily="18" charset="0"/>
                <a:ea typeface="Arial Unicode MS"/>
                <a:cs typeface="Times New Roman" panose="02020603050405020304" pitchFamily="18" charset="0"/>
              </a:rPr>
              <a:t> </a:t>
            </a:r>
          </a:p>
        </p:txBody>
      </p:sp>
      <p:pic>
        <p:nvPicPr>
          <p:cNvPr id="4" name="Imagen 3" descr="Escala de tiempo&#10;&#10;Descripción generada automáticamente">
            <a:extLst>
              <a:ext uri="{FF2B5EF4-FFF2-40B4-BE49-F238E27FC236}">
                <a16:creationId xmlns:a16="http://schemas.microsoft.com/office/drawing/2014/main" id="{34F97C12-57F8-4E7E-8D58-06201621E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 y="836214"/>
            <a:ext cx="9144000" cy="5143500"/>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ángulo 217">
            <a:extLst>
              <a:ext uri="{FF2B5EF4-FFF2-40B4-BE49-F238E27FC236}">
                <a16:creationId xmlns:a16="http://schemas.microsoft.com/office/drawing/2014/main" id="{346D6A11-0446-498B-8865-6CB19209A78C}"/>
              </a:ext>
            </a:extLst>
          </p:cNvPr>
          <p:cNvSpPr/>
          <p:nvPr/>
        </p:nvSpPr>
        <p:spPr>
          <a:xfrm>
            <a:off x="0" y="0"/>
            <a:ext cx="9144000" cy="5127969"/>
          </a:xfrm>
          <a:prstGeom prst="rect">
            <a:avLst/>
          </a:prstGeom>
          <a:gradFill flip="none" rotWithShape="1">
            <a:gsLst>
              <a:gs pos="0">
                <a:schemeClr val="accent5">
                  <a:lumMod val="5000"/>
                  <a:lumOff val="95000"/>
                </a:schemeClr>
              </a:gs>
              <a:gs pos="19000">
                <a:schemeClr val="bg1"/>
              </a:gs>
              <a:gs pos="67000">
                <a:schemeClr val="accent5">
                  <a:lumMod val="40000"/>
                  <a:lumOff val="60000"/>
                </a:schemeClr>
              </a:gs>
              <a:gs pos="40000">
                <a:schemeClr val="accent5">
                  <a:lumMod val="45000"/>
                  <a:lumOff val="55000"/>
                </a:schemeClr>
              </a:gs>
              <a:gs pos="100000">
                <a:schemeClr val="bg1"/>
              </a:gs>
            </a:gsLst>
            <a:lin ang="16200000" scaled="1"/>
            <a:tileRect/>
          </a:gradFill>
          <a:ln w="12700">
            <a:miter lim="400000"/>
          </a:ln>
        </p:spPr>
        <p:txBody>
          <a:bodyPr lIns="45718" tIns="45718" rIns="45718" bIns="45718" anchor="ctr"/>
          <a:lstStyle/>
          <a:p>
            <a:pPr algn="ctr">
              <a:defRPr>
                <a:solidFill>
                  <a:srgbClr val="FFFFFF"/>
                </a:solidFill>
              </a:defRPr>
            </a:pPr>
            <a:endParaRPr dirty="0"/>
          </a:p>
        </p:txBody>
      </p:sp>
      <p:sp>
        <p:nvSpPr>
          <p:cNvPr id="207" name="Rectángulo 217">
            <a:extLst>
              <a:ext uri="{FF2B5EF4-FFF2-40B4-BE49-F238E27FC236}">
                <a16:creationId xmlns:a16="http://schemas.microsoft.com/office/drawing/2014/main" id="{E0A2D126-0ACB-4DB9-9364-2909FE52D44E}"/>
              </a:ext>
            </a:extLst>
          </p:cNvPr>
          <p:cNvSpPr/>
          <p:nvPr/>
        </p:nvSpPr>
        <p:spPr>
          <a:xfrm>
            <a:off x="1" y="4189905"/>
            <a:ext cx="9143999" cy="2137560"/>
          </a:xfrm>
          <a:prstGeom prst="rect">
            <a:avLst/>
          </a:prstGeom>
          <a:gradFill flip="none" rotWithShape="1">
            <a:gsLst>
              <a:gs pos="0">
                <a:srgbClr val="F7EDD4"/>
              </a:gs>
              <a:gs pos="48000">
                <a:srgbClr val="C7A282"/>
              </a:gs>
              <a:gs pos="100000">
                <a:schemeClr val="accent6">
                  <a:lumMod val="50000"/>
                </a:schemeClr>
              </a:gs>
            </a:gsLst>
            <a:lin ang="16200000" scaled="1"/>
            <a:tileRect/>
          </a:gradFill>
          <a:ln w="12700">
            <a:miter lim="400000"/>
          </a:ln>
        </p:spPr>
        <p:txBody>
          <a:bodyPr lIns="45718" tIns="45718" rIns="45718" bIns="45718" anchor="ctr"/>
          <a:lstStyle/>
          <a:p>
            <a:pPr algn="ctr">
              <a:defRPr>
                <a:solidFill>
                  <a:srgbClr val="FFFFFF"/>
                </a:solidFill>
              </a:defRPr>
            </a:pPr>
            <a:endParaRPr/>
          </a:p>
        </p:txBody>
      </p:sp>
      <p:sp>
        <p:nvSpPr>
          <p:cNvPr id="95" name="Title 2"/>
          <p:cNvSpPr txBox="1"/>
          <p:nvPr/>
        </p:nvSpPr>
        <p:spPr>
          <a:xfrm>
            <a:off x="447896" y="129357"/>
            <a:ext cx="8229601"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p>
            <a:pPr algn="ctr">
              <a:defRPr sz="2400" b="1" u="sng">
                <a:latin typeface="Calibri"/>
                <a:ea typeface="Calibri"/>
                <a:cs typeface="Calibri"/>
                <a:sym typeface="Calibri"/>
              </a:defRPr>
            </a:pPr>
            <a:r>
              <a:rPr lang="en-US" dirty="0"/>
              <a:t>The life cycle of the model species </a:t>
            </a:r>
            <a:r>
              <a:rPr lang="en-US" i="1" dirty="0"/>
              <a:t>Arabidopsis thaliana</a:t>
            </a:r>
          </a:p>
        </p:txBody>
      </p:sp>
      <p:grpSp>
        <p:nvGrpSpPr>
          <p:cNvPr id="106" name="Grupo 3"/>
          <p:cNvGrpSpPr/>
          <p:nvPr/>
        </p:nvGrpSpPr>
        <p:grpSpPr>
          <a:xfrm>
            <a:off x="1817577" y="3700505"/>
            <a:ext cx="1033748" cy="1025586"/>
            <a:chOff x="16" y="18"/>
            <a:chExt cx="986850" cy="979058"/>
          </a:xfrm>
        </p:grpSpPr>
        <p:grpSp>
          <p:nvGrpSpPr>
            <p:cNvPr id="98" name="Grupo 4"/>
            <p:cNvGrpSpPr/>
            <p:nvPr/>
          </p:nvGrpSpPr>
          <p:grpSpPr>
            <a:xfrm>
              <a:off x="372995" y="469184"/>
              <a:ext cx="490602" cy="508471"/>
              <a:chOff x="0" y="0"/>
              <a:chExt cx="490600" cy="508469"/>
            </a:xfrm>
          </p:grpSpPr>
          <p:sp>
            <p:nvSpPr>
              <p:cNvPr id="96" name="Conector: curvado 12"/>
              <p:cNvSpPr/>
              <p:nvPr/>
            </p:nvSpPr>
            <p:spPr>
              <a:xfrm rot="6687255" flipH="1">
                <a:off x="52592" y="67369"/>
                <a:ext cx="393094" cy="3643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28575" cap="flat">
                <a:solidFill>
                  <a:srgbClr val="984807"/>
                </a:solidFill>
                <a:prstDash val="solid"/>
                <a:round/>
              </a:ln>
              <a:effectLst/>
            </p:spPr>
            <p:txBody>
              <a:bodyPr wrap="square" lIns="45718" tIns="45718" rIns="45718" bIns="45718" numCol="1" anchor="ctr">
                <a:noAutofit/>
              </a:bodyPr>
              <a:lstStyle/>
              <a:p>
                <a:endParaRPr/>
              </a:p>
            </p:txBody>
          </p:sp>
          <p:sp>
            <p:nvSpPr>
              <p:cNvPr id="97" name="Conector: curvado 13"/>
              <p:cNvSpPr/>
              <p:nvPr/>
            </p:nvSpPr>
            <p:spPr>
              <a:xfrm rot="6687255" flipH="1">
                <a:off x="44915" y="76703"/>
                <a:ext cx="393092" cy="3643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28575" cap="flat">
                <a:solidFill>
                  <a:srgbClr val="984807"/>
                </a:solidFill>
                <a:prstDash val="solid"/>
                <a:round/>
              </a:ln>
              <a:effectLst/>
            </p:spPr>
            <p:txBody>
              <a:bodyPr wrap="square" lIns="45718" tIns="45718" rIns="45718" bIns="45718" numCol="1" anchor="ctr">
                <a:noAutofit/>
              </a:bodyPr>
              <a:lstStyle/>
              <a:p>
                <a:endParaRPr/>
              </a:p>
            </p:txBody>
          </p:sp>
        </p:grpSp>
        <p:grpSp>
          <p:nvGrpSpPr>
            <p:cNvPr id="101" name="Grupo 5"/>
            <p:cNvGrpSpPr/>
            <p:nvPr/>
          </p:nvGrpSpPr>
          <p:grpSpPr>
            <a:xfrm>
              <a:off x="188896" y="322464"/>
              <a:ext cx="640148" cy="315516"/>
              <a:chOff x="3" y="0"/>
              <a:chExt cx="640146" cy="315514"/>
            </a:xfrm>
          </p:grpSpPr>
          <p:sp>
            <p:nvSpPr>
              <p:cNvPr id="99" name="Forma libre: forma 10"/>
              <p:cNvSpPr/>
              <p:nvPr/>
            </p:nvSpPr>
            <p:spPr>
              <a:xfrm rot="1079015" flipH="1">
                <a:off x="320783" y="43299"/>
                <a:ext cx="303929" cy="148100"/>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00" name="Forma libre: forma 11"/>
              <p:cNvSpPr/>
              <p:nvPr/>
            </p:nvSpPr>
            <p:spPr>
              <a:xfrm rot="19433112">
                <a:off x="14445" y="92075"/>
                <a:ext cx="303934" cy="148099"/>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sp>
          <p:nvSpPr>
            <p:cNvPr id="102" name="Forma libre: forma 6"/>
            <p:cNvSpPr/>
            <p:nvPr/>
          </p:nvSpPr>
          <p:spPr>
            <a:xfrm rot="434943">
              <a:off x="479471" y="480664"/>
              <a:ext cx="488670" cy="327780"/>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03" name="Forma libre: forma 7"/>
            <p:cNvSpPr/>
            <p:nvPr/>
          </p:nvSpPr>
          <p:spPr>
            <a:xfrm rot="3476982" flipH="1">
              <a:off x="24250" y="185863"/>
              <a:ext cx="488673" cy="327779"/>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60000"/>
                  <a:lumOff val="4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04" name="Forma libre: forma 8"/>
            <p:cNvSpPr/>
            <p:nvPr/>
          </p:nvSpPr>
          <p:spPr>
            <a:xfrm rot="17210610">
              <a:off x="485512" y="117473"/>
              <a:ext cx="488676" cy="327779"/>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60000"/>
                  <a:lumOff val="4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05" name="Forma libre: forma 9"/>
            <p:cNvSpPr/>
            <p:nvPr/>
          </p:nvSpPr>
          <p:spPr>
            <a:xfrm rot="19720452" flipH="1">
              <a:off x="151074" y="548157"/>
              <a:ext cx="488670" cy="32778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sp>
        <p:nvSpPr>
          <p:cNvPr id="107" name="Forma libre: forma 14"/>
          <p:cNvSpPr/>
          <p:nvPr/>
        </p:nvSpPr>
        <p:spPr>
          <a:xfrm>
            <a:off x="292484" y="4220844"/>
            <a:ext cx="111797" cy="101293"/>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803D06"/>
          </a:solidFill>
          <a:ln w="12700">
            <a:solidFill>
              <a:schemeClr val="accent6">
                <a:lumMod val="60000"/>
                <a:lumOff val="40000"/>
              </a:schemeClr>
            </a:solidFill>
          </a:ln>
          <a:effectLst>
            <a:outerShdw blurRad="76200" dir="13500000" rotWithShape="0">
              <a:srgbClr val="000000">
                <a:alpha val="20000"/>
              </a:srgbClr>
            </a:outerShdw>
          </a:effectLst>
        </p:spPr>
        <p:txBody>
          <a:bodyPr lIns="45718" tIns="45718" rIns="45718" bIns="45718" anchor="ctr"/>
          <a:lstStyle/>
          <a:p>
            <a:pPr algn="ctr">
              <a:defRPr>
                <a:solidFill>
                  <a:srgbClr val="FFFFFF"/>
                </a:solidFill>
              </a:defRPr>
            </a:pPr>
            <a:endParaRPr/>
          </a:p>
        </p:txBody>
      </p:sp>
      <p:grpSp>
        <p:nvGrpSpPr>
          <p:cNvPr id="113" name="Grupo 187"/>
          <p:cNvGrpSpPr/>
          <p:nvPr/>
        </p:nvGrpSpPr>
        <p:grpSpPr>
          <a:xfrm>
            <a:off x="863267" y="3904072"/>
            <a:ext cx="495965" cy="795543"/>
            <a:chOff x="19802" y="83284"/>
            <a:chExt cx="473463" cy="759452"/>
          </a:xfrm>
        </p:grpSpPr>
        <p:sp>
          <p:nvSpPr>
            <p:cNvPr id="108" name="Forma libre: forma 18"/>
            <p:cNvSpPr/>
            <p:nvPr/>
          </p:nvSpPr>
          <p:spPr>
            <a:xfrm rot="12405293" flipH="1">
              <a:off x="19802" y="91649"/>
              <a:ext cx="352578"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09" name="Forma libre: forma 19"/>
            <p:cNvSpPr/>
            <p:nvPr/>
          </p:nvSpPr>
          <p:spPr>
            <a:xfrm>
              <a:off x="239238" y="403462"/>
              <a:ext cx="155468" cy="439274"/>
            </a:xfrm>
            <a:custGeom>
              <a:avLst/>
              <a:gdLst/>
              <a:ahLst/>
              <a:cxnLst>
                <a:cxn ang="0">
                  <a:pos x="wd2" y="hd2"/>
                </a:cxn>
                <a:cxn ang="5400000">
                  <a:pos x="wd2" y="hd2"/>
                </a:cxn>
                <a:cxn ang="10800000">
                  <a:pos x="wd2" y="hd2"/>
                </a:cxn>
                <a:cxn ang="16200000">
                  <a:pos x="wd2" y="hd2"/>
                </a:cxn>
              </a:cxnLst>
              <a:rect l="0" t="0" r="r" b="b"/>
              <a:pathLst>
                <a:path w="21217" h="21600" extrusionOk="0">
                  <a:moveTo>
                    <a:pt x="2306" y="0"/>
                  </a:moveTo>
                  <a:cubicBezTo>
                    <a:pt x="4494" y="600"/>
                    <a:pt x="6683" y="1200"/>
                    <a:pt x="9157" y="1646"/>
                  </a:cubicBezTo>
                  <a:cubicBezTo>
                    <a:pt x="11631" y="2091"/>
                    <a:pt x="15152" y="2194"/>
                    <a:pt x="17150" y="2674"/>
                  </a:cubicBezTo>
                  <a:cubicBezTo>
                    <a:pt x="19148" y="3154"/>
                    <a:pt x="20766" y="3703"/>
                    <a:pt x="21146" y="4526"/>
                  </a:cubicBezTo>
                  <a:cubicBezTo>
                    <a:pt x="21527" y="5349"/>
                    <a:pt x="20290" y="6823"/>
                    <a:pt x="19434" y="7611"/>
                  </a:cubicBezTo>
                  <a:cubicBezTo>
                    <a:pt x="18577" y="8400"/>
                    <a:pt x="17245" y="8811"/>
                    <a:pt x="16008" y="9257"/>
                  </a:cubicBezTo>
                  <a:cubicBezTo>
                    <a:pt x="14771" y="9703"/>
                    <a:pt x="12963" y="9840"/>
                    <a:pt x="12012" y="10286"/>
                  </a:cubicBezTo>
                  <a:cubicBezTo>
                    <a:pt x="11060" y="10731"/>
                    <a:pt x="10584" y="11211"/>
                    <a:pt x="10299" y="11931"/>
                  </a:cubicBezTo>
                  <a:cubicBezTo>
                    <a:pt x="10013" y="12651"/>
                    <a:pt x="10965" y="14023"/>
                    <a:pt x="10299" y="14606"/>
                  </a:cubicBezTo>
                  <a:cubicBezTo>
                    <a:pt x="9633" y="15189"/>
                    <a:pt x="7825" y="15086"/>
                    <a:pt x="6302" y="15429"/>
                  </a:cubicBezTo>
                  <a:cubicBezTo>
                    <a:pt x="4780" y="15771"/>
                    <a:pt x="2211" y="16149"/>
                    <a:pt x="1164" y="16663"/>
                  </a:cubicBezTo>
                  <a:cubicBezTo>
                    <a:pt x="117" y="17177"/>
                    <a:pt x="-73" y="17897"/>
                    <a:pt x="22" y="18514"/>
                  </a:cubicBezTo>
                  <a:cubicBezTo>
                    <a:pt x="117" y="19131"/>
                    <a:pt x="974" y="19851"/>
                    <a:pt x="1735" y="20366"/>
                  </a:cubicBezTo>
                  <a:cubicBezTo>
                    <a:pt x="2496" y="20880"/>
                    <a:pt x="3543" y="21240"/>
                    <a:pt x="4590" y="21600"/>
                  </a:cubicBezTo>
                </a:path>
              </a:pathLst>
            </a:custGeom>
            <a:noFill/>
            <a:ln w="28575" cap="flat">
              <a:solidFill>
                <a:srgbClr val="984807"/>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10" name="Forma libre: forma 20"/>
            <p:cNvSpPr/>
            <p:nvPr/>
          </p:nvSpPr>
          <p:spPr>
            <a:xfrm>
              <a:off x="214776" y="169184"/>
              <a:ext cx="45722" cy="238463"/>
            </a:xfrm>
            <a:custGeom>
              <a:avLst/>
              <a:gdLst/>
              <a:ahLst/>
              <a:cxnLst>
                <a:cxn ang="0">
                  <a:pos x="wd2" y="hd2"/>
                </a:cxn>
                <a:cxn ang="5400000">
                  <a:pos x="wd2" y="hd2"/>
                </a:cxn>
                <a:cxn ang="10800000">
                  <a:pos x="wd2" y="hd2"/>
                </a:cxn>
                <a:cxn ang="16200000">
                  <a:pos x="wd2" y="hd2"/>
                </a:cxn>
              </a:cxnLst>
              <a:rect l="0" t="0" r="r" b="b"/>
              <a:pathLst>
                <a:path w="20868" h="21600" extrusionOk="0">
                  <a:moveTo>
                    <a:pt x="20868" y="21600"/>
                  </a:moveTo>
                  <a:cubicBezTo>
                    <a:pt x="14354" y="20684"/>
                    <a:pt x="7839" y="19768"/>
                    <a:pt x="4411" y="18189"/>
                  </a:cubicBezTo>
                  <a:cubicBezTo>
                    <a:pt x="982" y="16611"/>
                    <a:pt x="-732" y="14021"/>
                    <a:pt x="296" y="12126"/>
                  </a:cubicBezTo>
                  <a:cubicBezTo>
                    <a:pt x="1325" y="10232"/>
                    <a:pt x="8182" y="8463"/>
                    <a:pt x="10582" y="6821"/>
                  </a:cubicBezTo>
                  <a:cubicBezTo>
                    <a:pt x="12983" y="5179"/>
                    <a:pt x="14697" y="2274"/>
                    <a:pt x="14697" y="2274"/>
                  </a:cubicBezTo>
                  <a:lnTo>
                    <a:pt x="16754" y="0"/>
                  </a:lnTo>
                </a:path>
              </a:pathLst>
            </a:custGeom>
            <a:solidFill>
              <a:schemeClr val="accent3"/>
            </a:solidFill>
            <a:ln w="3810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11" name="Forma libre: forma 21"/>
            <p:cNvSpPr/>
            <p:nvPr/>
          </p:nvSpPr>
          <p:spPr>
            <a:xfrm rot="8781297">
              <a:off x="140686" y="83284"/>
              <a:ext cx="352579"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2" name="Forma libre: forma 17"/>
            <p:cNvSpPr/>
            <p:nvPr/>
          </p:nvSpPr>
          <p:spPr>
            <a:xfrm>
              <a:off x="183663" y="371592"/>
              <a:ext cx="106726" cy="96698"/>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803D06"/>
            </a:solidFill>
            <a:ln w="9525" cap="flat">
              <a:solidFill>
                <a:schemeClr val="accent6">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nvGrpSpPr>
          <p:cNvPr id="125" name="Grupo 206"/>
          <p:cNvGrpSpPr/>
          <p:nvPr/>
        </p:nvGrpSpPr>
        <p:grpSpPr>
          <a:xfrm>
            <a:off x="3333543" y="3491388"/>
            <a:ext cx="1381831" cy="1494789"/>
            <a:chOff x="23" y="-10"/>
            <a:chExt cx="1319142" cy="1426975"/>
          </a:xfrm>
        </p:grpSpPr>
        <p:sp>
          <p:nvSpPr>
            <p:cNvPr id="114" name="Conector: curvado 30"/>
            <p:cNvSpPr/>
            <p:nvPr/>
          </p:nvSpPr>
          <p:spPr>
            <a:xfrm rot="5400000" flipH="1">
              <a:off x="594320" y="804603"/>
              <a:ext cx="721526" cy="52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28575" cap="flat">
              <a:solidFill>
                <a:srgbClr val="663300"/>
              </a:solidFill>
              <a:prstDash val="solid"/>
              <a:round/>
            </a:ln>
            <a:effectLst/>
          </p:spPr>
          <p:txBody>
            <a:bodyPr wrap="square" lIns="45718" tIns="45718" rIns="45718" bIns="45718" numCol="1" anchor="ctr">
              <a:noAutofit/>
            </a:bodyPr>
            <a:lstStyle/>
            <a:p>
              <a:endParaRPr/>
            </a:p>
          </p:txBody>
        </p:sp>
        <p:grpSp>
          <p:nvGrpSpPr>
            <p:cNvPr id="124" name="Grupo 205"/>
            <p:cNvGrpSpPr/>
            <p:nvPr/>
          </p:nvGrpSpPr>
          <p:grpSpPr>
            <a:xfrm>
              <a:off x="23" y="-11"/>
              <a:ext cx="1319143" cy="1426976"/>
              <a:chOff x="24" y="-10"/>
              <a:chExt cx="1319142" cy="1426975"/>
            </a:xfrm>
          </p:grpSpPr>
          <p:sp>
            <p:nvSpPr>
              <p:cNvPr id="115" name="Conector: curvado 31"/>
              <p:cNvSpPr/>
              <p:nvPr/>
            </p:nvSpPr>
            <p:spPr>
              <a:xfrm rot="5400000" flipH="1">
                <a:off x="601888" y="806995"/>
                <a:ext cx="720372" cy="5195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28575" cap="flat">
                <a:solidFill>
                  <a:srgbClr val="663300"/>
                </a:solidFill>
                <a:prstDash val="solid"/>
                <a:round/>
              </a:ln>
              <a:effectLst/>
            </p:spPr>
            <p:txBody>
              <a:bodyPr wrap="square" lIns="45718" tIns="45718" rIns="45718" bIns="45718" numCol="1" anchor="ctr">
                <a:noAutofit/>
              </a:bodyPr>
              <a:lstStyle/>
              <a:p>
                <a:endParaRPr/>
              </a:p>
            </p:txBody>
          </p:sp>
          <p:sp>
            <p:nvSpPr>
              <p:cNvPr id="116" name="Forma libre: forma 23"/>
              <p:cNvSpPr/>
              <p:nvPr/>
            </p:nvSpPr>
            <p:spPr>
              <a:xfrm rot="21421500" flipH="1">
                <a:off x="663462" y="498857"/>
                <a:ext cx="352577"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chemeClr val="accent3">
                    <a:lumMod val="40000"/>
                    <a:lumOff val="6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7" name="Forma libre: forma 24"/>
              <p:cNvSpPr/>
              <p:nvPr/>
            </p:nvSpPr>
            <p:spPr>
              <a:xfrm rot="20464975">
                <a:off x="705950" y="569887"/>
                <a:ext cx="566889"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18" name="Forma libre: forma 25"/>
              <p:cNvSpPr/>
              <p:nvPr/>
            </p:nvSpPr>
            <p:spPr>
              <a:xfrm rot="1643267" flipH="1">
                <a:off x="55712" y="514422"/>
                <a:ext cx="566889"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19" name="Forma libre: forma 26"/>
              <p:cNvSpPr/>
              <p:nvPr/>
            </p:nvSpPr>
            <p:spPr>
              <a:xfrm rot="18175598">
                <a:off x="336022" y="689353"/>
                <a:ext cx="352580"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20" name="Forma libre: forma 27"/>
              <p:cNvSpPr/>
              <p:nvPr/>
            </p:nvSpPr>
            <p:spPr>
              <a:xfrm rot="16200000">
                <a:off x="575119" y="207612"/>
                <a:ext cx="566892" cy="380243"/>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21" name="Forma libre: forma 28"/>
              <p:cNvSpPr/>
              <p:nvPr/>
            </p:nvSpPr>
            <p:spPr>
              <a:xfrm rot="19020582" flipH="1">
                <a:off x="301609" y="806319"/>
                <a:ext cx="566889"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22" name="Forma libre: forma 32"/>
              <p:cNvSpPr/>
              <p:nvPr/>
            </p:nvSpPr>
            <p:spPr>
              <a:xfrm rot="15000599">
                <a:off x="622086" y="679561"/>
                <a:ext cx="299332" cy="21316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3175" cap="flat">
                <a:solidFill>
                  <a:schemeClr val="accent3">
                    <a:lumMod val="75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23" name="Forma libre: forma 29"/>
              <p:cNvSpPr/>
              <p:nvPr/>
            </p:nvSpPr>
            <p:spPr>
              <a:xfrm rot="4450181">
                <a:off x="127220" y="198148"/>
                <a:ext cx="701054" cy="38248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3175" cap="flat">
                <a:solidFill>
                  <a:schemeClr val="accent3">
                    <a:lumMod val="75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sp>
        <p:nvSpPr>
          <p:cNvPr id="126" name="Conector: curvado 57"/>
          <p:cNvSpPr/>
          <p:nvPr/>
        </p:nvSpPr>
        <p:spPr>
          <a:xfrm rot="5400000" flipH="1">
            <a:off x="5909441" y="4247889"/>
            <a:ext cx="660318" cy="658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663300"/>
            </a:solidFill>
            <a:prstDash val="solid"/>
            <a:round/>
          </a:ln>
          <a:effectLst/>
        </p:spPr>
        <p:txBody>
          <a:bodyPr wrap="square" lIns="45718" tIns="45718" rIns="45718" bIns="45718" numCol="1" anchor="ctr">
            <a:noAutofit/>
          </a:bodyPr>
          <a:lstStyle/>
          <a:p>
            <a:endParaRPr/>
          </a:p>
        </p:txBody>
      </p:sp>
      <p:sp>
        <p:nvSpPr>
          <p:cNvPr id="127" name="Forma libre: forma 137"/>
          <p:cNvSpPr/>
          <p:nvPr/>
        </p:nvSpPr>
        <p:spPr>
          <a:xfrm rot="21421500" flipH="1">
            <a:off x="5931992" y="4038589"/>
            <a:ext cx="369332" cy="179970"/>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28" name="Forma libre: forma 138"/>
          <p:cNvSpPr/>
          <p:nvPr/>
        </p:nvSpPr>
        <p:spPr>
          <a:xfrm rot="20464975">
            <a:off x="5976500" y="4112996"/>
            <a:ext cx="593828" cy="39831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29" name="Forma libre: forma 139"/>
          <p:cNvSpPr/>
          <p:nvPr/>
        </p:nvSpPr>
        <p:spPr>
          <a:xfrm rot="1643267" flipH="1">
            <a:off x="5300913" y="4045972"/>
            <a:ext cx="593828" cy="39831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30" name="Forma libre: forma 140"/>
          <p:cNvSpPr/>
          <p:nvPr/>
        </p:nvSpPr>
        <p:spPr>
          <a:xfrm rot="18175598">
            <a:off x="5588992" y="4238138"/>
            <a:ext cx="369334" cy="179969"/>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31" name="Forma libre: forma 141"/>
          <p:cNvSpPr/>
          <p:nvPr/>
        </p:nvSpPr>
        <p:spPr>
          <a:xfrm rot="16200000">
            <a:off x="5839453" y="3733504"/>
            <a:ext cx="593830" cy="398312"/>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32" name="Forma libre: forma 142"/>
          <p:cNvSpPr/>
          <p:nvPr/>
        </p:nvSpPr>
        <p:spPr>
          <a:xfrm rot="19020582" flipH="1">
            <a:off x="5576776" y="4349037"/>
            <a:ext cx="593828" cy="398313"/>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3175" cap="flat">
            <a:solidFill>
              <a:schemeClr val="accent3">
                <a:lumMod val="40000"/>
                <a:lumOff val="6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33" name="Forma libre: forma 59"/>
          <p:cNvSpPr/>
          <p:nvPr/>
        </p:nvSpPr>
        <p:spPr>
          <a:xfrm>
            <a:off x="5820673" y="1853982"/>
            <a:ext cx="88226" cy="2396953"/>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noFill/>
          <a:ln w="2540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34" name="Forma libre: forma 60"/>
          <p:cNvSpPr/>
          <p:nvPr/>
        </p:nvSpPr>
        <p:spPr>
          <a:xfrm rot="493046" flipH="1">
            <a:off x="6006661" y="2305844"/>
            <a:ext cx="241684" cy="14731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noFill/>
          <a:ln w="2540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35" name="Conector recto 61"/>
          <p:cNvSpPr/>
          <p:nvPr/>
        </p:nvSpPr>
        <p:spPr>
          <a:xfrm>
            <a:off x="6015046" y="3265283"/>
            <a:ext cx="26079" cy="137292"/>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36" name="Conector recto 62"/>
          <p:cNvSpPr/>
          <p:nvPr/>
        </p:nvSpPr>
        <p:spPr>
          <a:xfrm>
            <a:off x="6136865" y="2944607"/>
            <a:ext cx="50530" cy="150424"/>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37" name="Conector recto 63"/>
          <p:cNvSpPr/>
          <p:nvPr/>
        </p:nvSpPr>
        <p:spPr>
          <a:xfrm flipV="1">
            <a:off x="6116454" y="3164004"/>
            <a:ext cx="194601" cy="59200"/>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38" name="Conector recto 64"/>
          <p:cNvSpPr/>
          <p:nvPr/>
        </p:nvSpPr>
        <p:spPr>
          <a:xfrm flipV="1">
            <a:off x="6244967" y="2714334"/>
            <a:ext cx="194601" cy="59200"/>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39" name="Conector recto 65"/>
          <p:cNvSpPr/>
          <p:nvPr/>
        </p:nvSpPr>
        <p:spPr>
          <a:xfrm>
            <a:off x="6246742" y="2440512"/>
            <a:ext cx="43394" cy="121229"/>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40" name="Conector recto 66"/>
          <p:cNvSpPr/>
          <p:nvPr/>
        </p:nvSpPr>
        <p:spPr>
          <a:xfrm>
            <a:off x="5711352" y="2854842"/>
            <a:ext cx="153436" cy="227533"/>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41" name="Conector recto 67"/>
          <p:cNvSpPr/>
          <p:nvPr/>
        </p:nvSpPr>
        <p:spPr>
          <a:xfrm flipH="1">
            <a:off x="5847853" y="2641581"/>
            <a:ext cx="133296" cy="242827"/>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42" name="Conector recto 68"/>
          <p:cNvSpPr/>
          <p:nvPr/>
        </p:nvSpPr>
        <p:spPr>
          <a:xfrm>
            <a:off x="5677627" y="2498641"/>
            <a:ext cx="153436" cy="227533"/>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43" name="Conector recto 69"/>
          <p:cNvSpPr/>
          <p:nvPr/>
        </p:nvSpPr>
        <p:spPr>
          <a:xfrm flipH="1">
            <a:off x="5826899" y="2285380"/>
            <a:ext cx="133296" cy="242827"/>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44" name="Conector recto 70"/>
          <p:cNvSpPr/>
          <p:nvPr/>
        </p:nvSpPr>
        <p:spPr>
          <a:xfrm>
            <a:off x="5697384" y="2012609"/>
            <a:ext cx="153436" cy="227533"/>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45" name="Conector recto 71"/>
          <p:cNvSpPr/>
          <p:nvPr/>
        </p:nvSpPr>
        <p:spPr>
          <a:xfrm flipH="1">
            <a:off x="5833884" y="1759907"/>
            <a:ext cx="133296" cy="242827"/>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grpSp>
        <p:nvGrpSpPr>
          <p:cNvPr id="149" name="Grupo 72"/>
          <p:cNvGrpSpPr/>
          <p:nvPr/>
        </p:nvGrpSpPr>
        <p:grpSpPr>
          <a:xfrm>
            <a:off x="5573282" y="1852342"/>
            <a:ext cx="183878" cy="231100"/>
            <a:chOff x="0" y="0"/>
            <a:chExt cx="192253" cy="221236"/>
          </a:xfrm>
        </p:grpSpPr>
        <p:sp>
          <p:nvSpPr>
            <p:cNvPr id="146" name="Forma libre: forma 134"/>
            <p:cNvSpPr/>
            <p:nvPr/>
          </p:nvSpPr>
          <p:spPr>
            <a:xfrm rot="19561447">
              <a:off x="9618" y="35672"/>
              <a:ext cx="152402"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dirty="0"/>
            </a:p>
          </p:txBody>
        </p:sp>
        <p:sp>
          <p:nvSpPr>
            <p:cNvPr id="147" name="Forma libre: forma 135"/>
            <p:cNvSpPr/>
            <p:nvPr/>
          </p:nvSpPr>
          <p:spPr>
            <a:xfrm rot="19561447">
              <a:off x="66912" y="58265"/>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48" name="Forma libre: forma 136"/>
            <p:cNvSpPr/>
            <p:nvPr/>
          </p:nvSpPr>
          <p:spPr>
            <a:xfrm rot="19561447">
              <a:off x="100717" y="83912"/>
              <a:ext cx="59792" cy="13187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53" name="Grupo 73"/>
          <p:cNvGrpSpPr/>
          <p:nvPr/>
        </p:nvGrpSpPr>
        <p:grpSpPr>
          <a:xfrm>
            <a:off x="5532162" y="2332125"/>
            <a:ext cx="201391" cy="231751"/>
            <a:chOff x="0" y="0"/>
            <a:chExt cx="192253" cy="221236"/>
          </a:xfrm>
        </p:grpSpPr>
        <p:sp>
          <p:nvSpPr>
            <p:cNvPr id="150" name="Forma libre: forma 131"/>
            <p:cNvSpPr/>
            <p:nvPr/>
          </p:nvSpPr>
          <p:spPr>
            <a:xfrm rot="19561447">
              <a:off x="9618" y="35672"/>
              <a:ext cx="152402"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51" name="Forma libre: forma 132"/>
            <p:cNvSpPr/>
            <p:nvPr/>
          </p:nvSpPr>
          <p:spPr>
            <a:xfrm rot="19561447">
              <a:off x="66912" y="58265"/>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52" name="Forma libre: forma 133"/>
            <p:cNvSpPr/>
            <p:nvPr/>
          </p:nvSpPr>
          <p:spPr>
            <a:xfrm rot="19561447">
              <a:off x="100717" y="83912"/>
              <a:ext cx="59792" cy="13187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57" name="Grupo 74"/>
          <p:cNvGrpSpPr/>
          <p:nvPr/>
        </p:nvGrpSpPr>
        <p:grpSpPr>
          <a:xfrm>
            <a:off x="5561971" y="2692547"/>
            <a:ext cx="201391" cy="231751"/>
            <a:chOff x="0" y="0"/>
            <a:chExt cx="192253" cy="221236"/>
          </a:xfrm>
        </p:grpSpPr>
        <p:sp>
          <p:nvSpPr>
            <p:cNvPr id="154" name="Forma libre: forma 128"/>
            <p:cNvSpPr/>
            <p:nvPr/>
          </p:nvSpPr>
          <p:spPr>
            <a:xfrm rot="19561447">
              <a:off x="9618" y="35672"/>
              <a:ext cx="152402"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55" name="Forma libre: forma 129"/>
            <p:cNvSpPr/>
            <p:nvPr/>
          </p:nvSpPr>
          <p:spPr>
            <a:xfrm rot="19561447">
              <a:off x="66912" y="58265"/>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56" name="Forma libre: forma 130"/>
            <p:cNvSpPr/>
            <p:nvPr/>
          </p:nvSpPr>
          <p:spPr>
            <a:xfrm rot="19561447">
              <a:off x="100717" y="83912"/>
              <a:ext cx="59792" cy="13187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61" name="Grupo 75"/>
          <p:cNvGrpSpPr/>
          <p:nvPr/>
        </p:nvGrpSpPr>
        <p:grpSpPr>
          <a:xfrm>
            <a:off x="5913074" y="2117875"/>
            <a:ext cx="204604" cy="227743"/>
            <a:chOff x="1" y="0"/>
            <a:chExt cx="195320" cy="217410"/>
          </a:xfrm>
        </p:grpSpPr>
        <p:sp>
          <p:nvSpPr>
            <p:cNvPr id="158" name="Forma libre: forma 125"/>
            <p:cNvSpPr/>
            <p:nvPr/>
          </p:nvSpPr>
          <p:spPr>
            <a:xfrm rot="1916094">
              <a:off x="33035" y="34178"/>
              <a:ext cx="152403"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59" name="Forma libre: forma 126"/>
            <p:cNvSpPr/>
            <p:nvPr/>
          </p:nvSpPr>
          <p:spPr>
            <a:xfrm rot="1916094">
              <a:off x="93691" y="53689"/>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60" name="Forma libre: forma 127"/>
            <p:cNvSpPr/>
            <p:nvPr/>
          </p:nvSpPr>
          <p:spPr>
            <a:xfrm rot="1916094">
              <a:off x="30355" y="79700"/>
              <a:ext cx="59791"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65" name="Grupo 76"/>
          <p:cNvGrpSpPr/>
          <p:nvPr/>
        </p:nvGrpSpPr>
        <p:grpSpPr>
          <a:xfrm>
            <a:off x="5932817" y="2471718"/>
            <a:ext cx="204604" cy="227743"/>
            <a:chOff x="1" y="0"/>
            <a:chExt cx="195320" cy="217410"/>
          </a:xfrm>
        </p:grpSpPr>
        <p:sp>
          <p:nvSpPr>
            <p:cNvPr id="162" name="Forma libre: forma 122"/>
            <p:cNvSpPr/>
            <p:nvPr/>
          </p:nvSpPr>
          <p:spPr>
            <a:xfrm rot="1916094">
              <a:off x="33035" y="34178"/>
              <a:ext cx="152403"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dirty="0"/>
            </a:p>
          </p:txBody>
        </p:sp>
        <p:sp>
          <p:nvSpPr>
            <p:cNvPr id="163" name="Forma libre: forma 123"/>
            <p:cNvSpPr/>
            <p:nvPr/>
          </p:nvSpPr>
          <p:spPr>
            <a:xfrm rot="1916094">
              <a:off x="93691" y="53689"/>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64" name="Forma libre: forma 124"/>
            <p:cNvSpPr/>
            <p:nvPr/>
          </p:nvSpPr>
          <p:spPr>
            <a:xfrm rot="1916094">
              <a:off x="30355" y="79700"/>
              <a:ext cx="59791"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174" name="Conector recto 79"/>
          <p:cNvSpPr/>
          <p:nvPr/>
        </p:nvSpPr>
        <p:spPr>
          <a:xfrm>
            <a:off x="5785868" y="1755511"/>
            <a:ext cx="46281" cy="201599"/>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75" name="Conector recto 80"/>
          <p:cNvSpPr/>
          <p:nvPr/>
        </p:nvSpPr>
        <p:spPr>
          <a:xfrm flipH="1">
            <a:off x="5833947" y="1664740"/>
            <a:ext cx="55274" cy="187602"/>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180" name="Forma libre: forma 110"/>
          <p:cNvSpPr/>
          <p:nvPr/>
        </p:nvSpPr>
        <p:spPr>
          <a:xfrm rot="20166478">
            <a:off x="5915238" y="3156735"/>
            <a:ext cx="133914" cy="71161"/>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81" name="Forma libre: forma 111"/>
          <p:cNvSpPr/>
          <p:nvPr/>
        </p:nvSpPr>
        <p:spPr>
          <a:xfrm rot="20166478">
            <a:off x="5965800" y="3175978"/>
            <a:ext cx="26095" cy="29609"/>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82" name="Forma libre: forma 112"/>
          <p:cNvSpPr/>
          <p:nvPr/>
        </p:nvSpPr>
        <p:spPr>
          <a:xfrm rot="20166478">
            <a:off x="5983341" y="3205015"/>
            <a:ext cx="52540" cy="115879"/>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186" name="Grupo 83"/>
          <p:cNvGrpSpPr/>
          <p:nvPr/>
        </p:nvGrpSpPr>
        <p:grpSpPr>
          <a:xfrm>
            <a:off x="6028083" y="2802170"/>
            <a:ext cx="151260" cy="193905"/>
            <a:chOff x="-1" y="1"/>
            <a:chExt cx="144397" cy="185106"/>
          </a:xfrm>
        </p:grpSpPr>
        <p:sp>
          <p:nvSpPr>
            <p:cNvPr id="183" name="Forma libre: forma 107"/>
            <p:cNvSpPr/>
            <p:nvPr/>
          </p:nvSpPr>
          <p:spPr>
            <a:xfrm rot="20166478">
              <a:off x="8278" y="22978"/>
              <a:ext cx="127839" cy="6793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84" name="Forma libre: forma 108"/>
            <p:cNvSpPr/>
            <p:nvPr/>
          </p:nvSpPr>
          <p:spPr>
            <a:xfrm rot="20166478">
              <a:off x="56545" y="41347"/>
              <a:ext cx="24912"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85" name="Forma libre: forma 109"/>
            <p:cNvSpPr/>
            <p:nvPr/>
          </p:nvSpPr>
          <p:spPr>
            <a:xfrm rot="20166478">
              <a:off x="73292" y="69068"/>
              <a:ext cx="50155"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90" name="Grupo 84"/>
          <p:cNvGrpSpPr/>
          <p:nvPr/>
        </p:nvGrpSpPr>
        <p:grpSpPr>
          <a:xfrm>
            <a:off x="6136799" y="2303459"/>
            <a:ext cx="151260" cy="193905"/>
            <a:chOff x="-1" y="1"/>
            <a:chExt cx="144397" cy="185106"/>
          </a:xfrm>
        </p:grpSpPr>
        <p:sp>
          <p:nvSpPr>
            <p:cNvPr id="187" name="Forma libre: forma 104"/>
            <p:cNvSpPr/>
            <p:nvPr/>
          </p:nvSpPr>
          <p:spPr>
            <a:xfrm rot="20166478">
              <a:off x="8278" y="22978"/>
              <a:ext cx="127839" cy="6793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88" name="Forma libre: forma 105"/>
            <p:cNvSpPr/>
            <p:nvPr/>
          </p:nvSpPr>
          <p:spPr>
            <a:xfrm rot="20166478">
              <a:off x="56545" y="41347"/>
              <a:ext cx="24912"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89" name="Forma libre: forma 106"/>
            <p:cNvSpPr/>
            <p:nvPr/>
          </p:nvSpPr>
          <p:spPr>
            <a:xfrm rot="20166478">
              <a:off x="73292" y="69068"/>
              <a:ext cx="50155"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94" name="Grupo 85"/>
          <p:cNvGrpSpPr/>
          <p:nvPr/>
        </p:nvGrpSpPr>
        <p:grpSpPr>
          <a:xfrm>
            <a:off x="6384423" y="2600129"/>
            <a:ext cx="193902" cy="151259"/>
            <a:chOff x="1" y="0"/>
            <a:chExt cx="185104" cy="144395"/>
          </a:xfrm>
        </p:grpSpPr>
        <p:sp>
          <p:nvSpPr>
            <p:cNvPr id="191" name="Forma libre: forma 101"/>
            <p:cNvSpPr/>
            <p:nvPr/>
          </p:nvSpPr>
          <p:spPr>
            <a:xfrm rot="3966974">
              <a:off x="64249" y="38231"/>
              <a:ext cx="127840" cy="6793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92" name="Forma libre: forma 102"/>
            <p:cNvSpPr/>
            <p:nvPr/>
          </p:nvSpPr>
          <p:spPr>
            <a:xfrm rot="3966974">
              <a:off x="117177" y="54867"/>
              <a:ext cx="24911"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93" name="Forma libre: forma 103"/>
            <p:cNvSpPr/>
            <p:nvPr/>
          </p:nvSpPr>
          <p:spPr>
            <a:xfrm rot="3966974">
              <a:off x="35653" y="43048"/>
              <a:ext cx="50154"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98" name="Grupo 86"/>
          <p:cNvGrpSpPr/>
          <p:nvPr/>
        </p:nvGrpSpPr>
        <p:grpSpPr>
          <a:xfrm>
            <a:off x="6250547" y="3054089"/>
            <a:ext cx="193902" cy="151258"/>
            <a:chOff x="1" y="0"/>
            <a:chExt cx="185104" cy="144395"/>
          </a:xfrm>
        </p:grpSpPr>
        <p:sp>
          <p:nvSpPr>
            <p:cNvPr id="195" name="Forma libre: forma 98"/>
            <p:cNvSpPr/>
            <p:nvPr/>
          </p:nvSpPr>
          <p:spPr>
            <a:xfrm rot="3966974">
              <a:off x="64249" y="38231"/>
              <a:ext cx="127840" cy="6793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96" name="Forma libre: forma 99"/>
            <p:cNvSpPr/>
            <p:nvPr/>
          </p:nvSpPr>
          <p:spPr>
            <a:xfrm rot="3966974">
              <a:off x="117177" y="54867"/>
              <a:ext cx="24911"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97" name="Forma libre: forma 100"/>
            <p:cNvSpPr/>
            <p:nvPr/>
          </p:nvSpPr>
          <p:spPr>
            <a:xfrm rot="3966974">
              <a:off x="35653" y="43048"/>
              <a:ext cx="50154"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199" name="Conector recto 87"/>
          <p:cNvSpPr/>
          <p:nvPr/>
        </p:nvSpPr>
        <p:spPr>
          <a:xfrm>
            <a:off x="6294879" y="2168877"/>
            <a:ext cx="46281" cy="201599"/>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200" name="Conector recto 88"/>
          <p:cNvSpPr/>
          <p:nvPr/>
        </p:nvSpPr>
        <p:spPr>
          <a:xfrm flipH="1">
            <a:off x="6348883" y="2184816"/>
            <a:ext cx="55274" cy="187602"/>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a:p>
        </p:txBody>
      </p:sp>
      <p:sp>
        <p:nvSpPr>
          <p:cNvPr id="205" name="Forma libre: forma 143"/>
          <p:cNvSpPr/>
          <p:nvPr/>
        </p:nvSpPr>
        <p:spPr>
          <a:xfrm rot="15408464">
            <a:off x="5858743" y="4245426"/>
            <a:ext cx="313556" cy="22329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3175" cap="flat">
            <a:solidFill>
              <a:schemeClr val="accent3">
                <a:lumMod val="75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10" name="Forma libre: forma 201"/>
          <p:cNvSpPr/>
          <p:nvPr/>
        </p:nvSpPr>
        <p:spPr>
          <a:xfrm rot="166417">
            <a:off x="5622572" y="4192233"/>
            <a:ext cx="291080" cy="20404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3175" cap="flat">
            <a:solidFill>
              <a:schemeClr val="accent3">
                <a:lumMod val="75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11" name="Forma libre: forma 202"/>
          <p:cNvSpPr/>
          <p:nvPr/>
        </p:nvSpPr>
        <p:spPr>
          <a:xfrm rot="19657418" flipH="1">
            <a:off x="5931396" y="4114139"/>
            <a:ext cx="291080" cy="204043"/>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3175" cap="flat">
            <a:solidFill>
              <a:schemeClr val="accent3">
                <a:lumMod val="75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12" name="Forma libre: forma 91"/>
          <p:cNvSpPr/>
          <p:nvPr/>
        </p:nvSpPr>
        <p:spPr>
          <a:xfrm rot="4358088">
            <a:off x="5335700" y="3728288"/>
            <a:ext cx="734368" cy="400660"/>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3175" cap="flat">
            <a:solidFill>
              <a:schemeClr val="accent3">
                <a:lumMod val="75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233" name="Grupo 33"/>
          <p:cNvGrpSpPr/>
          <p:nvPr/>
        </p:nvGrpSpPr>
        <p:grpSpPr>
          <a:xfrm>
            <a:off x="8208114" y="3313126"/>
            <a:ext cx="572393" cy="498166"/>
            <a:chOff x="0" y="0"/>
            <a:chExt cx="546424" cy="475564"/>
          </a:xfrm>
        </p:grpSpPr>
        <p:sp>
          <p:nvSpPr>
            <p:cNvPr id="214" name="Forma libre: forma 34"/>
            <p:cNvSpPr/>
            <p:nvPr/>
          </p:nvSpPr>
          <p:spPr>
            <a:xfrm rot="6250207" flipH="1">
              <a:off x="156280" y="93386"/>
              <a:ext cx="187231" cy="4682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15" name="Forma libre: forma 35"/>
            <p:cNvSpPr/>
            <p:nvPr/>
          </p:nvSpPr>
          <p:spPr>
            <a:xfrm rot="7731962">
              <a:off x="211789" y="-14313"/>
              <a:ext cx="187231" cy="4682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232" name="Grupo 36"/>
            <p:cNvGrpSpPr/>
            <p:nvPr/>
          </p:nvGrpSpPr>
          <p:grpSpPr>
            <a:xfrm>
              <a:off x="142707" y="169368"/>
              <a:ext cx="386728" cy="266927"/>
              <a:chOff x="0" y="-1"/>
              <a:chExt cx="386727" cy="266926"/>
            </a:xfrm>
          </p:grpSpPr>
          <p:sp>
            <p:nvSpPr>
              <p:cNvPr id="216" name="Forma libre: forma 37"/>
              <p:cNvSpPr/>
              <p:nvPr/>
            </p:nvSpPr>
            <p:spPr>
              <a:xfrm rot="16637941">
                <a:off x="546" y="55134"/>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17" name="Forma libre: forma 38"/>
              <p:cNvSpPr/>
              <p:nvPr/>
            </p:nvSpPr>
            <p:spPr>
              <a:xfrm rot="16637941">
                <a:off x="20149" y="4269"/>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18" name="Forma libre: forma 39"/>
              <p:cNvSpPr/>
              <p:nvPr/>
            </p:nvSpPr>
            <p:spPr>
              <a:xfrm rot="16637941">
                <a:off x="48946" y="77592"/>
                <a:ext cx="42510"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19" name="Forma libre: forma 40"/>
              <p:cNvSpPr/>
              <p:nvPr/>
            </p:nvSpPr>
            <p:spPr>
              <a:xfrm rot="16637941">
                <a:off x="68549" y="26726"/>
                <a:ext cx="42510" cy="38517"/>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0" name="Forma libre: forma 41"/>
              <p:cNvSpPr/>
              <p:nvPr/>
            </p:nvSpPr>
            <p:spPr>
              <a:xfrm rot="16637941">
                <a:off x="90876" y="101722"/>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1" name="Forma libre: forma 42"/>
              <p:cNvSpPr/>
              <p:nvPr/>
            </p:nvSpPr>
            <p:spPr>
              <a:xfrm rot="16637941">
                <a:off x="110479" y="50858"/>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2" name="Forma libre: forma 43"/>
              <p:cNvSpPr/>
              <p:nvPr/>
            </p:nvSpPr>
            <p:spPr>
              <a:xfrm rot="16637941">
                <a:off x="139275" y="124179"/>
                <a:ext cx="42511" cy="38517"/>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3" name="Forma libre: forma 44"/>
              <p:cNvSpPr/>
              <p:nvPr/>
            </p:nvSpPr>
            <p:spPr>
              <a:xfrm rot="16637941">
                <a:off x="158878" y="73315"/>
                <a:ext cx="42512"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4" name="Forma libre: forma 45"/>
              <p:cNvSpPr/>
              <p:nvPr/>
            </p:nvSpPr>
            <p:spPr>
              <a:xfrm rot="16637941">
                <a:off x="185338" y="155090"/>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5" name="Forma libre: forma 46"/>
              <p:cNvSpPr/>
              <p:nvPr/>
            </p:nvSpPr>
            <p:spPr>
              <a:xfrm rot="16637941">
                <a:off x="204941" y="104226"/>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6" name="Forma libre: forma 47"/>
              <p:cNvSpPr/>
              <p:nvPr/>
            </p:nvSpPr>
            <p:spPr>
              <a:xfrm rot="16637941">
                <a:off x="233737" y="177548"/>
                <a:ext cx="42511" cy="38517"/>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7" name="Forma libre: forma 48"/>
              <p:cNvSpPr/>
              <p:nvPr/>
            </p:nvSpPr>
            <p:spPr>
              <a:xfrm rot="16637941">
                <a:off x="253341" y="126683"/>
                <a:ext cx="42510" cy="38517"/>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8" name="Forma libre: forma 49"/>
              <p:cNvSpPr/>
              <p:nvPr/>
            </p:nvSpPr>
            <p:spPr>
              <a:xfrm rot="16637941">
                <a:off x="275668" y="201679"/>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29" name="Forma libre: forma 50"/>
              <p:cNvSpPr/>
              <p:nvPr/>
            </p:nvSpPr>
            <p:spPr>
              <a:xfrm rot="16637941">
                <a:off x="295272" y="150814"/>
                <a:ext cx="42510"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30" name="Forma libre: forma 51"/>
              <p:cNvSpPr/>
              <p:nvPr/>
            </p:nvSpPr>
            <p:spPr>
              <a:xfrm rot="16637941">
                <a:off x="324067" y="224136"/>
                <a:ext cx="42511" cy="38517"/>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31" name="Forma libre: forma 52"/>
              <p:cNvSpPr/>
              <p:nvPr/>
            </p:nvSpPr>
            <p:spPr>
              <a:xfrm rot="16637941">
                <a:off x="343670" y="173272"/>
                <a:ext cx="42511" cy="38516"/>
              </a:xfrm>
              <a:custGeom>
                <a:avLst/>
                <a:gdLst/>
                <a:ahLst/>
                <a:cxnLst>
                  <a:cxn ang="0">
                    <a:pos x="wd2" y="hd2"/>
                  </a:cxn>
                  <a:cxn ang="5400000">
                    <a:pos x="wd2" y="hd2"/>
                  </a:cxn>
                  <a:cxn ang="10800000">
                    <a:pos x="wd2" y="hd2"/>
                  </a:cxn>
                  <a:cxn ang="16200000">
                    <a:pos x="wd2" y="hd2"/>
                  </a:cxn>
                </a:cxnLst>
                <a:rect l="0" t="0" r="r" b="b"/>
                <a:pathLst>
                  <a:path w="20793" h="20948" extrusionOk="0">
                    <a:moveTo>
                      <a:pt x="6701" y="6"/>
                    </a:moveTo>
                    <a:cubicBezTo>
                      <a:pt x="9147" y="157"/>
                      <a:pt x="12814" y="3027"/>
                      <a:pt x="14852" y="4537"/>
                    </a:cubicBezTo>
                    <a:cubicBezTo>
                      <a:pt x="16890" y="6048"/>
                      <a:pt x="17977" y="7256"/>
                      <a:pt x="18928" y="9069"/>
                    </a:cubicBezTo>
                    <a:cubicBezTo>
                      <a:pt x="19879" y="10882"/>
                      <a:pt x="21373" y="13450"/>
                      <a:pt x="20558" y="15413"/>
                    </a:cubicBezTo>
                    <a:cubicBezTo>
                      <a:pt x="19743" y="17377"/>
                      <a:pt x="16754" y="20247"/>
                      <a:pt x="14037" y="20851"/>
                    </a:cubicBezTo>
                    <a:cubicBezTo>
                      <a:pt x="11320" y="21455"/>
                      <a:pt x="4256" y="19038"/>
                      <a:pt x="4256" y="19038"/>
                    </a:cubicBezTo>
                    <a:cubicBezTo>
                      <a:pt x="2354" y="18283"/>
                      <a:pt x="3305" y="17679"/>
                      <a:pt x="2626" y="16319"/>
                    </a:cubicBezTo>
                    <a:cubicBezTo>
                      <a:pt x="1947" y="14960"/>
                      <a:pt x="181" y="10882"/>
                      <a:pt x="181" y="10882"/>
                    </a:cubicBezTo>
                    <a:cubicBezTo>
                      <a:pt x="-227" y="9371"/>
                      <a:pt x="181" y="7256"/>
                      <a:pt x="181" y="7256"/>
                    </a:cubicBezTo>
                    <a:lnTo>
                      <a:pt x="181" y="3631"/>
                    </a:lnTo>
                    <a:cubicBezTo>
                      <a:pt x="860" y="2574"/>
                      <a:pt x="4256" y="-145"/>
                      <a:pt x="6701" y="6"/>
                    </a:cubicBezTo>
                    <a:close/>
                  </a:path>
                </a:pathLst>
              </a:custGeom>
              <a:solidFill>
                <a:srgbClr val="40315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grpSp>
        <p:nvGrpSpPr>
          <p:cNvPr id="277" name="Grupo 208"/>
          <p:cNvGrpSpPr/>
          <p:nvPr/>
        </p:nvGrpSpPr>
        <p:grpSpPr>
          <a:xfrm>
            <a:off x="7191828" y="1479511"/>
            <a:ext cx="1586536" cy="3381084"/>
            <a:chOff x="24" y="0"/>
            <a:chExt cx="1514560" cy="3227696"/>
          </a:xfrm>
        </p:grpSpPr>
        <p:grpSp>
          <p:nvGrpSpPr>
            <p:cNvPr id="274" name="Grupo 144"/>
            <p:cNvGrpSpPr/>
            <p:nvPr/>
          </p:nvGrpSpPr>
          <p:grpSpPr>
            <a:xfrm>
              <a:off x="24" y="-1"/>
              <a:ext cx="1514562" cy="3227698"/>
              <a:chOff x="24" y="0"/>
              <a:chExt cx="1514560" cy="3227696"/>
            </a:xfrm>
          </p:grpSpPr>
          <p:grpSp>
            <p:nvGrpSpPr>
              <p:cNvPr id="242" name="Grupo 145"/>
              <p:cNvGrpSpPr/>
              <p:nvPr/>
            </p:nvGrpSpPr>
            <p:grpSpPr>
              <a:xfrm>
                <a:off x="24" y="2024301"/>
                <a:ext cx="1514562" cy="1203396"/>
                <a:chOff x="24" y="24"/>
                <a:chExt cx="1514560" cy="1203394"/>
              </a:xfrm>
            </p:grpSpPr>
            <p:sp>
              <p:nvSpPr>
                <p:cNvPr id="234" name="Conector: curvado 183"/>
                <p:cNvSpPr/>
                <p:nvPr/>
              </p:nvSpPr>
              <p:spPr>
                <a:xfrm rot="10800000">
                  <a:off x="679380" y="586097"/>
                  <a:ext cx="835205" cy="6066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356" y="0"/>
                        <a:pt x="16712" y="5400"/>
                        <a:pt x="16712" y="10800"/>
                      </a:cubicBezTo>
                      <a:cubicBezTo>
                        <a:pt x="16712" y="16200"/>
                        <a:pt x="19156" y="21600"/>
                        <a:pt x="21600" y="21600"/>
                      </a:cubicBezTo>
                    </a:path>
                  </a:pathLst>
                </a:custGeom>
                <a:noFill/>
                <a:ln w="38100" cap="flat">
                  <a:solidFill>
                    <a:srgbClr val="663300"/>
                  </a:solidFill>
                  <a:prstDash val="solid"/>
                  <a:round/>
                </a:ln>
                <a:effectLst/>
              </p:spPr>
              <p:txBody>
                <a:bodyPr wrap="square" lIns="45718" tIns="45718" rIns="45718" bIns="45718" numCol="1" anchor="ctr">
                  <a:noAutofit/>
                </a:bodyPr>
                <a:lstStyle/>
                <a:p>
                  <a:endParaRPr/>
                </a:p>
              </p:txBody>
            </p:sp>
            <p:sp>
              <p:nvSpPr>
                <p:cNvPr id="235" name="Forma libre: forma 177"/>
                <p:cNvSpPr/>
                <p:nvPr/>
              </p:nvSpPr>
              <p:spPr>
                <a:xfrm rot="21421500" flipH="1">
                  <a:off x="658161" y="384593"/>
                  <a:ext cx="352576"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B6558"/>
                </a:solidFill>
                <a:ln w="3175" cap="flat">
                  <a:solidFill>
                    <a:schemeClr val="accent2">
                      <a:lumMod val="60000"/>
                      <a:lumOff val="4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36" name="Forma libre: forma 178"/>
                <p:cNvSpPr/>
                <p:nvPr/>
              </p:nvSpPr>
              <p:spPr>
                <a:xfrm rot="20464975">
                  <a:off x="700650" y="455624"/>
                  <a:ext cx="566888"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CB6558"/>
                </a:solidFill>
                <a:ln w="3175" cap="flat">
                  <a:solidFill>
                    <a:schemeClr val="accent2">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37" name="Forma libre: forma 179"/>
                <p:cNvSpPr/>
                <p:nvPr/>
              </p:nvSpPr>
              <p:spPr>
                <a:xfrm rot="1643267" flipH="1">
                  <a:off x="55712" y="391640"/>
                  <a:ext cx="566888"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CB6558"/>
                </a:solidFill>
                <a:ln w="3175" cap="flat">
                  <a:solidFill>
                    <a:schemeClr val="accent2">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38" name="Forma libre: forma 180"/>
                <p:cNvSpPr/>
                <p:nvPr/>
              </p:nvSpPr>
              <p:spPr>
                <a:xfrm rot="18175598">
                  <a:off x="330722" y="575089"/>
                  <a:ext cx="352578"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B6558"/>
                </a:solidFill>
                <a:ln w="3175" cap="flat">
                  <a:solidFill>
                    <a:schemeClr val="accent2">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39" name="Forma libre: forma 181"/>
                <p:cNvSpPr/>
                <p:nvPr/>
              </p:nvSpPr>
              <p:spPr>
                <a:xfrm rot="16200000">
                  <a:off x="569819" y="93349"/>
                  <a:ext cx="566891" cy="380242"/>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CB6558"/>
                </a:solidFill>
                <a:ln w="3175" cap="flat">
                  <a:solidFill>
                    <a:schemeClr val="accent2">
                      <a:lumMod val="60000"/>
                      <a:lumOff val="40000"/>
                    </a:schemeClr>
                  </a:solid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40" name="Forma libre: forma 182"/>
                <p:cNvSpPr/>
                <p:nvPr/>
              </p:nvSpPr>
              <p:spPr>
                <a:xfrm rot="19020582" flipH="1">
                  <a:off x="319060" y="680957"/>
                  <a:ext cx="566888"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CB6558"/>
                </a:solidFill>
                <a:ln w="3175" cap="flat">
                  <a:solidFill>
                    <a:schemeClr val="accent2">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41" name="Forma libre: forma 185"/>
                <p:cNvSpPr/>
                <p:nvPr/>
              </p:nvSpPr>
              <p:spPr>
                <a:xfrm rot="15494165">
                  <a:off x="568349" y="539167"/>
                  <a:ext cx="299331" cy="21316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FFC000"/>
                </a:solidFill>
                <a:ln w="3175"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nvGrpSpPr>
              <p:cNvPr id="256" name="Grupo 146"/>
              <p:cNvGrpSpPr/>
              <p:nvPr/>
            </p:nvGrpSpPr>
            <p:grpSpPr>
              <a:xfrm>
                <a:off x="446179" y="220614"/>
                <a:ext cx="723037" cy="2391340"/>
                <a:chOff x="0" y="0"/>
                <a:chExt cx="723035" cy="2391339"/>
              </a:xfrm>
            </p:grpSpPr>
            <p:sp>
              <p:nvSpPr>
                <p:cNvPr id="243" name="Forma libre: forma 164"/>
                <p:cNvSpPr/>
                <p:nvPr/>
              </p:nvSpPr>
              <p:spPr>
                <a:xfrm>
                  <a:off x="132218" y="103124"/>
                  <a:ext cx="84223" cy="2288216"/>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solidFill>
                  <a:srgbClr val="FFC000"/>
                </a:solidFill>
                <a:ln w="28575"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249" name="Grupo 165"/>
                <p:cNvGrpSpPr/>
                <p:nvPr/>
              </p:nvGrpSpPr>
              <p:grpSpPr>
                <a:xfrm>
                  <a:off x="293309" y="593001"/>
                  <a:ext cx="429727" cy="975192"/>
                  <a:chOff x="0" y="0"/>
                  <a:chExt cx="429725" cy="975190"/>
                </a:xfrm>
              </p:grpSpPr>
              <p:sp>
                <p:nvSpPr>
                  <p:cNvPr id="244" name="Conector recto 172"/>
                  <p:cNvSpPr/>
                  <p:nvPr/>
                </p:nvSpPr>
                <p:spPr>
                  <a:xfrm>
                    <a:off x="-1" y="789419"/>
                    <a:ext cx="56513" cy="185772"/>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45" name="Conector recto 173"/>
                  <p:cNvSpPr/>
                  <p:nvPr/>
                </p:nvSpPr>
                <p:spPr>
                  <a:xfrm>
                    <a:off x="119741" y="478816"/>
                    <a:ext cx="56513" cy="185773"/>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46" name="Conector recto 174"/>
                  <p:cNvSpPr/>
                  <p:nvPr/>
                </p:nvSpPr>
                <p:spPr>
                  <a:xfrm flipV="1">
                    <a:off x="121271" y="760716"/>
                    <a:ext cx="185774" cy="56513"/>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47" name="Conector recto 175"/>
                  <p:cNvSpPr/>
                  <p:nvPr/>
                </p:nvSpPr>
                <p:spPr>
                  <a:xfrm flipV="1">
                    <a:off x="243953" y="331444"/>
                    <a:ext cx="185773" cy="56513"/>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48" name="Conector recto 176"/>
                  <p:cNvSpPr/>
                  <p:nvPr/>
                </p:nvSpPr>
                <p:spPr>
                  <a:xfrm>
                    <a:off x="230558" y="0"/>
                    <a:ext cx="56513" cy="185772"/>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grpSp>
            <p:sp>
              <p:nvSpPr>
                <p:cNvPr id="250" name="Conector recto 166"/>
                <p:cNvSpPr/>
                <p:nvPr/>
              </p:nvSpPr>
              <p:spPr>
                <a:xfrm>
                  <a:off x="27856" y="1058580"/>
                  <a:ext cx="146474" cy="217210"/>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51" name="Conector recto 167"/>
                <p:cNvSpPr/>
                <p:nvPr/>
              </p:nvSpPr>
              <p:spPr>
                <a:xfrm flipH="1">
                  <a:off x="158163" y="854995"/>
                  <a:ext cx="127249" cy="231811"/>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52" name="Conector recto 168"/>
                <p:cNvSpPr/>
                <p:nvPr/>
              </p:nvSpPr>
              <p:spPr>
                <a:xfrm>
                  <a:off x="0" y="698902"/>
                  <a:ext cx="146472" cy="217211"/>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53" name="Conector recto 169"/>
                <p:cNvSpPr/>
                <p:nvPr/>
              </p:nvSpPr>
              <p:spPr>
                <a:xfrm flipH="1">
                  <a:off x="138161" y="514951"/>
                  <a:ext cx="127249" cy="231811"/>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54" name="Conector recto 170"/>
                <p:cNvSpPr/>
                <p:nvPr/>
              </p:nvSpPr>
              <p:spPr>
                <a:xfrm>
                  <a:off x="14521" y="191804"/>
                  <a:ext cx="146474" cy="217210"/>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sp>
              <p:nvSpPr>
                <p:cNvPr id="255" name="Conector recto 171"/>
                <p:cNvSpPr/>
                <p:nvPr/>
              </p:nvSpPr>
              <p:spPr>
                <a:xfrm flipH="1">
                  <a:off x="136974" y="0"/>
                  <a:ext cx="127249" cy="231810"/>
                </a:xfrm>
                <a:prstGeom prst="line">
                  <a:avLst/>
                </a:prstGeom>
                <a:solidFill>
                  <a:srgbClr val="FFC000"/>
                </a:solidFill>
                <a:ln w="38100" cap="flat">
                  <a:solidFill>
                    <a:srgbClr val="FFC000"/>
                  </a:solidFill>
                  <a:prstDash val="solid"/>
                  <a:round/>
                </a:ln>
                <a:effectLst/>
              </p:spPr>
              <p:txBody>
                <a:bodyPr wrap="square" lIns="45718" tIns="45718" rIns="45718" bIns="45718" numCol="1" anchor="t">
                  <a:noAutofit/>
                </a:bodyPr>
                <a:lstStyle/>
                <a:p>
                  <a:endParaRPr/>
                </a:p>
              </p:txBody>
            </p:sp>
          </p:grpSp>
          <p:sp>
            <p:nvSpPr>
              <p:cNvPr id="257" name="Forma libre: forma 147"/>
              <p:cNvSpPr/>
              <p:nvPr/>
            </p:nvSpPr>
            <p:spPr>
              <a:xfrm rot="7575892" flipH="1">
                <a:off x="386700" y="1050705"/>
                <a:ext cx="181099" cy="4032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58" name="Forma libre: forma 148"/>
              <p:cNvSpPr/>
              <p:nvPr/>
            </p:nvSpPr>
            <p:spPr>
              <a:xfrm rot="493046" flipH="1">
                <a:off x="751536" y="755102"/>
                <a:ext cx="230720" cy="14062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noFill/>
              <a:ln w="28575"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59" name="Forma libre: forma 149"/>
              <p:cNvSpPr/>
              <p:nvPr/>
            </p:nvSpPr>
            <p:spPr>
              <a:xfrm rot="7418145" flipH="1">
                <a:off x="355323" y="689172"/>
                <a:ext cx="181099" cy="4032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0" name="Forma libre: forma 150"/>
              <p:cNvSpPr/>
              <p:nvPr/>
            </p:nvSpPr>
            <p:spPr>
              <a:xfrm rot="7328795" flipH="1">
                <a:off x="376010" y="203830"/>
                <a:ext cx="181100" cy="4032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1" name="Forma libre: forma 151"/>
              <p:cNvSpPr/>
              <p:nvPr/>
            </p:nvSpPr>
            <p:spPr>
              <a:xfrm rot="11650207" flipH="1">
                <a:off x="662284" y="16030"/>
                <a:ext cx="181101" cy="4032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2" name="Forma libre: forma 152"/>
              <p:cNvSpPr/>
              <p:nvPr/>
            </p:nvSpPr>
            <p:spPr>
              <a:xfrm rot="7328795" flipH="1">
                <a:off x="430633" y="101725"/>
                <a:ext cx="153143" cy="2732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3" name="Forma libre: forma 153"/>
              <p:cNvSpPr/>
              <p:nvPr/>
            </p:nvSpPr>
            <p:spPr>
              <a:xfrm rot="11874576">
                <a:off x="476727" y="67868"/>
                <a:ext cx="153143" cy="273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4" name="Forma libre: forma 154"/>
              <p:cNvSpPr/>
              <p:nvPr/>
            </p:nvSpPr>
            <p:spPr>
              <a:xfrm flipH="1">
                <a:off x="639557" y="461275"/>
                <a:ext cx="181101" cy="4032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5" name="Forma libre: forma 155"/>
              <p:cNvSpPr/>
              <p:nvPr/>
            </p:nvSpPr>
            <p:spPr>
              <a:xfrm flipH="1">
                <a:off x="681826" y="752327"/>
                <a:ext cx="181100" cy="4032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6" name="Forma libre: forma 156"/>
              <p:cNvSpPr/>
              <p:nvPr/>
            </p:nvSpPr>
            <p:spPr>
              <a:xfrm rot="8457606" flipH="1">
                <a:off x="676683" y="1467921"/>
                <a:ext cx="153144" cy="273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7" name="Forma libre: forma 157"/>
              <p:cNvSpPr/>
              <p:nvPr/>
            </p:nvSpPr>
            <p:spPr>
              <a:xfrm rot="8457606" flipH="1">
                <a:off x="792766" y="1125341"/>
                <a:ext cx="153143" cy="2732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8" name="Forma libre: forma 158"/>
              <p:cNvSpPr/>
              <p:nvPr/>
            </p:nvSpPr>
            <p:spPr>
              <a:xfrm rot="8457606" flipH="1">
                <a:off x="928344" y="676255"/>
                <a:ext cx="153143" cy="2732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69" name="Forma libre: forma 159"/>
              <p:cNvSpPr/>
              <p:nvPr/>
            </p:nvSpPr>
            <p:spPr>
              <a:xfrm rot="9686942" flipH="1">
                <a:off x="1027700" y="564580"/>
                <a:ext cx="153143" cy="2732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70" name="Forma libre: forma 160"/>
              <p:cNvSpPr/>
              <p:nvPr/>
            </p:nvSpPr>
            <p:spPr>
              <a:xfrm rot="14232723">
                <a:off x="1064928" y="606691"/>
                <a:ext cx="153143" cy="2732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71" name="Forma libre: forma 161"/>
              <p:cNvSpPr/>
              <p:nvPr/>
            </p:nvSpPr>
            <p:spPr>
              <a:xfrm rot="2125746" flipH="1">
                <a:off x="998982" y="1401506"/>
                <a:ext cx="153143" cy="273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72" name="Forma libre: forma 162"/>
              <p:cNvSpPr/>
              <p:nvPr/>
            </p:nvSpPr>
            <p:spPr>
              <a:xfrm rot="2125746" flipH="1">
                <a:off x="1059419" y="987886"/>
                <a:ext cx="153143" cy="2732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solidFill>
                <a:srgbClr val="FFC000"/>
              </a:solidFill>
              <a:ln w="38100"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73" name="Forma libre: forma 163"/>
              <p:cNvSpPr/>
              <p:nvPr/>
            </p:nvSpPr>
            <p:spPr>
              <a:xfrm rot="4450181">
                <a:off x="92015" y="2091503"/>
                <a:ext cx="701052" cy="382483"/>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FFC000"/>
              </a:solidFill>
              <a:ln w="3175" cap="flat">
                <a:solidFill>
                  <a:srgbClr val="FFC000"/>
                </a:solid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275" name="Forma libre: forma 203"/>
            <p:cNvSpPr/>
            <p:nvPr/>
          </p:nvSpPr>
          <p:spPr>
            <a:xfrm rot="166417">
              <a:off x="379624" y="2534026"/>
              <a:ext cx="277875" cy="194787"/>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FFC000"/>
            </a:solidFill>
            <a:ln w="3175"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76" name="Forma libre: forma 204"/>
            <p:cNvSpPr/>
            <p:nvPr/>
          </p:nvSpPr>
          <p:spPr>
            <a:xfrm rot="19657418" flipH="1">
              <a:off x="663659" y="2456340"/>
              <a:ext cx="277875" cy="19478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FFC000"/>
            </a:solidFill>
            <a:ln w="3175" cap="flat">
              <a:solidFill>
                <a:srgbClr val="FFC0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sp>
        <p:nvSpPr>
          <p:cNvPr id="278" name="CuadroTexto 219"/>
          <p:cNvSpPr txBox="1"/>
          <p:nvPr/>
        </p:nvSpPr>
        <p:spPr>
          <a:xfrm>
            <a:off x="2239979" y="2170714"/>
            <a:ext cx="1851114"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584200">
              <a:defRPr b="1">
                <a:solidFill>
                  <a:srgbClr val="77933C"/>
                </a:solidFill>
                <a:latin typeface="Calibri"/>
                <a:ea typeface="Calibri"/>
                <a:cs typeface="Calibri"/>
                <a:sym typeface="Calibri"/>
              </a:defRPr>
            </a:pPr>
            <a:r>
              <a:rPr sz="1800" dirty="0"/>
              <a:t>JUVENILE to ADULT</a:t>
            </a:r>
          </a:p>
          <a:p>
            <a:pPr algn="ctr" defTabSz="584200">
              <a:defRPr b="1">
                <a:solidFill>
                  <a:srgbClr val="77933C"/>
                </a:solidFill>
                <a:latin typeface="Calibri"/>
                <a:ea typeface="Calibri"/>
                <a:cs typeface="Calibri"/>
                <a:sym typeface="Calibri"/>
              </a:defRPr>
            </a:pPr>
            <a:r>
              <a:rPr sz="1800" dirty="0"/>
              <a:t>TRANSITION</a:t>
            </a:r>
          </a:p>
        </p:txBody>
      </p:sp>
      <p:sp>
        <p:nvSpPr>
          <p:cNvPr id="279" name="Conector recto de flecha 210"/>
          <p:cNvSpPr/>
          <p:nvPr/>
        </p:nvSpPr>
        <p:spPr>
          <a:xfrm>
            <a:off x="3113728" y="3120480"/>
            <a:ext cx="2" cy="901328"/>
          </a:xfrm>
          <a:prstGeom prst="line">
            <a:avLst/>
          </a:prstGeom>
          <a:ln w="38100">
            <a:solidFill>
              <a:srgbClr val="77933C"/>
            </a:solidFill>
            <a:tailEnd type="triangle"/>
          </a:ln>
        </p:spPr>
        <p:txBody>
          <a:bodyPr lIns="45718" tIns="45718" rIns="45718" bIns="45718"/>
          <a:lstStyle/>
          <a:p>
            <a:endParaRPr/>
          </a:p>
        </p:txBody>
      </p:sp>
      <p:sp>
        <p:nvSpPr>
          <p:cNvPr id="280" name="CuadroTexto 221"/>
          <p:cNvSpPr txBox="1"/>
          <p:nvPr/>
        </p:nvSpPr>
        <p:spPr>
          <a:xfrm>
            <a:off x="4105284" y="1023133"/>
            <a:ext cx="159173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584200">
              <a:defRPr b="1">
                <a:solidFill>
                  <a:srgbClr val="4F6228"/>
                </a:solidFill>
                <a:latin typeface="Calibri"/>
                <a:ea typeface="Calibri"/>
                <a:cs typeface="Calibri"/>
                <a:sym typeface="Calibri"/>
              </a:defRPr>
            </a:pPr>
            <a:r>
              <a:rPr sz="1800" dirty="0"/>
              <a:t>FLORAL</a:t>
            </a:r>
          </a:p>
          <a:p>
            <a:pPr algn="ctr" defTabSz="584200">
              <a:defRPr b="1">
                <a:solidFill>
                  <a:srgbClr val="4F6228"/>
                </a:solidFill>
                <a:latin typeface="Calibri"/>
                <a:ea typeface="Calibri"/>
                <a:cs typeface="Calibri"/>
                <a:sym typeface="Calibri"/>
              </a:defRPr>
            </a:pPr>
            <a:r>
              <a:rPr sz="1800" dirty="0"/>
              <a:t> TRANSITION</a:t>
            </a:r>
          </a:p>
        </p:txBody>
      </p:sp>
      <p:sp>
        <p:nvSpPr>
          <p:cNvPr id="281" name="Rectángulo 1"/>
          <p:cNvSpPr>
            <a:spLocks/>
          </p:cNvSpPr>
          <p:nvPr/>
        </p:nvSpPr>
        <p:spPr>
          <a:xfrm>
            <a:off x="0" y="5536011"/>
            <a:ext cx="9144000" cy="468000"/>
          </a:xfrm>
          <a:prstGeom prst="rect">
            <a:avLst/>
          </a:prstGeom>
          <a:gradFill flip="none" rotWithShape="1">
            <a:gsLst>
              <a:gs pos="0">
                <a:srgbClr val="803D06"/>
              </a:gs>
              <a:gs pos="17000">
                <a:srgbClr val="77933C"/>
              </a:gs>
              <a:gs pos="50000">
                <a:srgbClr val="4F6228"/>
              </a:gs>
              <a:gs pos="76000">
                <a:srgbClr val="FFE000"/>
              </a:gs>
              <a:gs pos="100000">
                <a:srgbClr val="C00000"/>
              </a:gs>
            </a:gsLst>
            <a:lin ang="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282" name="CuadroTexto 200"/>
          <p:cNvSpPr/>
          <p:nvPr/>
        </p:nvSpPr>
        <p:spPr>
          <a:xfrm>
            <a:off x="1989619" y="5569168"/>
            <a:ext cx="2380312"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584200">
              <a:defRPr b="1">
                <a:solidFill>
                  <a:srgbClr val="FFFFFF"/>
                </a:solidFill>
                <a:latin typeface="Calibri"/>
                <a:ea typeface="Calibri"/>
                <a:cs typeface="Calibri"/>
                <a:sym typeface="Calibri"/>
              </a:defRPr>
            </a:lvl1pPr>
          </a:lstStyle>
          <a:p>
            <a:r>
              <a:rPr lang="en-US" sz="1800" dirty="0"/>
              <a:t>vegetative phase </a:t>
            </a:r>
          </a:p>
        </p:txBody>
      </p:sp>
      <p:sp>
        <p:nvSpPr>
          <p:cNvPr id="284" name="CuadroTexto 199"/>
          <p:cNvSpPr/>
          <p:nvPr/>
        </p:nvSpPr>
        <p:spPr>
          <a:xfrm>
            <a:off x="7072935" y="5566611"/>
            <a:ext cx="1846430"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584200">
              <a:defRPr b="1">
                <a:solidFill>
                  <a:srgbClr val="FFFFFF"/>
                </a:solidFill>
                <a:latin typeface="Calibri"/>
                <a:ea typeface="Calibri"/>
                <a:cs typeface="Calibri"/>
                <a:sym typeface="Calibri"/>
              </a:defRPr>
            </a:lvl1pPr>
          </a:lstStyle>
          <a:p>
            <a:r>
              <a:rPr lang="en-US" sz="1800" dirty="0" err="1"/>
              <a:t>senecence</a:t>
            </a:r>
            <a:r>
              <a:rPr lang="en-US" sz="1800" dirty="0"/>
              <a:t> phase</a:t>
            </a:r>
          </a:p>
        </p:txBody>
      </p:sp>
      <p:sp>
        <p:nvSpPr>
          <p:cNvPr id="285" name="CuadroTexto 196"/>
          <p:cNvSpPr/>
          <p:nvPr/>
        </p:nvSpPr>
        <p:spPr>
          <a:xfrm>
            <a:off x="224635" y="5576790"/>
            <a:ext cx="1983643"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584200">
              <a:defRPr b="1">
                <a:solidFill>
                  <a:srgbClr val="FFFFFF"/>
                </a:solidFill>
                <a:latin typeface="Calibri"/>
                <a:ea typeface="Calibri"/>
                <a:cs typeface="Calibri"/>
                <a:sym typeface="Calibri"/>
              </a:defRPr>
            </a:lvl1pPr>
          </a:lstStyle>
          <a:p>
            <a:r>
              <a:rPr lang="en-US" sz="1800" dirty="0"/>
              <a:t>embryonic phase</a:t>
            </a:r>
          </a:p>
        </p:txBody>
      </p:sp>
      <p:sp>
        <p:nvSpPr>
          <p:cNvPr id="292" name="Conector recto de flecha 216"/>
          <p:cNvSpPr/>
          <p:nvPr/>
        </p:nvSpPr>
        <p:spPr>
          <a:xfrm>
            <a:off x="4912622" y="1688207"/>
            <a:ext cx="30700" cy="2328805"/>
          </a:xfrm>
          <a:prstGeom prst="line">
            <a:avLst/>
          </a:prstGeom>
          <a:ln w="38100">
            <a:solidFill>
              <a:srgbClr val="4F6228"/>
            </a:solidFill>
            <a:tailEnd type="triangle"/>
          </a:ln>
        </p:spPr>
        <p:txBody>
          <a:bodyPr lIns="45718" tIns="45718" rIns="45718" bIns="45718"/>
          <a:lstStyle/>
          <a:p>
            <a:endParaRPr/>
          </a:p>
        </p:txBody>
      </p:sp>
      <p:sp>
        <p:nvSpPr>
          <p:cNvPr id="293" name="CuadroTexto 211"/>
          <p:cNvSpPr txBox="1"/>
          <p:nvPr/>
        </p:nvSpPr>
        <p:spPr>
          <a:xfrm>
            <a:off x="201683" y="6068340"/>
            <a:ext cx="8694729"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s-ES" sz="800" b="0" dirty="0" err="1">
                <a:latin typeface="Times New Roman" panose="02020603050405020304" pitchFamily="18" charset="0"/>
                <a:cs typeface="Times New Roman" panose="02020603050405020304" pitchFamily="18" charset="0"/>
              </a:rPr>
              <a:t>Information</a:t>
            </a:r>
            <a:r>
              <a:rPr lang="es-ES" sz="800" b="0" dirty="0">
                <a:latin typeface="Times New Roman" panose="02020603050405020304" pitchFamily="18" charset="0"/>
                <a:cs typeface="Times New Roman" panose="02020603050405020304" pitchFamily="18" charset="0"/>
              </a:rPr>
              <a:t> </a:t>
            </a:r>
            <a:r>
              <a:rPr lang="es-ES" sz="800" b="0" dirty="0" err="1">
                <a:latin typeface="Times New Roman" panose="02020603050405020304" pitchFamily="18" charset="0"/>
                <a:cs typeface="Times New Roman" panose="02020603050405020304" pitchFamily="18" charset="0"/>
              </a:rPr>
              <a:t>bas</a:t>
            </a:r>
            <a:r>
              <a:rPr sz="800" b="0" dirty="0">
                <a:latin typeface="Times New Roman" panose="02020603050405020304" pitchFamily="18" charset="0"/>
                <a:cs typeface="Times New Roman" panose="02020603050405020304" pitchFamily="18" charset="0"/>
              </a:rPr>
              <a:t>ed </a:t>
            </a:r>
            <a:r>
              <a:rPr lang="es-ES" sz="800" b="0" dirty="0" err="1">
                <a:latin typeface="Times New Roman" panose="02020603050405020304" pitchFamily="18" charset="0"/>
                <a:cs typeface="Times New Roman" panose="02020603050405020304" pitchFamily="18" charset="0"/>
              </a:rPr>
              <a:t>on</a:t>
            </a:r>
            <a:r>
              <a:rPr sz="800" b="0" dirty="0">
                <a:latin typeface="Times New Roman" panose="02020603050405020304" pitchFamily="18"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Krämer</a:t>
            </a:r>
            <a:r>
              <a:rPr lang="en-US" sz="800" b="0" dirty="0">
                <a:latin typeface="Times New Roman" panose="02020603050405020304" pitchFamily="18" charset="0"/>
                <a:ea typeface="Calibri" panose="020F0502020204030204" pitchFamily="34" charset="0"/>
                <a:cs typeface="Times New Roman" panose="02020603050405020304" pitchFamily="18" charset="0"/>
              </a:rPr>
              <a:t> (2015) Planting molecular functions in an ecological context with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 thaliana</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eLife</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a:latin typeface="Times New Roman" panose="02020603050405020304" pitchFamily="18" charset="0"/>
                <a:ea typeface="Times New Roman" panose="02020603050405020304" pitchFamily="18" charset="0"/>
                <a:cs typeface="Times New Roman" panose="02020603050405020304" pitchFamily="18" charset="0"/>
              </a:rPr>
              <a:t>4:</a:t>
            </a:r>
            <a:r>
              <a:rPr lang="en-US" sz="800" b="0" dirty="0">
                <a:latin typeface="Times New Roman" panose="02020603050405020304" pitchFamily="18" charset="0"/>
                <a:ea typeface="Times New Roman" panose="02020603050405020304" pitchFamily="18" charset="0"/>
                <a:cs typeface="Times New Roman" panose="02020603050405020304" pitchFamily="18" charset="0"/>
                <a:hlinkClick r:id="rId3"/>
              </a:rPr>
              <a:t>e06100</a:t>
            </a:r>
            <a:r>
              <a:rPr lang="en-US" sz="800" b="0" dirty="0">
                <a:latin typeface="Times New Roman" panose="02020603050405020304" pitchFamily="18" charset="0"/>
                <a:ea typeface="Times New Roman" panose="02020603050405020304" pitchFamily="18" charset="0"/>
                <a:cs typeface="Times New Roman" panose="02020603050405020304" pitchFamily="18" charset="0"/>
              </a:rPr>
              <a:t>. </a:t>
            </a:r>
            <a:endParaRPr lang="es-ES" sz="800" b="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 name="Conector recto de flecha 3">
            <a:extLst>
              <a:ext uri="{FF2B5EF4-FFF2-40B4-BE49-F238E27FC236}">
                <a16:creationId xmlns:a16="http://schemas.microsoft.com/office/drawing/2014/main" id="{7AEE8288-D849-4413-8425-122418F67C64}"/>
              </a:ext>
            </a:extLst>
          </p:cNvPr>
          <p:cNvCxnSpPr/>
          <p:nvPr/>
        </p:nvCxnSpPr>
        <p:spPr>
          <a:xfrm>
            <a:off x="480222" y="4307992"/>
            <a:ext cx="490752" cy="0"/>
          </a:xfrm>
          <a:prstGeom prst="straightConnector1">
            <a:avLst/>
          </a:prstGeom>
          <a:noFill/>
          <a:ln w="28575"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95" name="Conector recto de flecha 294">
            <a:extLst>
              <a:ext uri="{FF2B5EF4-FFF2-40B4-BE49-F238E27FC236}">
                <a16:creationId xmlns:a16="http://schemas.microsoft.com/office/drawing/2014/main" id="{36A10BDD-9E5D-4475-BB47-1441D5FFA018}"/>
              </a:ext>
            </a:extLst>
          </p:cNvPr>
          <p:cNvCxnSpPr/>
          <p:nvPr/>
        </p:nvCxnSpPr>
        <p:spPr>
          <a:xfrm>
            <a:off x="1378154" y="4312153"/>
            <a:ext cx="490752" cy="0"/>
          </a:xfrm>
          <a:prstGeom prst="straightConnector1">
            <a:avLst/>
          </a:prstGeom>
          <a:noFill/>
          <a:ln w="28575"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96" name="Conector recto de flecha 295">
            <a:extLst>
              <a:ext uri="{FF2B5EF4-FFF2-40B4-BE49-F238E27FC236}">
                <a16:creationId xmlns:a16="http://schemas.microsoft.com/office/drawing/2014/main" id="{FF8851F7-15ED-4B28-9686-DB2D20D0AA44}"/>
              </a:ext>
            </a:extLst>
          </p:cNvPr>
          <p:cNvCxnSpPr/>
          <p:nvPr/>
        </p:nvCxnSpPr>
        <p:spPr>
          <a:xfrm>
            <a:off x="2868352" y="4307201"/>
            <a:ext cx="490752" cy="0"/>
          </a:xfrm>
          <a:prstGeom prst="straightConnector1">
            <a:avLst/>
          </a:prstGeom>
          <a:noFill/>
          <a:ln w="28575"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nvGrpSpPr>
          <p:cNvPr id="300" name="Grupo 299">
            <a:extLst>
              <a:ext uri="{FF2B5EF4-FFF2-40B4-BE49-F238E27FC236}">
                <a16:creationId xmlns:a16="http://schemas.microsoft.com/office/drawing/2014/main" id="{0F74BCDD-B332-4FB5-8251-A0A3CE039783}"/>
              </a:ext>
            </a:extLst>
          </p:cNvPr>
          <p:cNvGrpSpPr>
            <a:grpSpLocks noChangeAspect="1"/>
          </p:cNvGrpSpPr>
          <p:nvPr/>
        </p:nvGrpSpPr>
        <p:grpSpPr>
          <a:xfrm rot="21018851">
            <a:off x="6219767" y="2032929"/>
            <a:ext cx="82383" cy="128048"/>
            <a:chOff x="5523125" y="4421447"/>
            <a:chExt cx="91291" cy="157478"/>
          </a:xfrm>
        </p:grpSpPr>
        <p:sp>
          <p:nvSpPr>
            <p:cNvPr id="325" name="Forma libre: forma 324">
              <a:extLst>
                <a:ext uri="{FF2B5EF4-FFF2-40B4-BE49-F238E27FC236}">
                  <a16:creationId xmlns:a16="http://schemas.microsoft.com/office/drawing/2014/main" id="{E36964E4-FAE3-4249-A994-891D517A7E1E}"/>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6" name="Forma libre: forma 325">
              <a:extLst>
                <a:ext uri="{FF2B5EF4-FFF2-40B4-BE49-F238E27FC236}">
                  <a16:creationId xmlns:a16="http://schemas.microsoft.com/office/drawing/2014/main" id="{B73571CA-6724-4CAF-95FA-34E4155650C2}"/>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297" name="Conector recto de flecha 296">
            <a:extLst>
              <a:ext uri="{FF2B5EF4-FFF2-40B4-BE49-F238E27FC236}">
                <a16:creationId xmlns:a16="http://schemas.microsoft.com/office/drawing/2014/main" id="{59DF9E30-0E6D-468C-AE72-F52B553EC681}"/>
              </a:ext>
            </a:extLst>
          </p:cNvPr>
          <p:cNvCxnSpPr/>
          <p:nvPr/>
        </p:nvCxnSpPr>
        <p:spPr>
          <a:xfrm>
            <a:off x="4751826" y="4307201"/>
            <a:ext cx="490752" cy="0"/>
          </a:xfrm>
          <a:prstGeom prst="straightConnector1">
            <a:avLst/>
          </a:prstGeom>
          <a:noFill/>
          <a:ln w="28575"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98" name="Conector recto de flecha 297">
            <a:extLst>
              <a:ext uri="{FF2B5EF4-FFF2-40B4-BE49-F238E27FC236}">
                <a16:creationId xmlns:a16="http://schemas.microsoft.com/office/drawing/2014/main" id="{BB6B17AE-7D69-4BE0-838C-A5836FD27401}"/>
              </a:ext>
            </a:extLst>
          </p:cNvPr>
          <p:cNvCxnSpPr/>
          <p:nvPr/>
        </p:nvCxnSpPr>
        <p:spPr>
          <a:xfrm>
            <a:off x="6701076" y="4295108"/>
            <a:ext cx="490752" cy="0"/>
          </a:xfrm>
          <a:prstGeom prst="straightConnector1">
            <a:avLst/>
          </a:prstGeom>
          <a:noFill/>
          <a:ln w="28575" cap="flat">
            <a:solidFill>
              <a:schemeClr val="bg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03" name="Forma libre: forma 97"/>
          <p:cNvSpPr/>
          <p:nvPr/>
        </p:nvSpPr>
        <p:spPr>
          <a:xfrm rot="20544437">
            <a:off x="6264559" y="20992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327" name="Grupo 326">
            <a:extLst>
              <a:ext uri="{FF2B5EF4-FFF2-40B4-BE49-F238E27FC236}">
                <a16:creationId xmlns:a16="http://schemas.microsoft.com/office/drawing/2014/main" id="{B075ED1B-8EE6-4AE8-9352-2DFF58623BF1}"/>
              </a:ext>
            </a:extLst>
          </p:cNvPr>
          <p:cNvGrpSpPr>
            <a:grpSpLocks noChangeAspect="1"/>
          </p:cNvGrpSpPr>
          <p:nvPr/>
        </p:nvGrpSpPr>
        <p:grpSpPr>
          <a:xfrm rot="2117171">
            <a:off x="6392649" y="2037423"/>
            <a:ext cx="82383" cy="128048"/>
            <a:chOff x="5523125" y="4421447"/>
            <a:chExt cx="91291" cy="157478"/>
          </a:xfrm>
        </p:grpSpPr>
        <p:sp>
          <p:nvSpPr>
            <p:cNvPr id="328" name="Forma libre: forma 327">
              <a:extLst>
                <a:ext uri="{FF2B5EF4-FFF2-40B4-BE49-F238E27FC236}">
                  <a16:creationId xmlns:a16="http://schemas.microsoft.com/office/drawing/2014/main" id="{0B8DF3B8-D2D0-4EC4-B28D-A2EAAC339F33}"/>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9" name="Forma libre: forma 328">
              <a:extLst>
                <a:ext uri="{FF2B5EF4-FFF2-40B4-BE49-F238E27FC236}">
                  <a16:creationId xmlns:a16="http://schemas.microsoft.com/office/drawing/2014/main" id="{ED7ABD3A-5E34-4346-8CD9-7464DD110634}"/>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30" name="Forma libre: forma 97">
            <a:extLst>
              <a:ext uri="{FF2B5EF4-FFF2-40B4-BE49-F238E27FC236}">
                <a16:creationId xmlns:a16="http://schemas.microsoft.com/office/drawing/2014/main" id="{A18F837D-8135-499E-82AA-3BD58DD9CD20}"/>
              </a:ext>
            </a:extLst>
          </p:cNvPr>
          <p:cNvSpPr/>
          <p:nvPr/>
        </p:nvSpPr>
        <p:spPr>
          <a:xfrm rot="1275057">
            <a:off x="6387334" y="2113459"/>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5" name="Grupo 4">
            <a:extLst>
              <a:ext uri="{FF2B5EF4-FFF2-40B4-BE49-F238E27FC236}">
                <a16:creationId xmlns:a16="http://schemas.microsoft.com/office/drawing/2014/main" id="{9091C405-70F4-45CB-BA1E-FFB64A508663}"/>
              </a:ext>
            </a:extLst>
          </p:cNvPr>
          <p:cNvGrpSpPr/>
          <p:nvPr/>
        </p:nvGrpSpPr>
        <p:grpSpPr>
          <a:xfrm>
            <a:off x="5705679" y="1616363"/>
            <a:ext cx="97332" cy="182220"/>
            <a:chOff x="6372167" y="2185329"/>
            <a:chExt cx="97332" cy="182220"/>
          </a:xfrm>
        </p:grpSpPr>
        <p:grpSp>
          <p:nvGrpSpPr>
            <p:cNvPr id="331" name="Grupo 330">
              <a:extLst>
                <a:ext uri="{FF2B5EF4-FFF2-40B4-BE49-F238E27FC236}">
                  <a16:creationId xmlns:a16="http://schemas.microsoft.com/office/drawing/2014/main" id="{57487472-05DF-4F31-8FE6-815ED2134A24}"/>
                </a:ext>
              </a:extLst>
            </p:cNvPr>
            <p:cNvGrpSpPr>
              <a:grpSpLocks noChangeAspect="1"/>
            </p:cNvGrpSpPr>
            <p:nvPr/>
          </p:nvGrpSpPr>
          <p:grpSpPr>
            <a:xfrm rot="21018851">
              <a:off x="6372167" y="2185329"/>
              <a:ext cx="82383" cy="128048"/>
              <a:chOff x="5523125" y="4421447"/>
              <a:chExt cx="91291" cy="157478"/>
            </a:xfrm>
          </p:grpSpPr>
          <p:sp>
            <p:nvSpPr>
              <p:cNvPr id="332" name="Forma libre: forma 331">
                <a:extLst>
                  <a:ext uri="{FF2B5EF4-FFF2-40B4-BE49-F238E27FC236}">
                    <a16:creationId xmlns:a16="http://schemas.microsoft.com/office/drawing/2014/main" id="{701A4B16-F602-4FDD-BD5C-830B4E9D97CB}"/>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3" name="Forma libre: forma 332">
                <a:extLst>
                  <a:ext uri="{FF2B5EF4-FFF2-40B4-BE49-F238E27FC236}">
                    <a16:creationId xmlns:a16="http://schemas.microsoft.com/office/drawing/2014/main" id="{123284A4-646F-4D87-8321-FFE0FD3A1706}"/>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34" name="Forma libre: forma 97">
              <a:extLst>
                <a:ext uri="{FF2B5EF4-FFF2-40B4-BE49-F238E27FC236}">
                  <a16:creationId xmlns:a16="http://schemas.microsoft.com/office/drawing/2014/main" id="{E2D242CE-0561-4683-BA03-B1E602D98267}"/>
                </a:ext>
              </a:extLst>
            </p:cNvPr>
            <p:cNvSpPr/>
            <p:nvPr/>
          </p:nvSpPr>
          <p:spPr>
            <a:xfrm rot="20544437">
              <a:off x="6416959" y="22516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339" name="Grupo 338">
            <a:extLst>
              <a:ext uri="{FF2B5EF4-FFF2-40B4-BE49-F238E27FC236}">
                <a16:creationId xmlns:a16="http://schemas.microsoft.com/office/drawing/2014/main" id="{B5AF7BE1-1642-447B-B6DE-441D5939D52C}"/>
              </a:ext>
            </a:extLst>
          </p:cNvPr>
          <p:cNvGrpSpPr/>
          <p:nvPr/>
        </p:nvGrpSpPr>
        <p:grpSpPr>
          <a:xfrm rot="3139208">
            <a:off x="5945586" y="1624173"/>
            <a:ext cx="97332" cy="182220"/>
            <a:chOff x="6372167" y="2185329"/>
            <a:chExt cx="97332" cy="182220"/>
          </a:xfrm>
        </p:grpSpPr>
        <p:grpSp>
          <p:nvGrpSpPr>
            <p:cNvPr id="340" name="Grupo 339">
              <a:extLst>
                <a:ext uri="{FF2B5EF4-FFF2-40B4-BE49-F238E27FC236}">
                  <a16:creationId xmlns:a16="http://schemas.microsoft.com/office/drawing/2014/main" id="{577A9BD0-68E4-4802-BE56-814954DF0866}"/>
                </a:ext>
              </a:extLst>
            </p:cNvPr>
            <p:cNvGrpSpPr>
              <a:grpSpLocks noChangeAspect="1"/>
            </p:cNvGrpSpPr>
            <p:nvPr/>
          </p:nvGrpSpPr>
          <p:grpSpPr>
            <a:xfrm rot="21018851">
              <a:off x="6372167" y="2185329"/>
              <a:ext cx="82383" cy="128048"/>
              <a:chOff x="5523125" y="4421447"/>
              <a:chExt cx="91291" cy="157478"/>
            </a:xfrm>
          </p:grpSpPr>
          <p:sp>
            <p:nvSpPr>
              <p:cNvPr id="342" name="Forma libre: forma 341">
                <a:extLst>
                  <a:ext uri="{FF2B5EF4-FFF2-40B4-BE49-F238E27FC236}">
                    <a16:creationId xmlns:a16="http://schemas.microsoft.com/office/drawing/2014/main" id="{A741F1F0-32DB-4509-8186-ABCF79B18A98}"/>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3" name="Forma libre: forma 342">
                <a:extLst>
                  <a:ext uri="{FF2B5EF4-FFF2-40B4-BE49-F238E27FC236}">
                    <a16:creationId xmlns:a16="http://schemas.microsoft.com/office/drawing/2014/main" id="{9A0027DB-209A-4944-8C51-9DAAD6CE6BFC}"/>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41" name="Forma libre: forma 97">
              <a:extLst>
                <a:ext uri="{FF2B5EF4-FFF2-40B4-BE49-F238E27FC236}">
                  <a16:creationId xmlns:a16="http://schemas.microsoft.com/office/drawing/2014/main" id="{B584DA90-DD5B-4BA0-89C7-82F77903CD47}"/>
                </a:ext>
              </a:extLst>
            </p:cNvPr>
            <p:cNvSpPr/>
            <p:nvPr/>
          </p:nvSpPr>
          <p:spPr>
            <a:xfrm rot="20544437">
              <a:off x="6416959" y="22516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344" name="Grupo 343">
            <a:extLst>
              <a:ext uri="{FF2B5EF4-FFF2-40B4-BE49-F238E27FC236}">
                <a16:creationId xmlns:a16="http://schemas.microsoft.com/office/drawing/2014/main" id="{5DC14702-0866-4FC4-8E6C-66311F922BD4}"/>
              </a:ext>
            </a:extLst>
          </p:cNvPr>
          <p:cNvGrpSpPr/>
          <p:nvPr/>
        </p:nvGrpSpPr>
        <p:grpSpPr>
          <a:xfrm rot="2471414">
            <a:off x="5853542" y="1518207"/>
            <a:ext cx="97332" cy="182220"/>
            <a:chOff x="6372167" y="2185329"/>
            <a:chExt cx="97332" cy="182220"/>
          </a:xfrm>
        </p:grpSpPr>
        <p:grpSp>
          <p:nvGrpSpPr>
            <p:cNvPr id="345" name="Grupo 344">
              <a:extLst>
                <a:ext uri="{FF2B5EF4-FFF2-40B4-BE49-F238E27FC236}">
                  <a16:creationId xmlns:a16="http://schemas.microsoft.com/office/drawing/2014/main" id="{2EBA1CCE-931A-4C9F-8DEF-15C9E070B4D5}"/>
                </a:ext>
              </a:extLst>
            </p:cNvPr>
            <p:cNvGrpSpPr>
              <a:grpSpLocks noChangeAspect="1"/>
            </p:cNvGrpSpPr>
            <p:nvPr/>
          </p:nvGrpSpPr>
          <p:grpSpPr>
            <a:xfrm rot="21018851">
              <a:off x="6372167" y="2185329"/>
              <a:ext cx="82383" cy="128048"/>
              <a:chOff x="5523125" y="4421447"/>
              <a:chExt cx="91291" cy="157478"/>
            </a:xfrm>
          </p:grpSpPr>
          <p:sp>
            <p:nvSpPr>
              <p:cNvPr id="347" name="Forma libre: forma 346">
                <a:extLst>
                  <a:ext uri="{FF2B5EF4-FFF2-40B4-BE49-F238E27FC236}">
                    <a16:creationId xmlns:a16="http://schemas.microsoft.com/office/drawing/2014/main" id="{59A20BDB-86C2-4424-A576-B29843E7CA74}"/>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8" name="Forma libre: forma 347">
                <a:extLst>
                  <a:ext uri="{FF2B5EF4-FFF2-40B4-BE49-F238E27FC236}">
                    <a16:creationId xmlns:a16="http://schemas.microsoft.com/office/drawing/2014/main" id="{BB835DA4-DDBE-4789-81B2-CBD9532854C0}"/>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46" name="Forma libre: forma 97">
              <a:extLst>
                <a:ext uri="{FF2B5EF4-FFF2-40B4-BE49-F238E27FC236}">
                  <a16:creationId xmlns:a16="http://schemas.microsoft.com/office/drawing/2014/main" id="{F301C720-650A-4BEC-B1E3-655D661E79E4}"/>
                </a:ext>
              </a:extLst>
            </p:cNvPr>
            <p:cNvSpPr/>
            <p:nvPr/>
          </p:nvSpPr>
          <p:spPr>
            <a:xfrm rot="20544437">
              <a:off x="6416959" y="22516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208" name="CuadroTexto 200">
            <a:extLst>
              <a:ext uri="{FF2B5EF4-FFF2-40B4-BE49-F238E27FC236}">
                <a16:creationId xmlns:a16="http://schemas.microsoft.com/office/drawing/2014/main" id="{F4C72859-B896-48F0-AAAE-6FE28D198C1D}"/>
              </a:ext>
            </a:extLst>
          </p:cNvPr>
          <p:cNvSpPr/>
          <p:nvPr/>
        </p:nvSpPr>
        <p:spPr>
          <a:xfrm>
            <a:off x="4158724" y="5553379"/>
            <a:ext cx="2380312"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584200">
              <a:defRPr b="1">
                <a:solidFill>
                  <a:srgbClr val="FFFFFF"/>
                </a:solidFill>
                <a:latin typeface="Calibri"/>
                <a:ea typeface="Calibri"/>
                <a:cs typeface="Calibri"/>
                <a:sym typeface="Calibri"/>
              </a:defRPr>
            </a:lvl1pPr>
          </a:lstStyle>
          <a:p>
            <a:r>
              <a:rPr lang="en-US" sz="1800" dirty="0"/>
              <a:t>reproductive phase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ángulo 217">
            <a:extLst>
              <a:ext uri="{FF2B5EF4-FFF2-40B4-BE49-F238E27FC236}">
                <a16:creationId xmlns:a16="http://schemas.microsoft.com/office/drawing/2014/main" id="{FC0EBAB2-79A1-45C7-A278-87B4B9304529}"/>
              </a:ext>
            </a:extLst>
          </p:cNvPr>
          <p:cNvSpPr/>
          <p:nvPr/>
        </p:nvSpPr>
        <p:spPr>
          <a:xfrm>
            <a:off x="0" y="0"/>
            <a:ext cx="9144000" cy="3753773"/>
          </a:xfrm>
          <a:prstGeom prst="rect">
            <a:avLst/>
          </a:prstGeom>
          <a:gradFill flip="none" rotWithShape="1">
            <a:gsLst>
              <a:gs pos="0">
                <a:schemeClr val="accent5">
                  <a:lumMod val="20000"/>
                  <a:lumOff val="80000"/>
                </a:schemeClr>
              </a:gs>
              <a:gs pos="39000">
                <a:schemeClr val="accent5">
                  <a:lumMod val="45000"/>
                  <a:lumOff val="55000"/>
                </a:schemeClr>
              </a:gs>
              <a:gs pos="63000">
                <a:srgbClr val="A1D4E1"/>
              </a:gs>
              <a:gs pos="96000">
                <a:schemeClr val="bg1"/>
              </a:gs>
            </a:gsLst>
            <a:lin ang="16200000" scaled="1"/>
            <a:tileRect/>
          </a:gradFill>
          <a:ln w="12700">
            <a:miter lim="400000"/>
          </a:ln>
        </p:spPr>
        <p:txBody>
          <a:bodyPr lIns="45718" tIns="45718" rIns="45718" bIns="45718" anchor="ctr"/>
          <a:lstStyle/>
          <a:p>
            <a:pPr algn="ctr">
              <a:defRPr>
                <a:solidFill>
                  <a:srgbClr val="FFFFFF"/>
                </a:solidFill>
              </a:defRPr>
            </a:pPr>
            <a:endParaRPr lang="en-US" dirty="0"/>
          </a:p>
        </p:txBody>
      </p:sp>
      <p:sp>
        <p:nvSpPr>
          <p:cNvPr id="123" name="Rectángulo 217">
            <a:extLst>
              <a:ext uri="{FF2B5EF4-FFF2-40B4-BE49-F238E27FC236}">
                <a16:creationId xmlns:a16="http://schemas.microsoft.com/office/drawing/2014/main" id="{27EE7469-9F9C-4664-9FB3-57BCCFF83975}"/>
              </a:ext>
            </a:extLst>
          </p:cNvPr>
          <p:cNvSpPr/>
          <p:nvPr/>
        </p:nvSpPr>
        <p:spPr>
          <a:xfrm>
            <a:off x="-1974" y="3405523"/>
            <a:ext cx="9143999" cy="2894687"/>
          </a:xfrm>
          <a:prstGeom prst="rect">
            <a:avLst/>
          </a:prstGeom>
          <a:gradFill flip="none" rotWithShape="1">
            <a:gsLst>
              <a:gs pos="7000">
                <a:srgbClr val="4E2C19"/>
              </a:gs>
              <a:gs pos="0">
                <a:srgbClr val="3A2316">
                  <a:alpha val="0"/>
                </a:srgbClr>
              </a:gs>
              <a:gs pos="51000">
                <a:srgbClr val="85573D"/>
              </a:gs>
              <a:gs pos="30000">
                <a:srgbClr val="61341B"/>
              </a:gs>
              <a:gs pos="77000">
                <a:srgbClr val="9D785C"/>
              </a:gs>
              <a:gs pos="100000">
                <a:srgbClr val="F7EDD4"/>
              </a:gs>
            </a:gsLst>
            <a:lin ang="5400000" scaled="1"/>
            <a:tileRect/>
          </a:gradFill>
          <a:ln w="12700">
            <a:miter lim="400000"/>
          </a:ln>
        </p:spPr>
        <p:txBody>
          <a:bodyPr lIns="45718" tIns="45718" rIns="45718" bIns="45718" anchor="ctr"/>
          <a:lstStyle/>
          <a:p>
            <a:pPr algn="ctr">
              <a:defRPr>
                <a:solidFill>
                  <a:srgbClr val="FFFFFF"/>
                </a:solidFill>
              </a:defRPr>
            </a:pPr>
            <a:endParaRPr lang="en-US" dirty="0"/>
          </a:p>
        </p:txBody>
      </p:sp>
      <p:sp>
        <p:nvSpPr>
          <p:cNvPr id="570" name="Title 2"/>
          <p:cNvSpPr txBox="1"/>
          <p:nvPr/>
        </p:nvSpPr>
        <p:spPr>
          <a:xfrm>
            <a:off x="0" y="140202"/>
            <a:ext cx="9144000"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spAutoFit/>
          </a:bodyPr>
          <a:lstStyle>
            <a:lvl1pPr algn="ctr">
              <a:defRPr sz="2400" b="1" u="sng">
                <a:latin typeface="Calibri"/>
                <a:ea typeface="Calibri"/>
                <a:cs typeface="Calibri"/>
                <a:sym typeface="Calibri"/>
              </a:defRPr>
            </a:lvl1pPr>
          </a:lstStyle>
          <a:p>
            <a:r>
              <a:rPr lang="en-US" dirty="0"/>
              <a:t>Multifactorial control of the floral transition in Arabidopsis</a:t>
            </a:r>
          </a:p>
        </p:txBody>
      </p:sp>
      <p:sp>
        <p:nvSpPr>
          <p:cNvPr id="124" name="CuadroTexto 211">
            <a:extLst>
              <a:ext uri="{FF2B5EF4-FFF2-40B4-BE49-F238E27FC236}">
                <a16:creationId xmlns:a16="http://schemas.microsoft.com/office/drawing/2014/main" id="{3DD9A6E3-5C09-484C-A131-D66D100FCFCE}"/>
              </a:ext>
            </a:extLst>
          </p:cNvPr>
          <p:cNvSpPr txBox="1"/>
          <p:nvPr/>
        </p:nvSpPr>
        <p:spPr>
          <a:xfrm>
            <a:off x="199573" y="6088665"/>
            <a:ext cx="8694729"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ea typeface="Calibri" panose="020F0502020204030204" pitchFamily="34" charset="0"/>
                <a:cs typeface="Times New Roman" panose="02020603050405020304" pitchFamily="18" charset="0"/>
              </a:rPr>
              <a:t>See Kinoshita and Richter  (2020) Genetic and molecular basis of floral induction in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 thaliana. </a:t>
            </a:r>
            <a:r>
              <a:rPr lang="en-US" sz="800" b="0" dirty="0">
                <a:latin typeface="Times New Roman" panose="02020603050405020304" pitchFamily="18" charset="0"/>
                <a:ea typeface="Calibri" panose="020F0502020204030204" pitchFamily="34" charset="0"/>
                <a:cs typeface="Times New Roman" panose="02020603050405020304" pitchFamily="18" charset="0"/>
              </a:rPr>
              <a:t>J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Exp</a:t>
            </a:r>
            <a:r>
              <a:rPr lang="en-US" sz="800" b="0" dirty="0">
                <a:latin typeface="Times New Roman" panose="02020603050405020304" pitchFamily="18" charset="0"/>
                <a:ea typeface="Calibri" panose="020F0502020204030204" pitchFamily="34" charset="0"/>
                <a:cs typeface="Times New Roman" panose="02020603050405020304" pitchFamily="18" charset="0"/>
              </a:rPr>
              <a:t> Bot 71: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2490–2504</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endParaRPr lang="en-US" sz="800" b="0" dirty="0">
              <a:latin typeface="Times New Roman" panose="02020603050405020304" pitchFamily="18" charset="0"/>
              <a:cs typeface="Times New Roman" panose="02020603050405020304" pitchFamily="18" charset="0"/>
            </a:endParaRPr>
          </a:p>
        </p:txBody>
      </p:sp>
      <p:grpSp>
        <p:nvGrpSpPr>
          <p:cNvPr id="10" name="Grupo 9">
            <a:extLst>
              <a:ext uri="{FF2B5EF4-FFF2-40B4-BE49-F238E27FC236}">
                <a16:creationId xmlns:a16="http://schemas.microsoft.com/office/drawing/2014/main" id="{2B9B8EF2-1677-4802-81E5-7405EEBA7AE2}"/>
              </a:ext>
            </a:extLst>
          </p:cNvPr>
          <p:cNvGrpSpPr/>
          <p:nvPr/>
        </p:nvGrpSpPr>
        <p:grpSpPr>
          <a:xfrm>
            <a:off x="647248" y="861866"/>
            <a:ext cx="7861541" cy="3314727"/>
            <a:chOff x="237673" y="1071416"/>
            <a:chExt cx="7861541" cy="3314727"/>
          </a:xfrm>
        </p:grpSpPr>
        <p:grpSp>
          <p:nvGrpSpPr>
            <p:cNvPr id="7" name="Grupo 6">
              <a:extLst>
                <a:ext uri="{FF2B5EF4-FFF2-40B4-BE49-F238E27FC236}">
                  <a16:creationId xmlns:a16="http://schemas.microsoft.com/office/drawing/2014/main" id="{8249CC0B-F04D-4DEB-BE3B-E704295AE335}"/>
                </a:ext>
              </a:extLst>
            </p:cNvPr>
            <p:cNvGrpSpPr/>
            <p:nvPr/>
          </p:nvGrpSpPr>
          <p:grpSpPr>
            <a:xfrm>
              <a:off x="2348581" y="1983413"/>
              <a:ext cx="1977310" cy="1445587"/>
              <a:chOff x="2348581" y="1983413"/>
              <a:chExt cx="1977310" cy="1445587"/>
            </a:xfrm>
          </p:grpSpPr>
          <p:sp>
            <p:nvSpPr>
              <p:cNvPr id="679" name="CuadroTexto 107"/>
              <p:cNvSpPr txBox="1"/>
              <p:nvPr/>
            </p:nvSpPr>
            <p:spPr>
              <a:xfrm>
                <a:off x="2348581" y="1983413"/>
                <a:ext cx="1501369" cy="720000"/>
              </a:xfrm>
              <a:prstGeom prst="rect">
                <a:avLst/>
              </a:prstGeom>
              <a:solidFill>
                <a:schemeClr val="tx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b="1">
                    <a:latin typeface="Calibri"/>
                    <a:ea typeface="Calibri"/>
                    <a:cs typeface="Calibri"/>
                    <a:sym typeface="Calibri"/>
                  </a:defRPr>
                </a:lvl1pPr>
              </a:lstStyle>
              <a:p>
                <a:pPr algn="ctr"/>
                <a:r>
                  <a:rPr lang="en-US" sz="1800" dirty="0">
                    <a:solidFill>
                      <a:schemeClr val="bg1"/>
                    </a:solidFill>
                  </a:rPr>
                  <a:t>environmental</a:t>
                </a:r>
              </a:p>
              <a:p>
                <a:pPr algn="ctr"/>
                <a:r>
                  <a:rPr lang="en-US" sz="1800" dirty="0">
                    <a:solidFill>
                      <a:schemeClr val="bg1"/>
                    </a:solidFill>
                  </a:rPr>
                  <a:t>stresses</a:t>
                </a:r>
              </a:p>
            </p:txBody>
          </p:sp>
          <p:sp>
            <p:nvSpPr>
              <p:cNvPr id="684" name="Conector recto de flecha 112"/>
              <p:cNvSpPr/>
              <p:nvPr/>
            </p:nvSpPr>
            <p:spPr>
              <a:xfrm>
                <a:off x="3849438" y="2706119"/>
                <a:ext cx="476453" cy="722881"/>
              </a:xfrm>
              <a:prstGeom prst="line">
                <a:avLst/>
              </a:prstGeom>
              <a:noFill/>
              <a:ln w="28575" cap="flat">
                <a:solidFill>
                  <a:schemeClr val="tx1"/>
                </a:solidFill>
                <a:prstDash val="sysDash"/>
                <a:round/>
                <a:tailEnd type="triangle" w="med" len="med"/>
              </a:ln>
              <a:effectLst/>
            </p:spPr>
            <p:txBody>
              <a:bodyPr wrap="square" lIns="45718" tIns="45718" rIns="45718" bIns="45718" numCol="1" anchor="t">
                <a:noAutofit/>
              </a:bodyPr>
              <a:lstStyle/>
              <a:p>
                <a:endParaRPr lang="en-US" dirty="0"/>
              </a:p>
            </p:txBody>
          </p:sp>
        </p:grpSp>
        <p:grpSp>
          <p:nvGrpSpPr>
            <p:cNvPr id="6" name="Grupo 5">
              <a:extLst>
                <a:ext uri="{FF2B5EF4-FFF2-40B4-BE49-F238E27FC236}">
                  <a16:creationId xmlns:a16="http://schemas.microsoft.com/office/drawing/2014/main" id="{B7C24B4E-0190-4D5C-A829-9A68B4B987B2}"/>
                </a:ext>
              </a:extLst>
            </p:cNvPr>
            <p:cNvGrpSpPr/>
            <p:nvPr/>
          </p:nvGrpSpPr>
          <p:grpSpPr>
            <a:xfrm>
              <a:off x="3947206" y="1268316"/>
              <a:ext cx="1232065" cy="2148644"/>
              <a:chOff x="3947206" y="1268316"/>
              <a:chExt cx="1232065" cy="2148644"/>
            </a:xfrm>
          </p:grpSpPr>
          <p:sp>
            <p:nvSpPr>
              <p:cNvPr id="678" name="CuadroTexto 106"/>
              <p:cNvSpPr txBox="1"/>
              <p:nvPr/>
            </p:nvSpPr>
            <p:spPr>
              <a:xfrm>
                <a:off x="3947206" y="1268316"/>
                <a:ext cx="1232065" cy="720000"/>
              </a:xfrm>
              <a:prstGeom prst="rect">
                <a:avLst/>
              </a:prstGeom>
              <a:solidFill>
                <a:srgbClr val="FFC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b="1">
                    <a:latin typeface="Calibri"/>
                    <a:ea typeface="Calibri"/>
                    <a:cs typeface="Calibri"/>
                    <a:sym typeface="Calibri"/>
                  </a:defRPr>
                </a:lvl1pPr>
              </a:lstStyle>
              <a:p>
                <a:pPr algn="ctr"/>
                <a:r>
                  <a:rPr lang="en-US" sz="1800" dirty="0">
                    <a:solidFill>
                      <a:schemeClr val="bg1"/>
                    </a:solidFill>
                  </a:rPr>
                  <a:t>daylength</a:t>
                </a:r>
              </a:p>
              <a:p>
                <a:pPr algn="ctr"/>
                <a:r>
                  <a:rPr lang="en-US" sz="1800" dirty="0">
                    <a:solidFill>
                      <a:schemeClr val="bg1"/>
                    </a:solidFill>
                  </a:rPr>
                  <a:t>light quality</a:t>
                </a:r>
              </a:p>
            </p:txBody>
          </p:sp>
          <p:sp>
            <p:nvSpPr>
              <p:cNvPr id="688" name="Conector recto de flecha 117"/>
              <p:cNvSpPr/>
              <p:nvPr/>
            </p:nvSpPr>
            <p:spPr>
              <a:xfrm>
                <a:off x="4572000" y="1893782"/>
                <a:ext cx="10406" cy="1523178"/>
              </a:xfrm>
              <a:prstGeom prst="line">
                <a:avLst/>
              </a:prstGeom>
              <a:noFill/>
              <a:ln w="28575" cap="flat">
                <a:solidFill>
                  <a:srgbClr val="FFC000"/>
                </a:solidFill>
                <a:prstDash val="sysDash"/>
                <a:round/>
                <a:tailEnd type="triangle" w="med" len="med"/>
              </a:ln>
              <a:effectLst/>
            </p:spPr>
            <p:txBody>
              <a:bodyPr wrap="square" lIns="45718" tIns="45718" rIns="45718" bIns="45718" numCol="1" anchor="t">
                <a:noAutofit/>
              </a:bodyPr>
              <a:lstStyle/>
              <a:p>
                <a:endParaRPr lang="en-US" dirty="0"/>
              </a:p>
            </p:txBody>
          </p:sp>
        </p:grpSp>
        <p:grpSp>
          <p:nvGrpSpPr>
            <p:cNvPr id="5" name="Grupo 4">
              <a:extLst>
                <a:ext uri="{FF2B5EF4-FFF2-40B4-BE49-F238E27FC236}">
                  <a16:creationId xmlns:a16="http://schemas.microsoft.com/office/drawing/2014/main" id="{E836C41E-3C5B-401B-94E3-68A1703DB840}"/>
                </a:ext>
              </a:extLst>
            </p:cNvPr>
            <p:cNvGrpSpPr/>
            <p:nvPr/>
          </p:nvGrpSpPr>
          <p:grpSpPr>
            <a:xfrm>
              <a:off x="4818109" y="1996962"/>
              <a:ext cx="1796458" cy="1424215"/>
              <a:chOff x="4818109" y="1996962"/>
              <a:chExt cx="1796458" cy="1424215"/>
            </a:xfrm>
          </p:grpSpPr>
          <p:sp>
            <p:nvSpPr>
              <p:cNvPr id="685" name="Conector recto de flecha 113"/>
              <p:cNvSpPr/>
              <p:nvPr/>
            </p:nvSpPr>
            <p:spPr>
              <a:xfrm flipH="1">
                <a:off x="4818109" y="2706118"/>
                <a:ext cx="476159" cy="715059"/>
              </a:xfrm>
              <a:prstGeom prst="line">
                <a:avLst/>
              </a:prstGeom>
              <a:noFill/>
              <a:ln w="28575" cap="flat">
                <a:solidFill>
                  <a:srgbClr val="FF0000"/>
                </a:solidFill>
                <a:prstDash val="sysDash"/>
                <a:round/>
                <a:tailEnd type="triangle" w="med" len="med"/>
              </a:ln>
              <a:effectLst/>
            </p:spPr>
            <p:txBody>
              <a:bodyPr wrap="square" lIns="45718" tIns="45718" rIns="45718" bIns="45718" numCol="1" anchor="t">
                <a:noAutofit/>
              </a:bodyPr>
              <a:lstStyle/>
              <a:p>
                <a:endParaRPr lang="en-US" dirty="0"/>
              </a:p>
            </p:txBody>
          </p:sp>
          <p:sp>
            <p:nvSpPr>
              <p:cNvPr id="689" name="CuadroTexto 118"/>
              <p:cNvSpPr txBox="1"/>
              <p:nvPr/>
            </p:nvSpPr>
            <p:spPr>
              <a:xfrm>
                <a:off x="5303956" y="1996962"/>
                <a:ext cx="1310611" cy="720000"/>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b="1">
                    <a:latin typeface="Calibri"/>
                    <a:ea typeface="Calibri"/>
                    <a:cs typeface="Calibri"/>
                    <a:sym typeface="Calibri"/>
                  </a:defRPr>
                </a:lvl1pPr>
              </a:lstStyle>
              <a:p>
                <a:pPr algn="ctr"/>
                <a:r>
                  <a:rPr lang="en-US" sz="1800" dirty="0">
                    <a:solidFill>
                      <a:schemeClr val="bg1"/>
                    </a:solidFill>
                  </a:rPr>
                  <a:t>ambient </a:t>
                </a:r>
              </a:p>
              <a:p>
                <a:pPr algn="ctr"/>
                <a:r>
                  <a:rPr lang="en-US" sz="1800" dirty="0">
                    <a:solidFill>
                      <a:schemeClr val="bg1"/>
                    </a:solidFill>
                  </a:rPr>
                  <a:t>temperature</a:t>
                </a:r>
              </a:p>
            </p:txBody>
          </p:sp>
        </p:grpSp>
        <p:grpSp>
          <p:nvGrpSpPr>
            <p:cNvPr id="8" name="Grupo 7">
              <a:extLst>
                <a:ext uri="{FF2B5EF4-FFF2-40B4-BE49-F238E27FC236}">
                  <a16:creationId xmlns:a16="http://schemas.microsoft.com/office/drawing/2014/main" id="{70F53922-F0EF-4EF8-BA52-6F01CA846652}"/>
                </a:ext>
              </a:extLst>
            </p:cNvPr>
            <p:cNvGrpSpPr/>
            <p:nvPr/>
          </p:nvGrpSpPr>
          <p:grpSpPr>
            <a:xfrm>
              <a:off x="237673" y="2000813"/>
              <a:ext cx="3620974" cy="1438936"/>
              <a:chOff x="237673" y="2000813"/>
              <a:chExt cx="3620974" cy="1438936"/>
            </a:xfrm>
          </p:grpSpPr>
          <p:sp>
            <p:nvSpPr>
              <p:cNvPr id="125" name="Conector recto de flecha 112">
                <a:extLst>
                  <a:ext uri="{FF2B5EF4-FFF2-40B4-BE49-F238E27FC236}">
                    <a16:creationId xmlns:a16="http://schemas.microsoft.com/office/drawing/2014/main" id="{F2B72E38-06FD-43C6-8ACD-378963E4B479}"/>
                  </a:ext>
                </a:extLst>
              </p:cNvPr>
              <p:cNvSpPr/>
              <p:nvPr/>
            </p:nvSpPr>
            <p:spPr>
              <a:xfrm>
                <a:off x="1791892" y="2720814"/>
                <a:ext cx="2066755" cy="718935"/>
              </a:xfrm>
              <a:prstGeom prst="line">
                <a:avLst/>
              </a:prstGeom>
              <a:noFill/>
              <a:ln w="28575" cap="flat">
                <a:solidFill>
                  <a:schemeClr val="accent3">
                    <a:lumMod val="75000"/>
                  </a:schemeClr>
                </a:solidFill>
                <a:prstDash val="sysDash"/>
                <a:round/>
                <a:tailEnd type="triangle" w="med" len="med"/>
              </a:ln>
              <a:effectLst/>
            </p:spPr>
            <p:txBody>
              <a:bodyPr wrap="square" lIns="45718" tIns="45718" rIns="45718" bIns="45718" numCol="1" anchor="t">
                <a:noAutofit/>
              </a:bodyPr>
              <a:lstStyle/>
              <a:p>
                <a:endParaRPr lang="en-US" dirty="0"/>
              </a:p>
            </p:txBody>
          </p:sp>
          <p:sp>
            <p:nvSpPr>
              <p:cNvPr id="126" name="CuadroTexto 106">
                <a:extLst>
                  <a:ext uri="{FF2B5EF4-FFF2-40B4-BE49-F238E27FC236}">
                    <a16:creationId xmlns:a16="http://schemas.microsoft.com/office/drawing/2014/main" id="{59EDB0FB-874E-4F42-90A0-5324465E4C32}"/>
                  </a:ext>
                </a:extLst>
              </p:cNvPr>
              <p:cNvSpPr txBox="1"/>
              <p:nvPr/>
            </p:nvSpPr>
            <p:spPr>
              <a:xfrm>
                <a:off x="237673" y="2000813"/>
                <a:ext cx="1539309" cy="720000"/>
              </a:xfrm>
              <a:prstGeom prst="rect">
                <a:avLst/>
              </a:prstGeom>
              <a:solidFill>
                <a:schemeClr val="accent3">
                  <a:lumMod val="75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b="1">
                    <a:latin typeface="Calibri"/>
                    <a:ea typeface="Calibri"/>
                    <a:cs typeface="Calibri"/>
                    <a:sym typeface="Calibri"/>
                  </a:defRPr>
                </a:lvl1pPr>
              </a:lstStyle>
              <a:p>
                <a:pPr algn="ctr"/>
                <a:r>
                  <a:rPr lang="en-US" sz="1800" dirty="0">
                    <a:solidFill>
                      <a:schemeClr val="bg1"/>
                    </a:solidFill>
                  </a:rPr>
                  <a:t>developmental </a:t>
                </a:r>
              </a:p>
              <a:p>
                <a:pPr algn="ctr"/>
                <a:r>
                  <a:rPr lang="en-US" sz="1800" dirty="0">
                    <a:solidFill>
                      <a:schemeClr val="bg1"/>
                    </a:solidFill>
                  </a:rPr>
                  <a:t>status</a:t>
                </a:r>
              </a:p>
            </p:txBody>
          </p:sp>
        </p:grpSp>
        <p:grpSp>
          <p:nvGrpSpPr>
            <p:cNvPr id="9" name="Grupo 8">
              <a:extLst>
                <a:ext uri="{FF2B5EF4-FFF2-40B4-BE49-F238E27FC236}">
                  <a16:creationId xmlns:a16="http://schemas.microsoft.com/office/drawing/2014/main" id="{E0298C01-8565-44B2-8404-415C360AA966}"/>
                </a:ext>
              </a:extLst>
            </p:cNvPr>
            <p:cNvGrpSpPr/>
            <p:nvPr/>
          </p:nvGrpSpPr>
          <p:grpSpPr>
            <a:xfrm>
              <a:off x="1035389" y="1071416"/>
              <a:ext cx="7063825" cy="3314727"/>
              <a:chOff x="1035389" y="1071416"/>
              <a:chExt cx="7063825" cy="3314727"/>
            </a:xfrm>
          </p:grpSpPr>
          <p:grpSp>
            <p:nvGrpSpPr>
              <p:cNvPr id="588" name="Grupo 4"/>
              <p:cNvGrpSpPr/>
              <p:nvPr/>
            </p:nvGrpSpPr>
            <p:grpSpPr>
              <a:xfrm>
                <a:off x="1035389" y="2959165"/>
                <a:ext cx="1319144" cy="1426978"/>
                <a:chOff x="23" y="-10"/>
                <a:chExt cx="1319142" cy="1426976"/>
              </a:xfrm>
            </p:grpSpPr>
            <p:sp>
              <p:nvSpPr>
                <p:cNvPr id="577" name="Conector: curvado 5"/>
                <p:cNvSpPr/>
                <p:nvPr/>
              </p:nvSpPr>
              <p:spPr>
                <a:xfrm rot="5400000" flipH="1">
                  <a:off x="594321" y="804603"/>
                  <a:ext cx="721526" cy="523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28575" cap="flat">
                  <a:solidFill>
                    <a:srgbClr val="663300"/>
                  </a:solidFill>
                  <a:prstDash val="solid"/>
                  <a:round/>
                </a:ln>
                <a:effectLst/>
              </p:spPr>
              <p:txBody>
                <a:bodyPr wrap="square" lIns="45718" tIns="45718" rIns="45718" bIns="45718" numCol="1" anchor="ctr">
                  <a:noAutofit/>
                </a:bodyPr>
                <a:lstStyle/>
                <a:p>
                  <a:endParaRPr lang="en-US" dirty="0"/>
                </a:p>
              </p:txBody>
            </p:sp>
            <p:grpSp>
              <p:nvGrpSpPr>
                <p:cNvPr id="587" name="Grupo 6"/>
                <p:cNvGrpSpPr/>
                <p:nvPr/>
              </p:nvGrpSpPr>
              <p:grpSpPr>
                <a:xfrm>
                  <a:off x="23" y="-11"/>
                  <a:ext cx="1319144" cy="1426977"/>
                  <a:chOff x="24" y="-10"/>
                  <a:chExt cx="1319142" cy="1426976"/>
                </a:xfrm>
              </p:grpSpPr>
              <p:sp>
                <p:nvSpPr>
                  <p:cNvPr id="578" name="Conector: curvado 7"/>
                  <p:cNvSpPr/>
                  <p:nvPr/>
                </p:nvSpPr>
                <p:spPr>
                  <a:xfrm rot="5400000" flipH="1">
                    <a:off x="601888" y="806995"/>
                    <a:ext cx="720373" cy="519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28575" cap="flat">
                    <a:solidFill>
                      <a:srgbClr val="663300"/>
                    </a:solidFill>
                    <a:prstDash val="solid"/>
                    <a:round/>
                  </a:ln>
                  <a:effectLst/>
                </p:spPr>
                <p:txBody>
                  <a:bodyPr wrap="square" lIns="45718" tIns="45718" rIns="45718" bIns="45718" numCol="1" anchor="ctr">
                    <a:noAutofit/>
                  </a:bodyPr>
                  <a:lstStyle/>
                  <a:p>
                    <a:endParaRPr lang="en-US" dirty="0"/>
                  </a:p>
                </p:txBody>
              </p:sp>
              <p:sp>
                <p:nvSpPr>
                  <p:cNvPr id="579" name="Forma libre: forma 8"/>
                  <p:cNvSpPr/>
                  <p:nvPr/>
                </p:nvSpPr>
                <p:spPr>
                  <a:xfrm rot="21421500" flipH="1">
                    <a:off x="663463" y="498857"/>
                    <a:ext cx="352576"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0" name="Forma libre: forma 9"/>
                  <p:cNvSpPr/>
                  <p:nvPr/>
                </p:nvSpPr>
                <p:spPr>
                  <a:xfrm rot="20464975">
                    <a:off x="705950" y="569887"/>
                    <a:ext cx="566889"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1" name="Forma libre: forma 10"/>
                  <p:cNvSpPr/>
                  <p:nvPr/>
                </p:nvSpPr>
                <p:spPr>
                  <a:xfrm rot="1643267" flipH="1">
                    <a:off x="55712" y="514422"/>
                    <a:ext cx="566889" cy="380246"/>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2" name="Forma libre: forma 11"/>
                  <p:cNvSpPr/>
                  <p:nvPr/>
                </p:nvSpPr>
                <p:spPr>
                  <a:xfrm rot="18175598">
                    <a:off x="336022" y="689353"/>
                    <a:ext cx="352580"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3" name="Forma libre: forma 12"/>
                  <p:cNvSpPr/>
                  <p:nvPr/>
                </p:nvSpPr>
                <p:spPr>
                  <a:xfrm rot="16200000">
                    <a:off x="575120" y="207612"/>
                    <a:ext cx="566891" cy="380243"/>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4" name="Forma libre: forma 13"/>
                  <p:cNvSpPr/>
                  <p:nvPr/>
                </p:nvSpPr>
                <p:spPr>
                  <a:xfrm rot="19020582" flipH="1">
                    <a:off x="301609" y="806319"/>
                    <a:ext cx="566889"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5" name="Forma libre: forma 14"/>
                  <p:cNvSpPr/>
                  <p:nvPr/>
                </p:nvSpPr>
                <p:spPr>
                  <a:xfrm rot="15000599">
                    <a:off x="622087" y="679561"/>
                    <a:ext cx="299331" cy="213165"/>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9525"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86" name="Forma libre: forma 15"/>
                  <p:cNvSpPr/>
                  <p:nvPr/>
                </p:nvSpPr>
                <p:spPr>
                  <a:xfrm rot="4450181">
                    <a:off x="127220" y="198148"/>
                    <a:ext cx="701055" cy="382485"/>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nvGrpSpPr>
              <p:cNvPr id="3" name="Grupo 2">
                <a:extLst>
                  <a:ext uri="{FF2B5EF4-FFF2-40B4-BE49-F238E27FC236}">
                    <a16:creationId xmlns:a16="http://schemas.microsoft.com/office/drawing/2014/main" id="{AEA30F0E-A6A8-4457-97FC-93CB15375908}"/>
                  </a:ext>
                </a:extLst>
              </p:cNvPr>
              <p:cNvGrpSpPr/>
              <p:nvPr/>
            </p:nvGrpSpPr>
            <p:grpSpPr>
              <a:xfrm>
                <a:off x="6879753" y="1071416"/>
                <a:ext cx="1219461" cy="3238527"/>
                <a:chOff x="6879753" y="1071416"/>
                <a:chExt cx="1219461" cy="3238527"/>
              </a:xfrm>
            </p:grpSpPr>
            <p:grpSp>
              <p:nvGrpSpPr>
                <p:cNvPr id="127" name="Grupo 126">
                  <a:extLst>
                    <a:ext uri="{FF2B5EF4-FFF2-40B4-BE49-F238E27FC236}">
                      <a16:creationId xmlns:a16="http://schemas.microsoft.com/office/drawing/2014/main" id="{33941336-B99F-4F3C-B669-9D4456EAA831}"/>
                    </a:ext>
                  </a:extLst>
                </p:cNvPr>
                <p:cNvGrpSpPr>
                  <a:grpSpLocks noChangeAspect="1"/>
                </p:cNvGrpSpPr>
                <p:nvPr/>
              </p:nvGrpSpPr>
              <p:grpSpPr>
                <a:xfrm rot="21018851">
                  <a:off x="7746146" y="1555878"/>
                  <a:ext cx="82383" cy="128048"/>
                  <a:chOff x="5523125" y="4421447"/>
                  <a:chExt cx="91291" cy="157478"/>
                </a:xfrm>
              </p:grpSpPr>
              <p:sp>
                <p:nvSpPr>
                  <p:cNvPr id="128" name="Forma libre: forma 127">
                    <a:extLst>
                      <a:ext uri="{FF2B5EF4-FFF2-40B4-BE49-F238E27FC236}">
                        <a16:creationId xmlns:a16="http://schemas.microsoft.com/office/drawing/2014/main" id="{085A53AF-7D50-43CB-B47C-9F72172F1AA7}"/>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Forma libre: forma 128">
                    <a:extLst>
                      <a:ext uri="{FF2B5EF4-FFF2-40B4-BE49-F238E27FC236}">
                        <a16:creationId xmlns:a16="http://schemas.microsoft.com/office/drawing/2014/main" id="{340C5C4F-4274-450F-AB4E-6B896837CBE1}"/>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upo 129">
                  <a:extLst>
                    <a:ext uri="{FF2B5EF4-FFF2-40B4-BE49-F238E27FC236}">
                      <a16:creationId xmlns:a16="http://schemas.microsoft.com/office/drawing/2014/main" id="{A34FA327-7C81-4F91-BF54-3267E4BF235D}"/>
                    </a:ext>
                  </a:extLst>
                </p:cNvPr>
                <p:cNvGrpSpPr>
                  <a:grpSpLocks noChangeAspect="1"/>
                </p:cNvGrpSpPr>
                <p:nvPr/>
              </p:nvGrpSpPr>
              <p:grpSpPr>
                <a:xfrm rot="2117171">
                  <a:off x="7923322" y="1562885"/>
                  <a:ext cx="82383" cy="128048"/>
                  <a:chOff x="5523125" y="4421447"/>
                  <a:chExt cx="91291" cy="157478"/>
                </a:xfrm>
              </p:grpSpPr>
              <p:sp>
                <p:nvSpPr>
                  <p:cNvPr id="134" name="Forma libre: forma 133">
                    <a:extLst>
                      <a:ext uri="{FF2B5EF4-FFF2-40B4-BE49-F238E27FC236}">
                        <a16:creationId xmlns:a16="http://schemas.microsoft.com/office/drawing/2014/main" id="{1DFC8F04-72AB-40EB-904F-F9FB024F7DEF}"/>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Forma libre: forma 134">
                    <a:extLst>
                      <a:ext uri="{FF2B5EF4-FFF2-40B4-BE49-F238E27FC236}">
                        <a16:creationId xmlns:a16="http://schemas.microsoft.com/office/drawing/2014/main" id="{F103498D-E074-4679-9F2D-3727EADCF1EF}"/>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6" name="Grupo 16"/>
                <p:cNvGrpSpPr/>
                <p:nvPr/>
              </p:nvGrpSpPr>
              <p:grpSpPr>
                <a:xfrm>
                  <a:off x="6879753" y="1214252"/>
                  <a:ext cx="1219461" cy="3095691"/>
                  <a:chOff x="55712" y="155401"/>
                  <a:chExt cx="1219460" cy="3095689"/>
                </a:xfrm>
              </p:grpSpPr>
              <p:sp>
                <p:nvSpPr>
                  <p:cNvPr id="589" name="Forma libre: forma 58"/>
                  <p:cNvSpPr/>
                  <p:nvPr/>
                </p:nvSpPr>
                <p:spPr>
                  <a:xfrm rot="4358088">
                    <a:off x="79006" y="2110526"/>
                    <a:ext cx="701053" cy="38248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0" name="Conector: curvado 17"/>
                  <p:cNvSpPr/>
                  <p:nvPr/>
                </p:nvSpPr>
                <p:spPr>
                  <a:xfrm rot="5400000" flipH="1">
                    <a:off x="636632" y="2621363"/>
                    <a:ext cx="630363" cy="629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663300"/>
                    </a:solidFill>
                    <a:prstDash val="solid"/>
                    <a:round/>
                  </a:ln>
                  <a:effectLst/>
                </p:spPr>
                <p:txBody>
                  <a:bodyPr wrap="square" lIns="45718" tIns="45718" rIns="45718" bIns="45718" numCol="1" anchor="ctr">
                    <a:noAutofit/>
                  </a:bodyPr>
                  <a:lstStyle/>
                  <a:p>
                    <a:endParaRPr lang="en-US" dirty="0"/>
                  </a:p>
                </p:txBody>
              </p:sp>
              <p:sp>
                <p:nvSpPr>
                  <p:cNvPr id="591" name="Forma libre: forma 18"/>
                  <p:cNvSpPr/>
                  <p:nvPr/>
                </p:nvSpPr>
                <p:spPr>
                  <a:xfrm rot="21421500" flipH="1">
                    <a:off x="658161" y="2421559"/>
                    <a:ext cx="352576"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2" name="Forma libre: forma 19"/>
                  <p:cNvSpPr/>
                  <p:nvPr/>
                </p:nvSpPr>
                <p:spPr>
                  <a:xfrm rot="20464975">
                    <a:off x="654388" y="2493317"/>
                    <a:ext cx="566887"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3" name="Forma libre: forma 20"/>
                  <p:cNvSpPr/>
                  <p:nvPr/>
                </p:nvSpPr>
                <p:spPr>
                  <a:xfrm rot="1643267" flipH="1">
                    <a:off x="55712" y="2438837"/>
                    <a:ext cx="566888"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4" name="Forma libre: forma 21"/>
                  <p:cNvSpPr/>
                  <p:nvPr/>
                </p:nvSpPr>
                <p:spPr>
                  <a:xfrm rot="18175598">
                    <a:off x="330722" y="2612054"/>
                    <a:ext cx="352578"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5" name="Forma libre: forma 22"/>
                  <p:cNvSpPr/>
                  <p:nvPr/>
                </p:nvSpPr>
                <p:spPr>
                  <a:xfrm rot="16200000">
                    <a:off x="569819" y="2130315"/>
                    <a:ext cx="566891" cy="380242"/>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6" name="Forma libre: forma 23"/>
                  <p:cNvSpPr/>
                  <p:nvPr/>
                </p:nvSpPr>
                <p:spPr>
                  <a:xfrm rot="19020582" flipH="1">
                    <a:off x="257960" y="2717476"/>
                    <a:ext cx="566888"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3"/>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7" name="Forma libre: forma 24"/>
                  <p:cNvSpPr/>
                  <p:nvPr/>
                </p:nvSpPr>
                <p:spPr>
                  <a:xfrm>
                    <a:off x="551892" y="336058"/>
                    <a:ext cx="84223" cy="2288214"/>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noFill/>
                  <a:ln w="3175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8" name="Forma libre: forma 25"/>
                  <p:cNvSpPr/>
                  <p:nvPr/>
                </p:nvSpPr>
                <p:spPr>
                  <a:xfrm rot="493046" flipH="1">
                    <a:off x="729442" y="767421"/>
                    <a:ext cx="230721" cy="14062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315"/>
                        </a:lnTo>
                        <a:cubicBezTo>
                          <a:pt x="15600" y="18588"/>
                          <a:pt x="13200" y="16408"/>
                          <a:pt x="11314" y="14954"/>
                        </a:cubicBezTo>
                        <a:cubicBezTo>
                          <a:pt x="9429" y="13500"/>
                          <a:pt x="6857" y="12704"/>
                          <a:pt x="5143" y="10592"/>
                        </a:cubicBezTo>
                        <a:cubicBezTo>
                          <a:pt x="3429" y="8481"/>
                          <a:pt x="1886" y="4050"/>
                          <a:pt x="1029" y="2285"/>
                        </a:cubicBezTo>
                        <a:cubicBezTo>
                          <a:pt x="171" y="519"/>
                          <a:pt x="86" y="260"/>
                          <a:pt x="0" y="0"/>
                        </a:cubicBezTo>
                      </a:path>
                    </a:pathLst>
                  </a:custGeom>
                  <a:noFill/>
                  <a:ln w="3175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599" name="Conector recto 26"/>
                  <p:cNvSpPr/>
                  <p:nvPr/>
                </p:nvSpPr>
                <p:spPr>
                  <a:xfrm>
                    <a:off x="737446" y="1683334"/>
                    <a:ext cx="24896" cy="131064"/>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0" name="Conector recto 27"/>
                  <p:cNvSpPr/>
                  <p:nvPr/>
                </p:nvSpPr>
                <p:spPr>
                  <a:xfrm>
                    <a:off x="853739" y="1377207"/>
                    <a:ext cx="48238" cy="143600"/>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1" name="Conector recto 28"/>
                  <p:cNvSpPr/>
                  <p:nvPr/>
                </p:nvSpPr>
                <p:spPr>
                  <a:xfrm flipV="1">
                    <a:off x="834254" y="1586650"/>
                    <a:ext cx="185773" cy="56514"/>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2" name="Conector recto 29"/>
                  <p:cNvSpPr/>
                  <p:nvPr/>
                </p:nvSpPr>
                <p:spPr>
                  <a:xfrm flipV="1">
                    <a:off x="956937" y="1157379"/>
                    <a:ext cx="185773" cy="56514"/>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3" name="Conector recto 30"/>
                  <p:cNvSpPr/>
                  <p:nvPr/>
                </p:nvSpPr>
                <p:spPr>
                  <a:xfrm>
                    <a:off x="958632" y="895979"/>
                    <a:ext cx="41425" cy="115729"/>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4" name="Conector recto 31"/>
                  <p:cNvSpPr/>
                  <p:nvPr/>
                </p:nvSpPr>
                <p:spPr>
                  <a:xfrm>
                    <a:off x="447531" y="1291513"/>
                    <a:ext cx="146475" cy="21721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5" name="Conector recto 32"/>
                  <p:cNvSpPr/>
                  <p:nvPr/>
                </p:nvSpPr>
                <p:spPr>
                  <a:xfrm flipH="1">
                    <a:off x="577838" y="1087927"/>
                    <a:ext cx="127249" cy="23181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6" name="Conector recto 33"/>
                  <p:cNvSpPr/>
                  <p:nvPr/>
                </p:nvSpPr>
                <p:spPr>
                  <a:xfrm>
                    <a:off x="415336" y="951471"/>
                    <a:ext cx="146475" cy="21721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7" name="Conector recto 34"/>
                  <p:cNvSpPr/>
                  <p:nvPr/>
                </p:nvSpPr>
                <p:spPr>
                  <a:xfrm flipH="1">
                    <a:off x="557835" y="747885"/>
                    <a:ext cx="127249" cy="23181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8" name="Conector recto 35"/>
                  <p:cNvSpPr/>
                  <p:nvPr/>
                </p:nvSpPr>
                <p:spPr>
                  <a:xfrm>
                    <a:off x="434196" y="487489"/>
                    <a:ext cx="146475" cy="21721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09" name="Conector recto 36"/>
                  <p:cNvSpPr/>
                  <p:nvPr/>
                </p:nvSpPr>
                <p:spPr>
                  <a:xfrm flipH="1">
                    <a:off x="564503" y="246251"/>
                    <a:ext cx="127249" cy="23181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grpSp>
                <p:nvGrpSpPr>
                  <p:cNvPr id="613" name="Grupo 37"/>
                  <p:cNvGrpSpPr/>
                  <p:nvPr/>
                </p:nvGrpSpPr>
                <p:grpSpPr>
                  <a:xfrm>
                    <a:off x="299006" y="333871"/>
                    <a:ext cx="192255" cy="221237"/>
                    <a:chOff x="0" y="0"/>
                    <a:chExt cx="192253" cy="221236"/>
                  </a:xfrm>
                </p:grpSpPr>
                <p:sp>
                  <p:nvSpPr>
                    <p:cNvPr id="610" name="Forma libre: forma 101"/>
                    <p:cNvSpPr/>
                    <p:nvPr/>
                  </p:nvSpPr>
                  <p:spPr>
                    <a:xfrm rot="19561447">
                      <a:off x="9618" y="35672"/>
                      <a:ext cx="152401"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11" name="Forma libre: forma 102"/>
                    <p:cNvSpPr/>
                    <p:nvPr/>
                  </p:nvSpPr>
                  <p:spPr>
                    <a:xfrm rot="19561447">
                      <a:off x="66912" y="58265"/>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12" name="Forma libre: forma 103"/>
                    <p:cNvSpPr/>
                    <p:nvPr/>
                  </p:nvSpPr>
                  <p:spPr>
                    <a:xfrm rot="19561447">
                      <a:off x="100717" y="83912"/>
                      <a:ext cx="59792" cy="13187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17" name="Grupo 38"/>
                  <p:cNvGrpSpPr/>
                  <p:nvPr/>
                </p:nvGrpSpPr>
                <p:grpSpPr>
                  <a:xfrm>
                    <a:off x="276470" y="792509"/>
                    <a:ext cx="192255" cy="221237"/>
                    <a:chOff x="0" y="0"/>
                    <a:chExt cx="192253" cy="221236"/>
                  </a:xfrm>
                </p:grpSpPr>
                <p:sp>
                  <p:nvSpPr>
                    <p:cNvPr id="614" name="Forma libre: forma 98"/>
                    <p:cNvSpPr/>
                    <p:nvPr/>
                  </p:nvSpPr>
                  <p:spPr>
                    <a:xfrm rot="19561447">
                      <a:off x="9618" y="35672"/>
                      <a:ext cx="152401"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15" name="Forma libre: forma 99"/>
                    <p:cNvSpPr/>
                    <p:nvPr/>
                  </p:nvSpPr>
                  <p:spPr>
                    <a:xfrm rot="19561447">
                      <a:off x="66912" y="58265"/>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16" name="Forma libre: forma 100"/>
                    <p:cNvSpPr/>
                    <p:nvPr/>
                  </p:nvSpPr>
                  <p:spPr>
                    <a:xfrm rot="19561447">
                      <a:off x="100717" y="83912"/>
                      <a:ext cx="59792" cy="13187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21" name="Grupo 39"/>
                  <p:cNvGrpSpPr/>
                  <p:nvPr/>
                </p:nvGrpSpPr>
                <p:grpSpPr>
                  <a:xfrm>
                    <a:off x="304927" y="1136581"/>
                    <a:ext cx="192255" cy="221238"/>
                    <a:chOff x="0" y="0"/>
                    <a:chExt cx="192253" cy="221236"/>
                  </a:xfrm>
                </p:grpSpPr>
                <p:sp>
                  <p:nvSpPr>
                    <p:cNvPr id="618" name="Forma libre: forma 95"/>
                    <p:cNvSpPr/>
                    <p:nvPr/>
                  </p:nvSpPr>
                  <p:spPr>
                    <a:xfrm rot="19561447">
                      <a:off x="9618" y="35672"/>
                      <a:ext cx="152401" cy="8098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19" name="Forma libre: forma 96"/>
                    <p:cNvSpPr/>
                    <p:nvPr/>
                  </p:nvSpPr>
                  <p:spPr>
                    <a:xfrm rot="19561447">
                      <a:off x="66912" y="58265"/>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20" name="Forma libre: forma 97"/>
                    <p:cNvSpPr/>
                    <p:nvPr/>
                  </p:nvSpPr>
                  <p:spPr>
                    <a:xfrm rot="19561447">
                      <a:off x="100717" y="83912"/>
                      <a:ext cx="59792" cy="13187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25" name="Grupo 40"/>
                  <p:cNvGrpSpPr/>
                  <p:nvPr/>
                </p:nvGrpSpPr>
                <p:grpSpPr>
                  <a:xfrm>
                    <a:off x="640101" y="587979"/>
                    <a:ext cx="195322" cy="217411"/>
                    <a:chOff x="1" y="0"/>
                    <a:chExt cx="195320" cy="217410"/>
                  </a:xfrm>
                </p:grpSpPr>
                <p:sp>
                  <p:nvSpPr>
                    <p:cNvPr id="622" name="Forma libre: forma 92"/>
                    <p:cNvSpPr/>
                    <p:nvPr/>
                  </p:nvSpPr>
                  <p:spPr>
                    <a:xfrm rot="1916094">
                      <a:off x="33035" y="34178"/>
                      <a:ext cx="152403" cy="80984"/>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23" name="Forma libre: forma 93"/>
                    <p:cNvSpPr/>
                    <p:nvPr/>
                  </p:nvSpPr>
                  <p:spPr>
                    <a:xfrm rot="1916094">
                      <a:off x="93691" y="53689"/>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24" name="Forma libre: forma 94"/>
                    <p:cNvSpPr/>
                    <p:nvPr/>
                  </p:nvSpPr>
                  <p:spPr>
                    <a:xfrm rot="1916094">
                      <a:off x="30355" y="79700"/>
                      <a:ext cx="59791"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29" name="Grupo 41"/>
                  <p:cNvGrpSpPr/>
                  <p:nvPr/>
                </p:nvGrpSpPr>
                <p:grpSpPr>
                  <a:xfrm>
                    <a:off x="658949" y="925770"/>
                    <a:ext cx="195322" cy="217411"/>
                    <a:chOff x="1" y="0"/>
                    <a:chExt cx="195320" cy="217410"/>
                  </a:xfrm>
                </p:grpSpPr>
                <p:sp>
                  <p:nvSpPr>
                    <p:cNvPr id="626" name="Forma libre: forma 89"/>
                    <p:cNvSpPr/>
                    <p:nvPr/>
                  </p:nvSpPr>
                  <p:spPr>
                    <a:xfrm rot="1916094">
                      <a:off x="33035" y="34178"/>
                      <a:ext cx="152403" cy="80984"/>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27" name="Forma libre: forma 90"/>
                    <p:cNvSpPr/>
                    <p:nvPr/>
                  </p:nvSpPr>
                  <p:spPr>
                    <a:xfrm rot="1916094">
                      <a:off x="93691" y="53689"/>
                      <a:ext cx="29698" cy="336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28" name="Forma libre: forma 91"/>
                    <p:cNvSpPr/>
                    <p:nvPr/>
                  </p:nvSpPr>
                  <p:spPr>
                    <a:xfrm rot="1916094">
                      <a:off x="30355" y="79700"/>
                      <a:ext cx="59791"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638" name="Conector recto 44"/>
                  <p:cNvSpPr/>
                  <p:nvPr/>
                </p:nvSpPr>
                <p:spPr>
                  <a:xfrm>
                    <a:off x="518666" y="242054"/>
                    <a:ext cx="44181" cy="192453"/>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39" name="Conector recto 45"/>
                  <p:cNvSpPr/>
                  <p:nvPr/>
                </p:nvSpPr>
                <p:spPr>
                  <a:xfrm flipH="1">
                    <a:off x="564564" y="155401"/>
                    <a:ext cx="52766" cy="17909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44" name="Forma libre: forma 47"/>
                  <p:cNvSpPr/>
                  <p:nvPr/>
                </p:nvSpPr>
                <p:spPr>
                  <a:xfrm rot="20166478">
                    <a:off x="642167" y="1579710"/>
                    <a:ext cx="127839" cy="6793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45" name="Forma libre: forma 48"/>
                  <p:cNvSpPr/>
                  <p:nvPr/>
                </p:nvSpPr>
                <p:spPr>
                  <a:xfrm rot="20166478">
                    <a:off x="690435" y="1598080"/>
                    <a:ext cx="24911" cy="2826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46" name="Forma libre: forma 49"/>
                  <p:cNvSpPr/>
                  <p:nvPr/>
                </p:nvSpPr>
                <p:spPr>
                  <a:xfrm rot="20166478">
                    <a:off x="707180" y="1625801"/>
                    <a:ext cx="50155" cy="110622"/>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650" name="Grupo 50"/>
                  <p:cNvGrpSpPr/>
                  <p:nvPr/>
                </p:nvGrpSpPr>
                <p:grpSpPr>
                  <a:xfrm>
                    <a:off x="749892" y="1241231"/>
                    <a:ext cx="144399" cy="185107"/>
                    <a:chOff x="-1" y="1"/>
                    <a:chExt cx="144397" cy="185106"/>
                  </a:xfrm>
                </p:grpSpPr>
                <p:sp>
                  <p:nvSpPr>
                    <p:cNvPr id="647" name="Forma libre: forma 77"/>
                    <p:cNvSpPr/>
                    <p:nvPr/>
                  </p:nvSpPr>
                  <p:spPr>
                    <a:xfrm rot="20166478">
                      <a:off x="8278" y="22978"/>
                      <a:ext cx="127839" cy="6793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48" name="Forma libre: forma 78"/>
                    <p:cNvSpPr/>
                    <p:nvPr/>
                  </p:nvSpPr>
                  <p:spPr>
                    <a:xfrm rot="20166478">
                      <a:off x="56545" y="41347"/>
                      <a:ext cx="24912"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49" name="Forma libre: forma 79"/>
                    <p:cNvSpPr/>
                    <p:nvPr/>
                  </p:nvSpPr>
                  <p:spPr>
                    <a:xfrm rot="20166478">
                      <a:off x="73292" y="69068"/>
                      <a:ext cx="50155"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54" name="Grupo 51"/>
                  <p:cNvGrpSpPr/>
                  <p:nvPr/>
                </p:nvGrpSpPr>
                <p:grpSpPr>
                  <a:xfrm>
                    <a:off x="853676" y="765144"/>
                    <a:ext cx="144399" cy="185108"/>
                    <a:chOff x="-1" y="1"/>
                    <a:chExt cx="144397" cy="185106"/>
                  </a:xfrm>
                </p:grpSpPr>
                <p:sp>
                  <p:nvSpPr>
                    <p:cNvPr id="651" name="Forma libre: forma 74"/>
                    <p:cNvSpPr/>
                    <p:nvPr/>
                  </p:nvSpPr>
                  <p:spPr>
                    <a:xfrm rot="20166478">
                      <a:off x="8278" y="22978"/>
                      <a:ext cx="127839" cy="67933"/>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52" name="Forma libre: forma 75"/>
                    <p:cNvSpPr/>
                    <p:nvPr/>
                  </p:nvSpPr>
                  <p:spPr>
                    <a:xfrm rot="20166478">
                      <a:off x="56545" y="41347"/>
                      <a:ext cx="24912"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53" name="Forma libre: forma 76"/>
                    <p:cNvSpPr/>
                    <p:nvPr/>
                  </p:nvSpPr>
                  <p:spPr>
                    <a:xfrm rot="20166478">
                      <a:off x="73292" y="69068"/>
                      <a:ext cx="50155"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58" name="Grupo 52"/>
                  <p:cNvGrpSpPr/>
                  <p:nvPr/>
                </p:nvGrpSpPr>
                <p:grpSpPr>
                  <a:xfrm>
                    <a:off x="1090067" y="1048356"/>
                    <a:ext cx="185105" cy="144396"/>
                    <a:chOff x="1" y="0"/>
                    <a:chExt cx="185104" cy="144395"/>
                  </a:xfrm>
                </p:grpSpPr>
                <p:sp>
                  <p:nvSpPr>
                    <p:cNvPr id="655" name="Forma libre: forma 71"/>
                    <p:cNvSpPr/>
                    <p:nvPr/>
                  </p:nvSpPr>
                  <p:spPr>
                    <a:xfrm rot="3966974">
                      <a:off x="64249" y="38231"/>
                      <a:ext cx="127840" cy="6793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56" name="Forma libre: forma 72"/>
                    <p:cNvSpPr/>
                    <p:nvPr/>
                  </p:nvSpPr>
                  <p:spPr>
                    <a:xfrm rot="3966974">
                      <a:off x="117177" y="54867"/>
                      <a:ext cx="24911"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57" name="Forma libre: forma 73"/>
                    <p:cNvSpPr/>
                    <p:nvPr/>
                  </p:nvSpPr>
                  <p:spPr>
                    <a:xfrm rot="3966974">
                      <a:off x="35652" y="43048"/>
                      <a:ext cx="50155"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662" name="Grupo 53"/>
                  <p:cNvGrpSpPr/>
                  <p:nvPr/>
                </p:nvGrpSpPr>
                <p:grpSpPr>
                  <a:xfrm>
                    <a:off x="962263" y="1481721"/>
                    <a:ext cx="185106" cy="144397"/>
                    <a:chOff x="1" y="0"/>
                    <a:chExt cx="185104" cy="144395"/>
                  </a:xfrm>
                </p:grpSpPr>
                <p:sp>
                  <p:nvSpPr>
                    <p:cNvPr id="659" name="Forma libre: forma 68"/>
                    <p:cNvSpPr/>
                    <p:nvPr/>
                  </p:nvSpPr>
                  <p:spPr>
                    <a:xfrm rot="3966974">
                      <a:off x="64249" y="38231"/>
                      <a:ext cx="127840" cy="6793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60" name="Forma libre: forma 69"/>
                    <p:cNvSpPr/>
                    <p:nvPr/>
                  </p:nvSpPr>
                  <p:spPr>
                    <a:xfrm rot="3966974">
                      <a:off x="117177" y="54867"/>
                      <a:ext cx="24911" cy="2826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661" name="Forma libre: forma 70"/>
                    <p:cNvSpPr/>
                    <p:nvPr/>
                  </p:nvSpPr>
                  <p:spPr>
                    <a:xfrm rot="3966974">
                      <a:off x="35652" y="43048"/>
                      <a:ext cx="50155"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663" name="Conector recto 54"/>
                  <p:cNvSpPr/>
                  <p:nvPr/>
                </p:nvSpPr>
                <p:spPr>
                  <a:xfrm>
                    <a:off x="1004585" y="636667"/>
                    <a:ext cx="44181" cy="192453"/>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64" name="Conector recto 55"/>
                  <p:cNvSpPr/>
                  <p:nvPr/>
                </p:nvSpPr>
                <p:spPr>
                  <a:xfrm flipH="1">
                    <a:off x="1056139" y="651883"/>
                    <a:ext cx="52766" cy="179091"/>
                  </a:xfrm>
                  <a:prstGeom prst="line">
                    <a:avLst/>
                  </a:prstGeom>
                  <a:noFill/>
                  <a:ln w="19050" cap="flat">
                    <a:solidFill>
                      <a:schemeClr val="accent3"/>
                    </a:solidFill>
                    <a:prstDash val="solid"/>
                    <a:round/>
                  </a:ln>
                  <a:effectLst/>
                </p:spPr>
                <p:txBody>
                  <a:bodyPr wrap="square" lIns="45718" tIns="45718" rIns="45718" bIns="45718" numCol="1" anchor="t">
                    <a:noAutofit/>
                  </a:bodyPr>
                  <a:lstStyle/>
                  <a:p>
                    <a:endParaRPr lang="en-US" dirty="0"/>
                  </a:p>
                </p:txBody>
              </p:sp>
              <p:sp>
                <p:nvSpPr>
                  <p:cNvPr id="667" name="Forma libre: forma 67"/>
                  <p:cNvSpPr/>
                  <p:nvPr/>
                </p:nvSpPr>
                <p:spPr>
                  <a:xfrm rot="20544437">
                    <a:off x="975640" y="570219"/>
                    <a:ext cx="50157" cy="11062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671" name="Forma libre: forma 64"/>
                  <p:cNvSpPr/>
                  <p:nvPr/>
                </p:nvSpPr>
                <p:spPr>
                  <a:xfrm rot="1476960">
                    <a:off x="1090625" y="583111"/>
                    <a:ext cx="50157" cy="11062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673" name="Forma libre: forma 59"/>
                  <p:cNvSpPr/>
                  <p:nvPr/>
                </p:nvSpPr>
                <p:spPr>
                  <a:xfrm rot="14623241">
                    <a:off x="594700" y="2585282"/>
                    <a:ext cx="299332" cy="21316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674" name="Forma libre: forma 60"/>
                  <p:cNvSpPr/>
                  <p:nvPr/>
                </p:nvSpPr>
                <p:spPr>
                  <a:xfrm rot="166417">
                    <a:off x="363376" y="2540034"/>
                    <a:ext cx="277875" cy="19478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675" name="Forma libre: forma 61"/>
                  <p:cNvSpPr/>
                  <p:nvPr/>
                </p:nvSpPr>
                <p:spPr>
                  <a:xfrm rot="19657418" flipH="1">
                    <a:off x="637942" y="2462665"/>
                    <a:ext cx="277875" cy="19478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77933C"/>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36" name="Grupo 135">
                  <a:extLst>
                    <a:ext uri="{FF2B5EF4-FFF2-40B4-BE49-F238E27FC236}">
                      <a16:creationId xmlns:a16="http://schemas.microsoft.com/office/drawing/2014/main" id="{EE8707AA-691F-4668-9DFC-5319ADC85213}"/>
                    </a:ext>
                  </a:extLst>
                </p:cNvPr>
                <p:cNvGrpSpPr/>
                <p:nvPr/>
              </p:nvGrpSpPr>
              <p:grpSpPr>
                <a:xfrm>
                  <a:off x="7267614" y="1168985"/>
                  <a:ext cx="97332" cy="182220"/>
                  <a:chOff x="6372167" y="2185329"/>
                  <a:chExt cx="97332" cy="182220"/>
                </a:xfrm>
              </p:grpSpPr>
              <p:grpSp>
                <p:nvGrpSpPr>
                  <p:cNvPr id="137" name="Grupo 136">
                    <a:extLst>
                      <a:ext uri="{FF2B5EF4-FFF2-40B4-BE49-F238E27FC236}">
                        <a16:creationId xmlns:a16="http://schemas.microsoft.com/office/drawing/2014/main" id="{F092AD47-317E-4346-B72C-970A0C5EF3D7}"/>
                      </a:ext>
                    </a:extLst>
                  </p:cNvPr>
                  <p:cNvGrpSpPr>
                    <a:grpSpLocks noChangeAspect="1"/>
                  </p:cNvGrpSpPr>
                  <p:nvPr/>
                </p:nvGrpSpPr>
                <p:grpSpPr>
                  <a:xfrm rot="21018851">
                    <a:off x="6372167" y="2185329"/>
                    <a:ext cx="82383" cy="128048"/>
                    <a:chOff x="5523125" y="4421447"/>
                    <a:chExt cx="91291" cy="157478"/>
                  </a:xfrm>
                </p:grpSpPr>
                <p:sp>
                  <p:nvSpPr>
                    <p:cNvPr id="139" name="Forma libre: forma 138">
                      <a:extLst>
                        <a:ext uri="{FF2B5EF4-FFF2-40B4-BE49-F238E27FC236}">
                          <a16:creationId xmlns:a16="http://schemas.microsoft.com/office/drawing/2014/main" id="{7503C608-8265-4603-993F-EEB6B7AC0F65}"/>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orma libre: forma 139">
                      <a:extLst>
                        <a:ext uri="{FF2B5EF4-FFF2-40B4-BE49-F238E27FC236}">
                          <a16:creationId xmlns:a16="http://schemas.microsoft.com/office/drawing/2014/main" id="{1F88E179-8EDF-413C-B6E1-9AF2EC815468}"/>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8" name="Forma libre: forma 97">
                    <a:extLst>
                      <a:ext uri="{FF2B5EF4-FFF2-40B4-BE49-F238E27FC236}">
                        <a16:creationId xmlns:a16="http://schemas.microsoft.com/office/drawing/2014/main" id="{6267C48F-4939-4C70-A4A1-E8E4F8182382}"/>
                      </a:ext>
                    </a:extLst>
                  </p:cNvPr>
                  <p:cNvSpPr/>
                  <p:nvPr/>
                </p:nvSpPr>
                <p:spPr>
                  <a:xfrm rot="20544437">
                    <a:off x="6416959" y="22516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41" name="Grupo 140">
                  <a:extLst>
                    <a:ext uri="{FF2B5EF4-FFF2-40B4-BE49-F238E27FC236}">
                      <a16:creationId xmlns:a16="http://schemas.microsoft.com/office/drawing/2014/main" id="{6883427A-E107-40A9-959C-5DA9B889FFA4}"/>
                    </a:ext>
                  </a:extLst>
                </p:cNvPr>
                <p:cNvGrpSpPr/>
                <p:nvPr/>
              </p:nvGrpSpPr>
              <p:grpSpPr>
                <a:xfrm rot="3139208">
                  <a:off x="7492010" y="1171693"/>
                  <a:ext cx="97332" cy="182220"/>
                  <a:chOff x="6372167" y="2185329"/>
                  <a:chExt cx="97332" cy="182220"/>
                </a:xfrm>
              </p:grpSpPr>
              <p:grpSp>
                <p:nvGrpSpPr>
                  <p:cNvPr id="142" name="Grupo 141">
                    <a:extLst>
                      <a:ext uri="{FF2B5EF4-FFF2-40B4-BE49-F238E27FC236}">
                        <a16:creationId xmlns:a16="http://schemas.microsoft.com/office/drawing/2014/main" id="{DEE544A1-C1D2-44E0-B861-F14377B92D37}"/>
                      </a:ext>
                    </a:extLst>
                  </p:cNvPr>
                  <p:cNvGrpSpPr>
                    <a:grpSpLocks noChangeAspect="1"/>
                  </p:cNvGrpSpPr>
                  <p:nvPr/>
                </p:nvGrpSpPr>
                <p:grpSpPr>
                  <a:xfrm rot="21018851">
                    <a:off x="6372167" y="2185329"/>
                    <a:ext cx="82383" cy="128048"/>
                    <a:chOff x="5523125" y="4421447"/>
                    <a:chExt cx="91291" cy="157478"/>
                  </a:xfrm>
                </p:grpSpPr>
                <p:sp>
                  <p:nvSpPr>
                    <p:cNvPr id="144" name="Forma libre: forma 143">
                      <a:extLst>
                        <a:ext uri="{FF2B5EF4-FFF2-40B4-BE49-F238E27FC236}">
                          <a16:creationId xmlns:a16="http://schemas.microsoft.com/office/drawing/2014/main" id="{771AF400-3C3E-4FFD-B694-3097172F501E}"/>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Forma libre: forma 144">
                      <a:extLst>
                        <a:ext uri="{FF2B5EF4-FFF2-40B4-BE49-F238E27FC236}">
                          <a16:creationId xmlns:a16="http://schemas.microsoft.com/office/drawing/2014/main" id="{824ED1BF-3B62-4865-BCDF-F2F19AC8A926}"/>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3" name="Forma libre: forma 97">
                    <a:extLst>
                      <a:ext uri="{FF2B5EF4-FFF2-40B4-BE49-F238E27FC236}">
                        <a16:creationId xmlns:a16="http://schemas.microsoft.com/office/drawing/2014/main" id="{D6A88B63-F9E2-4B02-9A02-6B33D5BFFA7F}"/>
                      </a:ext>
                    </a:extLst>
                  </p:cNvPr>
                  <p:cNvSpPr/>
                  <p:nvPr/>
                </p:nvSpPr>
                <p:spPr>
                  <a:xfrm rot="20544437">
                    <a:off x="6416959" y="22516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46" name="Grupo 145">
                  <a:extLst>
                    <a:ext uri="{FF2B5EF4-FFF2-40B4-BE49-F238E27FC236}">
                      <a16:creationId xmlns:a16="http://schemas.microsoft.com/office/drawing/2014/main" id="{893114FD-F50E-470A-8CC7-4C4804CD6AFE}"/>
                    </a:ext>
                  </a:extLst>
                </p:cNvPr>
                <p:cNvGrpSpPr/>
                <p:nvPr/>
              </p:nvGrpSpPr>
              <p:grpSpPr>
                <a:xfrm rot="2471414">
                  <a:off x="7411490" y="1071416"/>
                  <a:ext cx="97332" cy="182220"/>
                  <a:chOff x="6372167" y="2185329"/>
                  <a:chExt cx="97332" cy="182220"/>
                </a:xfrm>
              </p:grpSpPr>
              <p:grpSp>
                <p:nvGrpSpPr>
                  <p:cNvPr id="147" name="Grupo 146">
                    <a:extLst>
                      <a:ext uri="{FF2B5EF4-FFF2-40B4-BE49-F238E27FC236}">
                        <a16:creationId xmlns:a16="http://schemas.microsoft.com/office/drawing/2014/main" id="{20C630EF-4815-4555-B957-7FF239145C63}"/>
                      </a:ext>
                    </a:extLst>
                  </p:cNvPr>
                  <p:cNvGrpSpPr>
                    <a:grpSpLocks noChangeAspect="1"/>
                  </p:cNvGrpSpPr>
                  <p:nvPr/>
                </p:nvGrpSpPr>
                <p:grpSpPr>
                  <a:xfrm rot="21018851">
                    <a:off x="6372167" y="2185329"/>
                    <a:ext cx="82383" cy="128048"/>
                    <a:chOff x="5523125" y="4421447"/>
                    <a:chExt cx="91291" cy="157478"/>
                  </a:xfrm>
                </p:grpSpPr>
                <p:sp>
                  <p:nvSpPr>
                    <p:cNvPr id="149" name="Forma libre: forma 148">
                      <a:extLst>
                        <a:ext uri="{FF2B5EF4-FFF2-40B4-BE49-F238E27FC236}">
                          <a16:creationId xmlns:a16="http://schemas.microsoft.com/office/drawing/2014/main" id="{6610FC1F-8556-4A11-9F78-70CF1576F0B1}"/>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Forma libre: forma 149">
                      <a:extLst>
                        <a:ext uri="{FF2B5EF4-FFF2-40B4-BE49-F238E27FC236}">
                          <a16:creationId xmlns:a16="http://schemas.microsoft.com/office/drawing/2014/main" id="{C8C6B0B5-231D-4A09-9AF2-FF1BD3F2DC10}"/>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8" name="Forma libre: forma 97">
                    <a:extLst>
                      <a:ext uri="{FF2B5EF4-FFF2-40B4-BE49-F238E27FC236}">
                        <a16:creationId xmlns:a16="http://schemas.microsoft.com/office/drawing/2014/main" id="{DA21965E-85F6-4D74-B4C8-FC4F4BCE269D}"/>
                      </a:ext>
                    </a:extLst>
                  </p:cNvPr>
                  <p:cNvSpPr/>
                  <p:nvPr/>
                </p:nvSpPr>
                <p:spPr>
                  <a:xfrm rot="20544437">
                    <a:off x="6416959" y="2251671"/>
                    <a:ext cx="52540" cy="115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grpSp>
            <p:nvGrpSpPr>
              <p:cNvPr id="4" name="Grupo 3">
                <a:extLst>
                  <a:ext uri="{FF2B5EF4-FFF2-40B4-BE49-F238E27FC236}">
                    <a16:creationId xmlns:a16="http://schemas.microsoft.com/office/drawing/2014/main" id="{B3952849-9EFC-451A-AF84-9AD24C26E723}"/>
                  </a:ext>
                </a:extLst>
              </p:cNvPr>
              <p:cNvGrpSpPr/>
              <p:nvPr/>
            </p:nvGrpSpPr>
            <p:grpSpPr>
              <a:xfrm>
                <a:off x="2412950" y="3450152"/>
                <a:ext cx="4329535" cy="396000"/>
                <a:chOff x="2412950" y="3450152"/>
                <a:chExt cx="4329535" cy="396000"/>
              </a:xfrm>
            </p:grpSpPr>
            <p:sp>
              <p:nvSpPr>
                <p:cNvPr id="2" name="Flecha: a la derecha 1">
                  <a:extLst>
                    <a:ext uri="{FF2B5EF4-FFF2-40B4-BE49-F238E27FC236}">
                      <a16:creationId xmlns:a16="http://schemas.microsoft.com/office/drawing/2014/main" id="{9B23F94F-2125-4544-8A9A-4D392B2867D1}"/>
                    </a:ext>
                  </a:extLst>
                </p:cNvPr>
                <p:cNvSpPr/>
                <p:nvPr/>
              </p:nvSpPr>
              <p:spPr>
                <a:xfrm>
                  <a:off x="2412950" y="3450152"/>
                  <a:ext cx="4329535" cy="396000"/>
                </a:xfrm>
                <a:prstGeom prst="rightArrow">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sp>
              <p:nvSpPr>
                <p:cNvPr id="690" name="CuadroTexto 1"/>
                <p:cNvSpPr txBox="1"/>
                <p:nvPr/>
              </p:nvSpPr>
              <p:spPr>
                <a:xfrm>
                  <a:off x="3234466" y="3457724"/>
                  <a:ext cx="2958498" cy="338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b="1"/>
                  </a:lvl1pPr>
                </a:lstStyle>
                <a:p>
                  <a:pPr algn="ctr"/>
                  <a:r>
                    <a:rPr lang="en-US" sz="1600" dirty="0">
                      <a:solidFill>
                        <a:schemeClr val="bg2"/>
                      </a:solidFill>
                      <a:latin typeface="Calibri" panose="020F0502020204030204" pitchFamily="34" charset="0"/>
                      <a:cs typeface="Calibri" panose="020F0502020204030204" pitchFamily="34" charset="0"/>
                    </a:rPr>
                    <a:t>vegetative to reproductive phase </a:t>
                  </a:r>
                </a:p>
              </p:txBody>
            </p:sp>
          </p:grpSp>
        </p:grpSp>
      </p:grpSp>
      <p:grpSp>
        <p:nvGrpSpPr>
          <p:cNvPr id="15" name="Grupo 14">
            <a:extLst>
              <a:ext uri="{FF2B5EF4-FFF2-40B4-BE49-F238E27FC236}">
                <a16:creationId xmlns:a16="http://schemas.microsoft.com/office/drawing/2014/main" id="{5865F00C-1E1D-4412-8ED9-2C4239AAA8EE}"/>
              </a:ext>
            </a:extLst>
          </p:cNvPr>
          <p:cNvGrpSpPr/>
          <p:nvPr/>
        </p:nvGrpSpPr>
        <p:grpSpPr>
          <a:xfrm>
            <a:off x="656040" y="3595357"/>
            <a:ext cx="6378699" cy="2077263"/>
            <a:chOff x="246465" y="3519157"/>
            <a:chExt cx="6378699" cy="2077263"/>
          </a:xfrm>
        </p:grpSpPr>
        <p:grpSp>
          <p:nvGrpSpPr>
            <p:cNvPr id="12" name="Grupo 11">
              <a:extLst>
                <a:ext uri="{FF2B5EF4-FFF2-40B4-BE49-F238E27FC236}">
                  <a16:creationId xmlns:a16="http://schemas.microsoft.com/office/drawing/2014/main" id="{85875537-4DF8-4B41-871B-B90D17989B58}"/>
                </a:ext>
              </a:extLst>
            </p:cNvPr>
            <p:cNvGrpSpPr/>
            <p:nvPr/>
          </p:nvGrpSpPr>
          <p:grpSpPr>
            <a:xfrm>
              <a:off x="2422147" y="3519157"/>
              <a:ext cx="1897985" cy="1726057"/>
              <a:chOff x="2422147" y="3871582"/>
              <a:chExt cx="1897985" cy="1726057"/>
            </a:xfrm>
          </p:grpSpPr>
          <p:sp>
            <p:nvSpPr>
              <p:cNvPr id="681" name="Conector recto de flecha 109"/>
              <p:cNvSpPr/>
              <p:nvPr/>
            </p:nvSpPr>
            <p:spPr>
              <a:xfrm flipV="1">
                <a:off x="3643108" y="3871582"/>
                <a:ext cx="677024" cy="1012196"/>
              </a:xfrm>
              <a:prstGeom prst="line">
                <a:avLst/>
              </a:prstGeom>
              <a:noFill/>
              <a:ln w="28575" cap="flat">
                <a:solidFill>
                  <a:schemeClr val="accent4"/>
                </a:solidFill>
                <a:prstDash val="sysDash"/>
                <a:round/>
                <a:tailEnd type="triangle" w="med" len="med"/>
              </a:ln>
              <a:effectLst/>
            </p:spPr>
            <p:txBody>
              <a:bodyPr wrap="square" lIns="45718" tIns="45718" rIns="45718" bIns="45718" numCol="1" anchor="t">
                <a:noAutofit/>
              </a:bodyPr>
              <a:lstStyle/>
              <a:p>
                <a:endParaRPr lang="en-US" dirty="0"/>
              </a:p>
            </p:txBody>
          </p:sp>
          <p:sp>
            <p:nvSpPr>
              <p:cNvPr id="686" name="CuadroTexto 114"/>
              <p:cNvSpPr txBox="1"/>
              <p:nvPr/>
            </p:nvSpPr>
            <p:spPr>
              <a:xfrm>
                <a:off x="2422147" y="4877639"/>
                <a:ext cx="1235271" cy="720000"/>
              </a:xfrm>
              <a:prstGeom prst="rect">
                <a:avLst/>
              </a:prstGeom>
              <a:solidFill>
                <a:srgbClr val="7030A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lgn="ctr">
                  <a:defRPr b="1">
                    <a:latin typeface="Calibri"/>
                    <a:ea typeface="Calibri"/>
                    <a:cs typeface="Calibri"/>
                    <a:sym typeface="Calibri"/>
                  </a:defRPr>
                </a:lvl1pPr>
              </a:lstStyle>
              <a:p>
                <a:r>
                  <a:rPr lang="en-US" sz="1800" dirty="0">
                    <a:solidFill>
                      <a:schemeClr val="bg1"/>
                    </a:solidFill>
                  </a:rPr>
                  <a:t>hormones</a:t>
                </a:r>
              </a:p>
              <a:p>
                <a:r>
                  <a:rPr lang="en-US" sz="1800" dirty="0">
                    <a:solidFill>
                      <a:schemeClr val="bg1"/>
                    </a:solidFill>
                  </a:rPr>
                  <a:t>metabolites</a:t>
                </a:r>
              </a:p>
            </p:txBody>
          </p:sp>
        </p:grpSp>
        <p:grpSp>
          <p:nvGrpSpPr>
            <p:cNvPr id="11" name="Grupo 10">
              <a:extLst>
                <a:ext uri="{FF2B5EF4-FFF2-40B4-BE49-F238E27FC236}">
                  <a16:creationId xmlns:a16="http://schemas.microsoft.com/office/drawing/2014/main" id="{AD7CFE69-4815-48A4-AF1F-9953020C082E}"/>
                </a:ext>
              </a:extLst>
            </p:cNvPr>
            <p:cNvGrpSpPr/>
            <p:nvPr/>
          </p:nvGrpSpPr>
          <p:grpSpPr>
            <a:xfrm>
              <a:off x="246465" y="3536176"/>
              <a:ext cx="3612182" cy="1704188"/>
              <a:chOff x="246465" y="3888601"/>
              <a:chExt cx="3612182" cy="1704188"/>
            </a:xfrm>
          </p:grpSpPr>
          <p:sp>
            <p:nvSpPr>
              <p:cNvPr id="131" name="Conector recto de flecha 112">
                <a:extLst>
                  <a:ext uri="{FF2B5EF4-FFF2-40B4-BE49-F238E27FC236}">
                    <a16:creationId xmlns:a16="http://schemas.microsoft.com/office/drawing/2014/main" id="{F3D52CFF-3300-41FD-A825-F0CFB81680CA}"/>
                  </a:ext>
                </a:extLst>
              </p:cNvPr>
              <p:cNvSpPr/>
              <p:nvPr/>
            </p:nvSpPr>
            <p:spPr>
              <a:xfrm flipV="1">
                <a:off x="1694608" y="3888601"/>
                <a:ext cx="2164039" cy="1012197"/>
              </a:xfrm>
              <a:prstGeom prst="line">
                <a:avLst/>
              </a:prstGeom>
              <a:noFill/>
              <a:ln w="28575" cap="flat">
                <a:solidFill>
                  <a:schemeClr val="accent3">
                    <a:lumMod val="50000"/>
                  </a:schemeClr>
                </a:solidFill>
                <a:prstDash val="sysDash"/>
                <a:round/>
                <a:tailEnd type="triangle" w="med" len="med"/>
              </a:ln>
              <a:effectLst/>
            </p:spPr>
            <p:txBody>
              <a:bodyPr wrap="square" lIns="45718" tIns="45718" rIns="45718" bIns="45718" numCol="1" anchor="t">
                <a:noAutofit/>
              </a:bodyPr>
              <a:lstStyle/>
              <a:p>
                <a:endParaRPr lang="en-US" dirty="0"/>
              </a:p>
            </p:txBody>
          </p:sp>
          <p:sp>
            <p:nvSpPr>
              <p:cNvPr id="132" name="CuadroTexto 106">
                <a:extLst>
                  <a:ext uri="{FF2B5EF4-FFF2-40B4-BE49-F238E27FC236}">
                    <a16:creationId xmlns:a16="http://schemas.microsoft.com/office/drawing/2014/main" id="{959C5BAD-BAFE-483F-8A5E-E8BC982AF10D}"/>
                  </a:ext>
                </a:extLst>
              </p:cNvPr>
              <p:cNvSpPr txBox="1"/>
              <p:nvPr/>
            </p:nvSpPr>
            <p:spPr>
              <a:xfrm>
                <a:off x="246465" y="4872789"/>
                <a:ext cx="1476000" cy="720000"/>
              </a:xfrm>
              <a:prstGeom prst="rect">
                <a:avLst/>
              </a:prstGeom>
              <a:solidFill>
                <a:schemeClr val="accent3">
                  <a:lumMod val="5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b="1">
                    <a:latin typeface="Calibri"/>
                    <a:ea typeface="Calibri"/>
                    <a:cs typeface="Calibri"/>
                    <a:sym typeface="Calibri"/>
                  </a:defRPr>
                </a:lvl1pPr>
              </a:lstStyle>
              <a:p>
                <a:pPr algn="ctr"/>
                <a:r>
                  <a:rPr lang="en-US" sz="1800" dirty="0">
                    <a:solidFill>
                      <a:schemeClr val="bg1"/>
                    </a:solidFill>
                  </a:rPr>
                  <a:t>physiological </a:t>
                </a:r>
              </a:p>
              <a:p>
                <a:pPr algn="ctr"/>
                <a:r>
                  <a:rPr lang="en-US" sz="1800" dirty="0">
                    <a:solidFill>
                      <a:schemeClr val="bg1"/>
                    </a:solidFill>
                  </a:rPr>
                  <a:t>status</a:t>
                </a:r>
              </a:p>
            </p:txBody>
          </p:sp>
        </p:grpSp>
        <p:grpSp>
          <p:nvGrpSpPr>
            <p:cNvPr id="13" name="Grupo 12">
              <a:extLst>
                <a:ext uri="{FF2B5EF4-FFF2-40B4-BE49-F238E27FC236}">
                  <a16:creationId xmlns:a16="http://schemas.microsoft.com/office/drawing/2014/main" id="{FF8CB91B-93E2-4D2B-9EE8-9EFEB045E8FE}"/>
                </a:ext>
              </a:extLst>
            </p:cNvPr>
            <p:cNvGrpSpPr/>
            <p:nvPr/>
          </p:nvGrpSpPr>
          <p:grpSpPr>
            <a:xfrm>
              <a:off x="4009261" y="3531974"/>
              <a:ext cx="1135884" cy="2064446"/>
              <a:chOff x="4009261" y="3531974"/>
              <a:chExt cx="1135884" cy="2064446"/>
            </a:xfrm>
          </p:grpSpPr>
          <p:sp>
            <p:nvSpPr>
              <p:cNvPr id="682" name="CuadroTexto 110"/>
              <p:cNvSpPr txBox="1"/>
              <p:nvPr/>
            </p:nvSpPr>
            <p:spPr>
              <a:xfrm>
                <a:off x="4009261" y="4876420"/>
                <a:ext cx="1135884" cy="720000"/>
              </a:xfrm>
              <a:prstGeom prst="rect">
                <a:avLst/>
              </a:prstGeom>
              <a:solidFill>
                <a:schemeClr val="accent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lgn="ctr">
                  <a:defRPr b="1">
                    <a:latin typeface="Calibri"/>
                    <a:ea typeface="Calibri"/>
                    <a:cs typeface="Calibri"/>
                    <a:sym typeface="Calibri"/>
                  </a:defRPr>
                </a:lvl1pPr>
              </a:lstStyle>
              <a:p>
                <a:r>
                  <a:rPr lang="en-US" sz="1800" dirty="0">
                    <a:solidFill>
                      <a:schemeClr val="bg1"/>
                    </a:solidFill>
                  </a:rPr>
                  <a:t>water</a:t>
                </a:r>
              </a:p>
              <a:p>
                <a:r>
                  <a:rPr lang="en-US" sz="1800" dirty="0">
                    <a:solidFill>
                      <a:schemeClr val="bg1"/>
                    </a:solidFill>
                  </a:rPr>
                  <a:t>availability</a:t>
                </a:r>
              </a:p>
            </p:txBody>
          </p:sp>
          <p:sp>
            <p:nvSpPr>
              <p:cNvPr id="151" name="Conector recto de flecha 117">
                <a:extLst>
                  <a:ext uri="{FF2B5EF4-FFF2-40B4-BE49-F238E27FC236}">
                    <a16:creationId xmlns:a16="http://schemas.microsoft.com/office/drawing/2014/main" id="{FC15511C-83C8-4C0F-9C6D-03A0D4E584B3}"/>
                  </a:ext>
                </a:extLst>
              </p:cNvPr>
              <p:cNvSpPr/>
              <p:nvPr/>
            </p:nvSpPr>
            <p:spPr>
              <a:xfrm flipV="1">
                <a:off x="4572000" y="3531974"/>
                <a:ext cx="10406" cy="1342018"/>
              </a:xfrm>
              <a:prstGeom prst="line">
                <a:avLst/>
              </a:prstGeom>
              <a:noFill/>
              <a:ln w="28575" cap="flat">
                <a:solidFill>
                  <a:schemeClr val="accent5"/>
                </a:solidFill>
                <a:prstDash val="sysDash"/>
                <a:round/>
                <a:tailEnd type="triangle" w="med" len="med"/>
              </a:ln>
              <a:effectLst/>
            </p:spPr>
            <p:txBody>
              <a:bodyPr wrap="square" lIns="45718" tIns="45718" rIns="45718" bIns="45718" numCol="1" anchor="t">
                <a:noAutofit/>
              </a:bodyPr>
              <a:lstStyle/>
              <a:p>
                <a:endParaRPr lang="en-US" dirty="0"/>
              </a:p>
            </p:txBody>
          </p:sp>
        </p:grpSp>
        <p:grpSp>
          <p:nvGrpSpPr>
            <p:cNvPr id="14" name="Grupo 13">
              <a:extLst>
                <a:ext uri="{FF2B5EF4-FFF2-40B4-BE49-F238E27FC236}">
                  <a16:creationId xmlns:a16="http://schemas.microsoft.com/office/drawing/2014/main" id="{E2EF8862-B97A-4013-A787-259A1CC7845C}"/>
                </a:ext>
              </a:extLst>
            </p:cNvPr>
            <p:cNvGrpSpPr/>
            <p:nvPr/>
          </p:nvGrpSpPr>
          <p:grpSpPr>
            <a:xfrm>
              <a:off x="4806633" y="3540878"/>
              <a:ext cx="1818531" cy="1662973"/>
              <a:chOff x="4806633" y="3540878"/>
              <a:chExt cx="1818531" cy="1662973"/>
            </a:xfrm>
          </p:grpSpPr>
          <p:sp>
            <p:nvSpPr>
              <p:cNvPr id="680" name="CuadroTexto 108"/>
              <p:cNvSpPr txBox="1"/>
              <p:nvPr/>
            </p:nvSpPr>
            <p:spPr>
              <a:xfrm>
                <a:off x="5489281" y="4557524"/>
                <a:ext cx="1135883" cy="646327"/>
              </a:xfrm>
              <a:prstGeom prst="rect">
                <a:avLst/>
              </a:prstGeom>
              <a:solidFill>
                <a:srgbClr val="B5997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lgn="ctr">
                  <a:defRPr b="1">
                    <a:latin typeface="Calibri"/>
                    <a:ea typeface="Calibri"/>
                    <a:cs typeface="Calibri"/>
                    <a:sym typeface="Calibri"/>
                  </a:defRPr>
                </a:lvl1pPr>
              </a:lstStyle>
              <a:p>
                <a:r>
                  <a:rPr lang="en-US" sz="1800" dirty="0">
                    <a:solidFill>
                      <a:schemeClr val="bg1"/>
                    </a:solidFill>
                  </a:rPr>
                  <a:t>nutrient</a:t>
                </a:r>
              </a:p>
              <a:p>
                <a:r>
                  <a:rPr lang="en-US" sz="1800" dirty="0">
                    <a:solidFill>
                      <a:schemeClr val="bg1"/>
                    </a:solidFill>
                  </a:rPr>
                  <a:t>availability</a:t>
                </a:r>
              </a:p>
            </p:txBody>
          </p:sp>
          <p:sp>
            <p:nvSpPr>
              <p:cNvPr id="152" name="Conector recto de flecha 109">
                <a:extLst>
                  <a:ext uri="{FF2B5EF4-FFF2-40B4-BE49-F238E27FC236}">
                    <a16:creationId xmlns:a16="http://schemas.microsoft.com/office/drawing/2014/main" id="{C699621C-1A4D-4E66-914E-B5CD24C47284}"/>
                  </a:ext>
                </a:extLst>
              </p:cNvPr>
              <p:cNvSpPr/>
              <p:nvPr/>
            </p:nvSpPr>
            <p:spPr>
              <a:xfrm flipH="1" flipV="1">
                <a:off x="4806633" y="3540878"/>
                <a:ext cx="677024" cy="1012196"/>
              </a:xfrm>
              <a:prstGeom prst="line">
                <a:avLst/>
              </a:prstGeom>
              <a:noFill/>
              <a:ln w="28575" cap="flat">
                <a:solidFill>
                  <a:srgbClr val="B5997A"/>
                </a:solidFill>
                <a:prstDash val="sysDash"/>
                <a:round/>
                <a:tailEnd type="triangle" w="med" len="med"/>
              </a:ln>
              <a:effectLst/>
            </p:spPr>
            <p:txBody>
              <a:bodyPr wrap="square" lIns="45718" tIns="45718" rIns="45718" bIns="45718" numCol="1" anchor="t">
                <a:noAutofit/>
              </a:bodyPr>
              <a:lstStyle/>
              <a:p>
                <a:endParaRPr lang="en-US" dirty="0"/>
              </a:p>
            </p:txBody>
          </p:sp>
        </p:gr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uadroTexto 4"/>
          <p:cNvSpPr txBox="1"/>
          <p:nvPr/>
        </p:nvSpPr>
        <p:spPr>
          <a:xfrm>
            <a:off x="0" y="13782"/>
            <a:ext cx="9144000"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lnSpc>
                <a:spcPct val="150000"/>
              </a:lnSpc>
              <a:defRPr sz="2400" b="1" u="sng">
                <a:latin typeface="Calibri"/>
                <a:ea typeface="Calibri"/>
                <a:cs typeface="Calibri"/>
                <a:sym typeface="Calibri"/>
              </a:defRPr>
            </a:pPr>
            <a:r>
              <a:rPr lang="en-US" dirty="0"/>
              <a:t>Functional characterization of Arabidopsis</a:t>
            </a:r>
            <a:r>
              <a:rPr lang="en-US" i="1" dirty="0"/>
              <a:t> </a:t>
            </a:r>
            <a:r>
              <a:rPr lang="en-US" dirty="0"/>
              <a:t>flowering time loci</a:t>
            </a:r>
            <a:endParaRPr lang="en-US" i="1" dirty="0"/>
          </a:p>
        </p:txBody>
      </p:sp>
      <p:sp>
        <p:nvSpPr>
          <p:cNvPr id="296" name="CuadroTexto 5"/>
          <p:cNvSpPr txBox="1"/>
          <p:nvPr/>
        </p:nvSpPr>
        <p:spPr>
          <a:xfrm>
            <a:off x="2852937" y="5969486"/>
            <a:ext cx="6033155"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See </a:t>
            </a:r>
            <a:r>
              <a:rPr lang="en-US" sz="800" b="0" dirty="0" err="1">
                <a:latin typeface="Times New Roman" panose="02020603050405020304" pitchFamily="18" charset="0"/>
                <a:cs typeface="Times New Roman" panose="02020603050405020304" pitchFamily="18" charset="0"/>
              </a:rPr>
              <a:t>Koornneef</a:t>
            </a:r>
            <a:r>
              <a:rPr lang="en-US" sz="800" b="0" dirty="0">
                <a:latin typeface="Times New Roman" panose="02020603050405020304" pitchFamily="18" charset="0"/>
                <a:cs typeface="Times New Roman" panose="02020603050405020304" pitchFamily="18" charset="0"/>
              </a:rPr>
              <a:t> et al. (1998) Genetic interactions among late-flowering mutants of Arabidopsis. Genetics 148: </a:t>
            </a:r>
            <a:r>
              <a:rPr lang="en-US" sz="800" b="0" u="sng" dirty="0">
                <a:latin typeface="Times New Roman" panose="02020603050405020304" pitchFamily="18" charset="0"/>
                <a:cs typeface="Times New Roman" panose="02020603050405020304" pitchFamily="18" charset="0"/>
                <a:hlinkClick r:id="rId3"/>
              </a:rPr>
              <a:t>885-892</a:t>
            </a:r>
            <a:r>
              <a:rPr lang="en-US" sz="800" b="0" dirty="0">
                <a:latin typeface="Times New Roman" panose="02020603050405020304" pitchFamily="18" charset="0"/>
                <a:cs typeface="Times New Roman" panose="02020603050405020304" pitchFamily="18" charset="0"/>
              </a:rPr>
              <a:t>;                                        </a:t>
            </a:r>
            <a:r>
              <a:rPr lang="en-US" sz="800" b="0" dirty="0" err="1">
                <a:latin typeface="Times New Roman" panose="02020603050405020304" pitchFamily="18" charset="0"/>
                <a:cs typeface="Times New Roman" panose="02020603050405020304" pitchFamily="18" charset="0"/>
              </a:rPr>
              <a:t>Koornneef</a:t>
            </a:r>
            <a:r>
              <a:rPr lang="en-US" sz="800" b="0" dirty="0">
                <a:latin typeface="Times New Roman" panose="02020603050405020304" pitchFamily="18" charset="0"/>
                <a:cs typeface="Times New Roman" panose="02020603050405020304" pitchFamily="18" charset="0"/>
              </a:rPr>
              <a:t>  et al. (1991) A genetic and physiological analysis of late flowering mutants in </a:t>
            </a:r>
            <a:r>
              <a:rPr lang="en-US" sz="800" b="0" i="1" dirty="0">
                <a:latin typeface="Times New Roman" panose="02020603050405020304" pitchFamily="18" charset="0"/>
                <a:cs typeface="Times New Roman" panose="02020603050405020304" pitchFamily="18" charset="0"/>
              </a:rPr>
              <a:t>Arabidopsis thaliana</a:t>
            </a:r>
            <a:r>
              <a:rPr lang="en-US" sz="800" b="0" dirty="0">
                <a:latin typeface="Times New Roman" panose="02020603050405020304" pitchFamily="18" charset="0"/>
                <a:cs typeface="Times New Roman" panose="02020603050405020304" pitchFamily="18" charset="0"/>
              </a:rPr>
              <a:t>. </a:t>
            </a:r>
            <a:r>
              <a:rPr lang="en-US" sz="800" b="0" dirty="0" err="1">
                <a:latin typeface="Times New Roman" panose="02020603050405020304" pitchFamily="18" charset="0"/>
                <a:cs typeface="Times New Roman" panose="02020603050405020304" pitchFamily="18" charset="0"/>
              </a:rPr>
              <a:t>Mol</a:t>
            </a:r>
            <a:r>
              <a:rPr lang="en-US" sz="800" b="0" dirty="0">
                <a:latin typeface="Times New Roman" panose="02020603050405020304" pitchFamily="18" charset="0"/>
                <a:cs typeface="Times New Roman" panose="02020603050405020304" pitchFamily="18" charset="0"/>
              </a:rPr>
              <a:t> Gen Genetics 229: </a:t>
            </a:r>
            <a:r>
              <a:rPr lang="en-US" sz="800" b="0" u="sng" dirty="0">
                <a:latin typeface="Times New Roman" panose="02020603050405020304" pitchFamily="18" charset="0"/>
                <a:cs typeface="Times New Roman" panose="02020603050405020304" pitchFamily="18" charset="0"/>
                <a:hlinkClick r:id="rId4"/>
              </a:rPr>
              <a:t>57-66</a:t>
            </a:r>
            <a:r>
              <a:rPr lang="en-US" sz="800" b="0" dirty="0">
                <a:latin typeface="Times New Roman" panose="02020603050405020304" pitchFamily="18" charset="0"/>
                <a:cs typeface="Times New Roman" panose="02020603050405020304" pitchFamily="18" charset="0"/>
              </a:rPr>
              <a:t>. </a:t>
            </a:r>
          </a:p>
        </p:txBody>
      </p:sp>
      <p:sp>
        <p:nvSpPr>
          <p:cNvPr id="393" name="CuadroTexto 124"/>
          <p:cNvSpPr txBox="1"/>
          <p:nvPr/>
        </p:nvSpPr>
        <p:spPr>
          <a:xfrm>
            <a:off x="2830690" y="3841381"/>
            <a:ext cx="3502793" cy="646327"/>
          </a:xfrm>
          <a:prstGeom prst="rect">
            <a:avLst/>
          </a:prstGeom>
          <a:ln w="19050">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600" b="1">
                <a:latin typeface="Calibri"/>
                <a:ea typeface="Calibri"/>
                <a:cs typeface="Calibri"/>
                <a:sym typeface="Calibri"/>
              </a:defRPr>
            </a:lvl1pPr>
          </a:lstStyle>
          <a:p>
            <a:r>
              <a:rPr lang="es-ES" sz="1800" dirty="0"/>
              <a:t>MOLECULAR </a:t>
            </a:r>
            <a:r>
              <a:rPr sz="1800" dirty="0"/>
              <a:t>CHARACTERIZATION of FLOWERING TIME </a:t>
            </a:r>
            <a:r>
              <a:rPr lang="es-ES" sz="1800" dirty="0"/>
              <a:t>GENES</a:t>
            </a:r>
            <a:endParaRPr sz="1800" dirty="0"/>
          </a:p>
        </p:txBody>
      </p:sp>
      <p:sp>
        <p:nvSpPr>
          <p:cNvPr id="395" name="CuadroTexto 129"/>
          <p:cNvSpPr txBox="1"/>
          <p:nvPr/>
        </p:nvSpPr>
        <p:spPr>
          <a:xfrm>
            <a:off x="257908" y="5128581"/>
            <a:ext cx="8628184" cy="646327"/>
          </a:xfrm>
          <a:prstGeom prst="rect">
            <a:avLst/>
          </a:prstGeom>
          <a:ln w="19050">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a:latin typeface="Calibri"/>
                <a:ea typeface="Calibri"/>
                <a:cs typeface="Calibri"/>
                <a:sym typeface="Calibri"/>
              </a:defRPr>
            </a:pPr>
            <a:r>
              <a:rPr sz="1800" dirty="0"/>
              <a:t>IDENTIFICATION of MULTIPLE GENETIC PATHWAYS </a:t>
            </a:r>
            <a:endParaRPr lang="es-ES" sz="1800" dirty="0"/>
          </a:p>
          <a:p>
            <a:pPr algn="ctr">
              <a:defRPr sz="1600" b="1">
                <a:latin typeface="Calibri"/>
                <a:ea typeface="Calibri"/>
                <a:cs typeface="Calibri"/>
                <a:sym typeface="Calibri"/>
              </a:defRPr>
            </a:pPr>
            <a:r>
              <a:rPr sz="1800" dirty="0"/>
              <a:t>CONTROLLING the FLORAL TRANSITION</a:t>
            </a:r>
          </a:p>
        </p:txBody>
      </p:sp>
      <p:sp>
        <p:nvSpPr>
          <p:cNvPr id="368" name="Elipse 101"/>
          <p:cNvSpPr/>
          <p:nvPr/>
        </p:nvSpPr>
        <p:spPr>
          <a:xfrm>
            <a:off x="6449885" y="732852"/>
            <a:ext cx="2404180" cy="4113367"/>
          </a:xfrm>
          <a:prstGeom prst="ellipse">
            <a:avLst/>
          </a:prstGeom>
          <a:solidFill>
            <a:schemeClr val="accent3">
              <a:lumMod val="40000"/>
              <a:lumOff val="60000"/>
              <a:alpha val="60000"/>
            </a:schemeClr>
          </a:solidFill>
          <a:ln w="57150"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96" name="CuadroTexto 102"/>
          <p:cNvSpPr txBox="1"/>
          <p:nvPr/>
        </p:nvSpPr>
        <p:spPr>
          <a:xfrm>
            <a:off x="3959641" y="3441415"/>
            <a:ext cx="1237795" cy="403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600" b="1">
                <a:latin typeface="Calibri"/>
                <a:ea typeface="Calibri"/>
                <a:cs typeface="Calibri"/>
                <a:sym typeface="Calibri"/>
              </a:defRPr>
            </a:lvl1pPr>
          </a:lstStyle>
          <a:p>
            <a:r>
              <a:rPr dirty="0"/>
              <a:t>Wild-type</a:t>
            </a:r>
          </a:p>
        </p:txBody>
      </p:sp>
      <p:sp>
        <p:nvSpPr>
          <p:cNvPr id="2" name="Flecha: hacia abajo 1">
            <a:extLst>
              <a:ext uri="{FF2B5EF4-FFF2-40B4-BE49-F238E27FC236}">
                <a16:creationId xmlns:a16="http://schemas.microsoft.com/office/drawing/2014/main" id="{BE62DE86-BF41-4A45-AABA-7B07B4123D16}"/>
              </a:ext>
            </a:extLst>
          </p:cNvPr>
          <p:cNvSpPr/>
          <p:nvPr/>
        </p:nvSpPr>
        <p:spPr>
          <a:xfrm>
            <a:off x="4428000" y="4541476"/>
            <a:ext cx="299080" cy="432273"/>
          </a:xfrm>
          <a:prstGeom prst="downArrow">
            <a:avLst/>
          </a:prstGeom>
          <a:solidFill>
            <a:srgbClr val="FFFFF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sp>
        <p:nvSpPr>
          <p:cNvPr id="106" name="Rectángulo: esquinas redondeadas 19">
            <a:extLst>
              <a:ext uri="{FF2B5EF4-FFF2-40B4-BE49-F238E27FC236}">
                <a16:creationId xmlns:a16="http://schemas.microsoft.com/office/drawing/2014/main" id="{C8F64F6E-F051-41F2-B4C2-3CC583F8BCE6}"/>
              </a:ext>
            </a:extLst>
          </p:cNvPr>
          <p:cNvSpPr/>
          <p:nvPr/>
        </p:nvSpPr>
        <p:spPr>
          <a:xfrm>
            <a:off x="1983916" y="5056011"/>
            <a:ext cx="5181834" cy="790786"/>
          </a:xfrm>
          <a:prstGeom prst="roundRect">
            <a:avLst>
              <a:gd name="adj" fmla="val 16667"/>
            </a:avLst>
          </a:prstGeom>
          <a:ln w="19050">
            <a:solidFill>
              <a:srgbClr val="000000"/>
            </a:solidFill>
            <a:prstDash val="sysDash"/>
          </a:ln>
        </p:spPr>
        <p:txBody>
          <a:bodyPr lIns="45718" tIns="45718" rIns="45718" bIns="45718" anchor="ctr"/>
          <a:lstStyle/>
          <a:p>
            <a:pPr algn="ctr">
              <a:defRPr>
                <a:solidFill>
                  <a:srgbClr val="FFFFFF"/>
                </a:solidFill>
              </a:defRPr>
            </a:pPr>
            <a:endParaRPr/>
          </a:p>
        </p:txBody>
      </p:sp>
      <p:grpSp>
        <p:nvGrpSpPr>
          <p:cNvPr id="6" name="Grupo 5">
            <a:extLst>
              <a:ext uri="{FF2B5EF4-FFF2-40B4-BE49-F238E27FC236}">
                <a16:creationId xmlns:a16="http://schemas.microsoft.com/office/drawing/2014/main" id="{F8DDA870-BB13-49AD-8D30-A18C49E6EF9A}"/>
              </a:ext>
            </a:extLst>
          </p:cNvPr>
          <p:cNvGrpSpPr/>
          <p:nvPr/>
        </p:nvGrpSpPr>
        <p:grpSpPr>
          <a:xfrm>
            <a:off x="277016" y="753398"/>
            <a:ext cx="2404180" cy="4113367"/>
            <a:chOff x="346740" y="835108"/>
            <a:chExt cx="2404180" cy="4113367"/>
          </a:xfrm>
        </p:grpSpPr>
        <p:sp>
          <p:nvSpPr>
            <p:cNvPr id="340" name="Elipse 2"/>
            <p:cNvSpPr/>
            <p:nvPr/>
          </p:nvSpPr>
          <p:spPr>
            <a:xfrm>
              <a:off x="346740" y="835108"/>
              <a:ext cx="2404180" cy="4113367"/>
            </a:xfrm>
            <a:prstGeom prst="ellipse">
              <a:avLst/>
            </a:prstGeom>
            <a:solidFill>
              <a:schemeClr val="accent3">
                <a:lumMod val="20000"/>
                <a:lumOff val="80000"/>
                <a:alpha val="30000"/>
              </a:schemeClr>
            </a:solidFill>
            <a:ln w="38100" cap="flat">
              <a:solidFill>
                <a:schemeClr val="accent3">
                  <a:lumMod val="50000"/>
                </a:schemeClr>
              </a:solidFill>
              <a:prstDash val="solid"/>
              <a:round/>
              <a:extLst>
                <a:ext uri="{C807C97D-BFC1-408E-A445-0C87EB9F89A2}">
                  <ask:lineSketchStyleProps xmlns:ask="http://schemas.microsoft.com/office/drawing/2018/sketchyshapes">
                    <ask:type>
                      <ask:lineSketchNone/>
                    </ask:type>
                  </ask:lineSketchStyleProps>
                </a:ext>
              </a:extLst>
            </a:ln>
            <a:effectLst/>
          </p:spPr>
          <p:txBody>
            <a:bodyPr wrap="square" lIns="45718" tIns="45718" rIns="45718" bIns="45718" numCol="1" anchor="ctr">
              <a:noAutofit/>
            </a:bodyPr>
            <a:lstStyle/>
            <a:p>
              <a:pPr algn="ctr">
                <a:defRPr>
                  <a:solidFill>
                    <a:srgbClr val="FFFFFF"/>
                  </a:solidFill>
                </a:defRPr>
              </a:pPr>
              <a:endParaRPr/>
            </a:p>
          </p:txBody>
        </p:sp>
        <p:grpSp>
          <p:nvGrpSpPr>
            <p:cNvPr id="348" name="Grupo 9"/>
            <p:cNvGrpSpPr/>
            <p:nvPr/>
          </p:nvGrpSpPr>
          <p:grpSpPr>
            <a:xfrm>
              <a:off x="895322" y="2180724"/>
              <a:ext cx="1196379" cy="1186930"/>
              <a:chOff x="16" y="18"/>
              <a:chExt cx="986852" cy="979059"/>
            </a:xfrm>
          </p:grpSpPr>
          <p:grpSp>
            <p:nvGrpSpPr>
              <p:cNvPr id="343" name="Grupo 26"/>
              <p:cNvGrpSpPr/>
              <p:nvPr/>
            </p:nvGrpSpPr>
            <p:grpSpPr>
              <a:xfrm>
                <a:off x="188895" y="322463"/>
                <a:ext cx="640150" cy="315517"/>
                <a:chOff x="3" y="-1"/>
                <a:chExt cx="640149" cy="315515"/>
              </a:xfrm>
            </p:grpSpPr>
            <p:sp>
              <p:nvSpPr>
                <p:cNvPr id="341" name="Forma libre: forma 31"/>
                <p:cNvSpPr/>
                <p:nvPr/>
              </p:nvSpPr>
              <p:spPr>
                <a:xfrm rot="1079015" flipH="1">
                  <a:off x="320784" y="43298"/>
                  <a:ext cx="303930" cy="148102"/>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adFill flip="none" rotWithShape="1">
                  <a:gsLst>
                    <a:gs pos="0">
                      <a:srgbClr val="EBF1DE"/>
                    </a:gs>
                    <a:gs pos="46000">
                      <a:srgbClr val="D7E4BD"/>
                    </a:gs>
                    <a:gs pos="100000">
                      <a:srgbClr val="C3D69B"/>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42" name="Forma libre: forma 32"/>
                <p:cNvSpPr/>
                <p:nvPr/>
              </p:nvSpPr>
              <p:spPr>
                <a:xfrm rot="19433112">
                  <a:off x="14445" y="92075"/>
                  <a:ext cx="303934" cy="148099"/>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adFill flip="none" rotWithShape="1">
                  <a:gsLst>
                    <a:gs pos="0">
                      <a:srgbClr val="EBF1DE"/>
                    </a:gs>
                    <a:gs pos="46000">
                      <a:srgbClr val="D7E4BD"/>
                    </a:gs>
                    <a:gs pos="100000">
                      <a:srgbClr val="C3D69B"/>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45" name="Forma libre: forma 28"/>
              <p:cNvSpPr/>
              <p:nvPr/>
            </p:nvSpPr>
            <p:spPr>
              <a:xfrm rot="3476984" flipH="1">
                <a:off x="24250" y="185863"/>
                <a:ext cx="488672" cy="327780"/>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EBF1DE"/>
                  </a:gs>
                  <a:gs pos="46000">
                    <a:srgbClr val="A0BE61"/>
                  </a:gs>
                  <a:gs pos="100000">
                    <a:srgbClr val="5F7530"/>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46" name="Forma libre: forma 29"/>
              <p:cNvSpPr/>
              <p:nvPr/>
            </p:nvSpPr>
            <p:spPr>
              <a:xfrm rot="17210609">
                <a:off x="485512" y="117473"/>
                <a:ext cx="488677" cy="327780"/>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EBF1DE"/>
                  </a:gs>
                  <a:gs pos="46000">
                    <a:srgbClr val="A0BE61"/>
                  </a:gs>
                  <a:gs pos="100000">
                    <a:srgbClr val="5F7530"/>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47" name="Forma libre: forma 30"/>
              <p:cNvSpPr/>
              <p:nvPr/>
            </p:nvSpPr>
            <p:spPr>
              <a:xfrm rot="19720452" flipH="1">
                <a:off x="151074" y="548158"/>
                <a:ext cx="488671" cy="32778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EBF1DE"/>
                  </a:gs>
                  <a:gs pos="46000">
                    <a:srgbClr val="A0BE61"/>
                  </a:gs>
                  <a:gs pos="100000">
                    <a:srgbClr val="5F7530"/>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44" name="Forma libre: forma 27"/>
              <p:cNvSpPr/>
              <p:nvPr/>
            </p:nvSpPr>
            <p:spPr>
              <a:xfrm rot="434943">
                <a:off x="479471" y="480665"/>
                <a:ext cx="488671" cy="327780"/>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EBF1DE"/>
                  </a:gs>
                  <a:gs pos="46000">
                    <a:srgbClr val="A0BE61"/>
                  </a:gs>
                  <a:gs pos="100000">
                    <a:srgbClr val="5F7530"/>
                  </a:gs>
                </a:gsLst>
                <a:lin ang="2700000" scaled="0"/>
              </a:gra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a:p>
            </p:txBody>
          </p:sp>
        </p:grpSp>
        <p:sp>
          <p:nvSpPr>
            <p:cNvPr id="353" name="Conector recto 11"/>
            <p:cNvSpPr/>
            <p:nvPr/>
          </p:nvSpPr>
          <p:spPr>
            <a:xfrm flipH="1">
              <a:off x="1454098" y="2031997"/>
              <a:ext cx="33912" cy="185819"/>
            </a:xfrm>
            <a:prstGeom prst="line">
              <a:avLst/>
            </a:prstGeom>
            <a:noFill/>
            <a:ln w="19050" cap="flat">
              <a:gradFill flip="none" rotWithShape="1">
                <a:gsLst>
                  <a:gs pos="50000">
                    <a:srgbClr val="A3AE92"/>
                  </a:gs>
                  <a:gs pos="0">
                    <a:schemeClr val="accent3">
                      <a:lumMod val="40000"/>
                      <a:lumOff val="60000"/>
                    </a:schemeClr>
                  </a:gs>
                  <a:gs pos="100000">
                    <a:schemeClr val="accent3">
                      <a:lumMod val="50000"/>
                    </a:schemeClr>
                  </a:gs>
                </a:gsLst>
                <a:lin ang="16200000" scaled="1"/>
                <a:tileRect/>
              </a:gradFill>
              <a:prstDash val="solid"/>
              <a:round/>
            </a:ln>
            <a:effectLst/>
          </p:spPr>
          <p:txBody>
            <a:bodyPr wrap="square" lIns="45718" tIns="45718" rIns="45718" bIns="45718" numCol="1" anchor="t">
              <a:noAutofit/>
            </a:bodyPr>
            <a:lstStyle/>
            <a:p>
              <a:endParaRPr/>
            </a:p>
          </p:txBody>
        </p:sp>
        <p:grpSp>
          <p:nvGrpSpPr>
            <p:cNvPr id="358" name="Grupo 13"/>
            <p:cNvGrpSpPr/>
            <p:nvPr/>
          </p:nvGrpSpPr>
          <p:grpSpPr>
            <a:xfrm>
              <a:off x="1180769" y="2030543"/>
              <a:ext cx="220460" cy="226115"/>
              <a:chOff x="0" y="0"/>
              <a:chExt cx="181849" cy="186513"/>
            </a:xfrm>
          </p:grpSpPr>
          <p:sp>
            <p:nvSpPr>
              <p:cNvPr id="355" name="Forma libre: forma 20"/>
              <p:cNvSpPr/>
              <p:nvPr/>
            </p:nvSpPr>
            <p:spPr>
              <a:xfrm rot="18878505">
                <a:off x="3543" y="39662"/>
                <a:ext cx="140116" cy="6851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56" name="Forma libre: forma 21"/>
              <p:cNvSpPr/>
              <p:nvPr/>
            </p:nvSpPr>
            <p:spPr>
              <a:xfrm rot="18878505">
                <a:off x="56266" y="59615"/>
                <a:ext cx="27303" cy="28508"/>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57" name="Forma libre: forma 22"/>
              <p:cNvSpPr/>
              <p:nvPr/>
            </p:nvSpPr>
            <p:spPr>
              <a:xfrm rot="18878505">
                <a:off x="95360" y="71978"/>
                <a:ext cx="54972" cy="11156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60" name="Forma libre: forma 15"/>
            <p:cNvSpPr/>
            <p:nvPr/>
          </p:nvSpPr>
          <p:spPr>
            <a:xfrm rot="20863900" flipH="1">
              <a:off x="1466197" y="2189881"/>
              <a:ext cx="45719" cy="544462"/>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gradFill flip="none" rotWithShape="1">
              <a:gsLst>
                <a:gs pos="0">
                  <a:schemeClr val="accent3">
                    <a:lumMod val="20000"/>
                    <a:lumOff val="80000"/>
                  </a:schemeClr>
                </a:gs>
                <a:gs pos="35000">
                  <a:srgbClr val="FFFFFF"/>
                </a:gs>
                <a:gs pos="100000">
                  <a:schemeClr val="accent3"/>
                </a:gs>
              </a:gsLst>
              <a:path path="circle">
                <a:fillToRect l="37721" t="-19636" r="62278" b="119636"/>
              </a:path>
            </a:gradFill>
            <a:ln w="28575" cap="flat">
              <a:gradFill flip="none" rotWithShape="1">
                <a:gsLst>
                  <a:gs pos="0">
                    <a:schemeClr val="accent3">
                      <a:lumMod val="20000"/>
                      <a:lumOff val="80000"/>
                    </a:schemeClr>
                  </a:gs>
                  <a:gs pos="22000">
                    <a:schemeClr val="accent3">
                      <a:lumMod val="40000"/>
                      <a:lumOff val="60000"/>
                    </a:schemeClr>
                  </a:gs>
                  <a:gs pos="100000">
                    <a:schemeClr val="accent3">
                      <a:lumMod val="75000"/>
                    </a:schemeClr>
                  </a:gs>
                </a:gsLst>
                <a:lin ang="16200000" scaled="1"/>
                <a:tileRect/>
              </a:gradFill>
              <a:prstDash val="solid"/>
              <a:round/>
            </a:ln>
            <a:effectLst/>
          </p:spPr>
          <p:txBody>
            <a:bodyPr wrap="square" lIns="45718" tIns="45718" rIns="45718" bIns="45718" numCol="1" anchor="ctr">
              <a:noAutofit/>
            </a:bodyPr>
            <a:lstStyle/>
            <a:p>
              <a:pPr algn="ctr">
                <a:defRPr>
                  <a:solidFill>
                    <a:srgbClr val="FFFFFF"/>
                  </a:solidFill>
                </a:defRPr>
              </a:pPr>
              <a:endParaRPr dirty="0"/>
            </a:p>
          </p:txBody>
        </p:sp>
        <p:grpSp>
          <p:nvGrpSpPr>
            <p:cNvPr id="364" name="Grupo 16"/>
            <p:cNvGrpSpPr/>
            <p:nvPr/>
          </p:nvGrpSpPr>
          <p:grpSpPr>
            <a:xfrm>
              <a:off x="1266410" y="1872027"/>
              <a:ext cx="182246" cy="274748"/>
              <a:chOff x="0" y="1"/>
              <a:chExt cx="150328" cy="226629"/>
            </a:xfrm>
          </p:grpSpPr>
          <p:sp>
            <p:nvSpPr>
              <p:cNvPr id="361" name="Forma libre: forma 17"/>
              <p:cNvSpPr/>
              <p:nvPr/>
            </p:nvSpPr>
            <p:spPr>
              <a:xfrm rot="20302147">
                <a:off x="12180" y="18444"/>
                <a:ext cx="116962" cy="88434"/>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62" name="Forma libre: forma 18"/>
              <p:cNvSpPr/>
              <p:nvPr/>
            </p:nvSpPr>
            <p:spPr>
              <a:xfrm rot="20302147">
                <a:off x="56019" y="41863"/>
                <a:ext cx="22793" cy="36796"/>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63" name="Forma libre: forma 19"/>
              <p:cNvSpPr/>
              <p:nvPr/>
            </p:nvSpPr>
            <p:spPr>
              <a:xfrm rot="20302147">
                <a:off x="79514" y="79238"/>
                <a:ext cx="45888" cy="14400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54" name="Conector recto 12"/>
            <p:cNvSpPr/>
            <p:nvPr/>
          </p:nvSpPr>
          <p:spPr>
            <a:xfrm>
              <a:off x="1343438" y="2196101"/>
              <a:ext cx="143066" cy="149600"/>
            </a:xfrm>
            <a:prstGeom prst="line">
              <a:avLst/>
            </a:prstGeom>
            <a:noFill/>
            <a:ln w="19050" cap="flat">
              <a:gradFill>
                <a:gsLst>
                  <a:gs pos="50000">
                    <a:srgbClr val="9DB56C"/>
                  </a:gs>
                  <a:gs pos="0">
                    <a:schemeClr val="accent3">
                      <a:lumMod val="60000"/>
                      <a:lumOff val="40000"/>
                    </a:schemeClr>
                  </a:gs>
                  <a:gs pos="100000">
                    <a:schemeClr val="accent3">
                      <a:lumMod val="75000"/>
                    </a:schemeClr>
                  </a:gs>
                </a:gsLst>
                <a:lin ang="10800000" scaled="0"/>
              </a:gradFill>
              <a:prstDash val="solid"/>
              <a:round/>
            </a:ln>
            <a:effectLst/>
          </p:spPr>
          <p:txBody>
            <a:bodyPr wrap="square" lIns="45718" tIns="45718" rIns="45718" bIns="45718" numCol="1" anchor="t">
              <a:noAutofit/>
            </a:bodyPr>
            <a:lstStyle/>
            <a:p>
              <a:endParaRPr dirty="0"/>
            </a:p>
          </p:txBody>
        </p:sp>
        <p:sp>
          <p:nvSpPr>
            <p:cNvPr id="359" name="Conector recto 14"/>
            <p:cNvSpPr/>
            <p:nvPr/>
          </p:nvSpPr>
          <p:spPr>
            <a:xfrm>
              <a:off x="1400476" y="2069562"/>
              <a:ext cx="51608" cy="126391"/>
            </a:xfrm>
            <a:prstGeom prst="line">
              <a:avLst/>
            </a:prstGeom>
            <a:noFill/>
            <a:ln w="19050" cap="flat">
              <a:gradFill>
                <a:gsLst>
                  <a:gs pos="0">
                    <a:schemeClr val="accent3">
                      <a:lumMod val="60000"/>
                      <a:lumOff val="40000"/>
                    </a:schemeClr>
                  </a:gs>
                  <a:gs pos="50000">
                    <a:srgbClr val="899C62"/>
                  </a:gs>
                  <a:gs pos="100000">
                    <a:schemeClr val="accent3">
                      <a:lumMod val="50000"/>
                    </a:schemeClr>
                  </a:gs>
                </a:gsLst>
                <a:lin ang="10800000" scaled="0"/>
              </a:gradFill>
              <a:prstDash val="solid"/>
              <a:round/>
            </a:ln>
            <a:effectLst/>
          </p:spPr>
          <p:txBody>
            <a:bodyPr wrap="square" lIns="45718" tIns="45718" rIns="45718" bIns="45718" numCol="1" anchor="t">
              <a:noAutofit/>
            </a:bodyPr>
            <a:lstStyle/>
            <a:p>
              <a:endParaRPr/>
            </a:p>
          </p:txBody>
        </p:sp>
        <p:sp>
          <p:nvSpPr>
            <p:cNvPr id="366" name="CuadroTexto 1"/>
            <p:cNvSpPr txBox="1"/>
            <p:nvPr/>
          </p:nvSpPr>
          <p:spPr>
            <a:xfrm>
              <a:off x="577018" y="3665944"/>
              <a:ext cx="1942421" cy="69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p>
              <a:pPr algn="ctr">
                <a:defRPr sz="1600" b="1">
                  <a:latin typeface="Calibri"/>
                  <a:ea typeface="Calibri"/>
                  <a:cs typeface="Calibri"/>
                  <a:sym typeface="Calibri"/>
                </a:defRPr>
              </a:pPr>
              <a:r>
                <a:rPr dirty="0"/>
                <a:t>early flowering</a:t>
              </a:r>
            </a:p>
            <a:p>
              <a:pPr algn="ctr">
                <a:defRPr sz="1600" b="1">
                  <a:latin typeface="Calibri"/>
                  <a:ea typeface="Calibri"/>
                  <a:cs typeface="Calibri"/>
                  <a:sym typeface="Calibri"/>
                </a:defRPr>
              </a:pPr>
              <a:r>
                <a:rPr dirty="0"/>
                <a:t>mutants</a:t>
              </a:r>
            </a:p>
          </p:txBody>
        </p:sp>
        <p:sp>
          <p:nvSpPr>
            <p:cNvPr id="351" name="Forma libre: forma 25"/>
            <p:cNvSpPr/>
            <p:nvPr/>
          </p:nvSpPr>
          <p:spPr>
            <a:xfrm rot="681594">
              <a:off x="1459784" y="1949289"/>
              <a:ext cx="64370" cy="13064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3" name="Grupo 2">
              <a:extLst>
                <a:ext uri="{FF2B5EF4-FFF2-40B4-BE49-F238E27FC236}">
                  <a16:creationId xmlns:a16="http://schemas.microsoft.com/office/drawing/2014/main" id="{89A570F8-9004-4212-A541-516EC4D5DE53}"/>
                </a:ext>
              </a:extLst>
            </p:cNvPr>
            <p:cNvGrpSpPr/>
            <p:nvPr/>
          </p:nvGrpSpPr>
          <p:grpSpPr>
            <a:xfrm>
              <a:off x="1429167" y="1882767"/>
              <a:ext cx="174125" cy="92527"/>
              <a:chOff x="3092259" y="1381053"/>
              <a:chExt cx="174125" cy="92527"/>
            </a:xfrm>
            <a:solidFill>
              <a:schemeClr val="bg1"/>
            </a:solidFill>
          </p:grpSpPr>
          <p:sp>
            <p:nvSpPr>
              <p:cNvPr id="114" name="Forma libre: forma 83">
                <a:extLst>
                  <a:ext uri="{FF2B5EF4-FFF2-40B4-BE49-F238E27FC236}">
                    <a16:creationId xmlns:a16="http://schemas.microsoft.com/office/drawing/2014/main" id="{DEFD8F70-9CE4-48E2-B619-8FFD806BFB28}"/>
                  </a:ext>
                </a:extLst>
              </p:cNvPr>
              <p:cNvSpPr/>
              <p:nvPr/>
            </p:nvSpPr>
            <p:spPr>
              <a:xfrm rot="1071348">
                <a:off x="3092259" y="1381053"/>
                <a:ext cx="174125" cy="92527"/>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115" name="Forma libre: forma 84">
                <a:extLst>
                  <a:ext uri="{FF2B5EF4-FFF2-40B4-BE49-F238E27FC236}">
                    <a16:creationId xmlns:a16="http://schemas.microsoft.com/office/drawing/2014/main" id="{BF7B07CE-C949-4795-BD3C-753A0FA53182}"/>
                  </a:ext>
                </a:extLst>
              </p:cNvPr>
              <p:cNvSpPr/>
              <p:nvPr/>
            </p:nvSpPr>
            <p:spPr>
              <a:xfrm rot="1071348">
                <a:off x="3160436" y="1403681"/>
                <a:ext cx="33931" cy="38499"/>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grp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grpSp>
        <p:nvGrpSpPr>
          <p:cNvPr id="5" name="Grupo 4">
            <a:extLst>
              <a:ext uri="{FF2B5EF4-FFF2-40B4-BE49-F238E27FC236}">
                <a16:creationId xmlns:a16="http://schemas.microsoft.com/office/drawing/2014/main" id="{F5D8CE14-588F-4107-BEA5-0DBDB90DF045}"/>
              </a:ext>
            </a:extLst>
          </p:cNvPr>
          <p:cNvGrpSpPr/>
          <p:nvPr/>
        </p:nvGrpSpPr>
        <p:grpSpPr>
          <a:xfrm>
            <a:off x="3772387" y="1083092"/>
            <a:ext cx="1599227" cy="2427670"/>
            <a:chOff x="3773257" y="1084463"/>
            <a:chExt cx="1599227" cy="2427670"/>
          </a:xfrm>
        </p:grpSpPr>
        <p:grpSp>
          <p:nvGrpSpPr>
            <p:cNvPr id="309" name="Grupo 59"/>
            <p:cNvGrpSpPr/>
            <p:nvPr/>
          </p:nvGrpSpPr>
          <p:grpSpPr>
            <a:xfrm>
              <a:off x="3773257" y="1991965"/>
              <a:ext cx="1599227" cy="1520168"/>
              <a:chOff x="23" y="38646"/>
              <a:chExt cx="1319147" cy="1253937"/>
            </a:xfrm>
          </p:grpSpPr>
          <p:grpSp>
            <p:nvGrpSpPr>
              <p:cNvPr id="303" name="Grupo 86"/>
              <p:cNvGrpSpPr/>
              <p:nvPr/>
            </p:nvGrpSpPr>
            <p:grpSpPr>
              <a:xfrm>
                <a:off x="23" y="78085"/>
                <a:ext cx="1319147" cy="1214498"/>
                <a:chOff x="24" y="23"/>
                <a:chExt cx="1319145" cy="1214497"/>
              </a:xfrm>
            </p:grpSpPr>
            <p:sp>
              <p:nvSpPr>
                <p:cNvPr id="297" name="Forma libre: forma 92"/>
                <p:cNvSpPr/>
                <p:nvPr/>
              </p:nvSpPr>
              <p:spPr>
                <a:xfrm rot="21421500" flipH="1">
                  <a:off x="663464" y="384594"/>
                  <a:ext cx="352578"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adFill flip="none" rotWithShape="1">
                  <a:gsLst>
                    <a:gs pos="0">
                      <a:srgbClr val="EBF1DE"/>
                    </a:gs>
                    <a:gs pos="46000">
                      <a:srgbClr val="D7E4BD"/>
                    </a:gs>
                    <a:gs pos="100000">
                      <a:srgbClr val="C3D69B"/>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98" name="Forma libre: forma 93"/>
                <p:cNvSpPr/>
                <p:nvPr/>
              </p:nvSpPr>
              <p:spPr>
                <a:xfrm rot="20464975">
                  <a:off x="705952" y="455624"/>
                  <a:ext cx="566891" cy="380246"/>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299" name="Forma libre: forma 94"/>
                <p:cNvSpPr/>
                <p:nvPr/>
              </p:nvSpPr>
              <p:spPr>
                <a:xfrm rot="1643267" flipH="1">
                  <a:off x="55712" y="400159"/>
                  <a:ext cx="566891" cy="380246"/>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00" name="Forma libre: forma 95"/>
                <p:cNvSpPr/>
                <p:nvPr/>
              </p:nvSpPr>
              <p:spPr>
                <a:xfrm rot="18175598">
                  <a:off x="336023" y="575090"/>
                  <a:ext cx="352581"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adFill flip="none" rotWithShape="1">
                  <a:gsLst>
                    <a:gs pos="0">
                      <a:srgbClr val="EBF1DE"/>
                    </a:gs>
                    <a:gs pos="46000">
                      <a:srgbClr val="D7E4BD"/>
                    </a:gs>
                    <a:gs pos="100000">
                      <a:srgbClr val="C3D69B"/>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01" name="Forma libre: forma 96"/>
                <p:cNvSpPr/>
                <p:nvPr/>
              </p:nvSpPr>
              <p:spPr>
                <a:xfrm rot="16200000">
                  <a:off x="575121" y="93348"/>
                  <a:ext cx="566893"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02" name="Forma libre: forma 97"/>
                <p:cNvSpPr/>
                <p:nvPr/>
              </p:nvSpPr>
              <p:spPr>
                <a:xfrm rot="19020582" flipH="1">
                  <a:off x="301609" y="692056"/>
                  <a:ext cx="566891" cy="380246"/>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nvGrpSpPr>
              <p:cNvPr id="306" name="Grupo 87"/>
              <p:cNvGrpSpPr/>
              <p:nvPr/>
            </p:nvGrpSpPr>
            <p:grpSpPr>
              <a:xfrm>
                <a:off x="291508" y="38646"/>
                <a:ext cx="712392" cy="1099614"/>
                <a:chOff x="99654" y="38648"/>
                <a:chExt cx="712390" cy="1099612"/>
              </a:xfrm>
            </p:grpSpPr>
            <p:sp>
              <p:nvSpPr>
                <p:cNvPr id="304" name="Forma libre: forma 90"/>
                <p:cNvSpPr/>
                <p:nvPr/>
              </p:nvSpPr>
              <p:spPr>
                <a:xfrm rot="4256525">
                  <a:off x="-60307" y="198609"/>
                  <a:ext cx="669015" cy="349093"/>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05" name="Forma libre: forma 91"/>
                <p:cNvSpPr/>
                <p:nvPr/>
              </p:nvSpPr>
              <p:spPr>
                <a:xfrm rot="14954687">
                  <a:off x="378616" y="704831"/>
                  <a:ext cx="544088" cy="322769"/>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sp>
            <p:nvSpPr>
              <p:cNvPr id="307" name="Forma libre: forma 88"/>
              <p:cNvSpPr/>
              <p:nvPr/>
            </p:nvSpPr>
            <p:spPr>
              <a:xfrm rot="20808957">
                <a:off x="405178" y="639467"/>
                <a:ext cx="277876" cy="194787"/>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08" name="Forma libre: forma 89"/>
              <p:cNvSpPr/>
              <p:nvPr/>
            </p:nvSpPr>
            <p:spPr>
              <a:xfrm rot="19431665" flipH="1">
                <a:off x="664622" y="521468"/>
                <a:ext cx="277876" cy="19478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14" name="Conector recto 61"/>
            <p:cNvSpPr/>
            <p:nvPr/>
          </p:nvSpPr>
          <p:spPr>
            <a:xfrm flipH="1">
              <a:off x="4500555" y="1265952"/>
              <a:ext cx="58066" cy="208506"/>
            </a:xfrm>
            <a:prstGeom prst="line">
              <a:avLst/>
            </a:prstGeom>
            <a:noFill/>
            <a:ln w="19050" cap="flat">
              <a:solidFill>
                <a:schemeClr val="accent3">
                  <a:lumMod val="75000"/>
                </a:schemeClr>
              </a:solidFill>
              <a:prstDash val="solid"/>
              <a:round/>
            </a:ln>
            <a:effectLst/>
          </p:spPr>
          <p:txBody>
            <a:bodyPr wrap="square" lIns="45718" tIns="45718" rIns="45718" bIns="45718" numCol="1" anchor="t">
              <a:noAutofit/>
            </a:bodyPr>
            <a:lstStyle/>
            <a:p>
              <a:endParaRPr/>
            </a:p>
          </p:txBody>
        </p:sp>
        <p:sp>
          <p:nvSpPr>
            <p:cNvPr id="315" name="Conector recto 62"/>
            <p:cNvSpPr/>
            <p:nvPr/>
          </p:nvSpPr>
          <p:spPr>
            <a:xfrm>
              <a:off x="4344911" y="1413611"/>
              <a:ext cx="145253" cy="209098"/>
            </a:xfrm>
            <a:prstGeom prst="line">
              <a:avLst/>
            </a:prstGeom>
            <a:noFill/>
            <a:ln w="19050" cap="flat">
              <a:solidFill>
                <a:schemeClr val="accent3">
                  <a:lumMod val="75000"/>
                </a:schemeClr>
              </a:solidFill>
              <a:prstDash val="solid"/>
              <a:round/>
            </a:ln>
            <a:effectLst/>
          </p:spPr>
          <p:txBody>
            <a:bodyPr wrap="square" lIns="45718" tIns="45718" rIns="45718" bIns="45718" numCol="1" anchor="t">
              <a:noAutofit/>
            </a:bodyPr>
            <a:lstStyle/>
            <a:p>
              <a:endParaRPr/>
            </a:p>
          </p:txBody>
        </p:sp>
        <p:sp>
          <p:nvSpPr>
            <p:cNvPr id="316" name="Conector recto 63"/>
            <p:cNvSpPr/>
            <p:nvPr/>
          </p:nvSpPr>
          <p:spPr>
            <a:xfrm>
              <a:off x="4322078" y="1794491"/>
              <a:ext cx="203158" cy="244134"/>
            </a:xfrm>
            <a:prstGeom prst="line">
              <a:avLst/>
            </a:prstGeom>
            <a:noFill/>
            <a:ln w="19050" cap="flat">
              <a:solidFill>
                <a:schemeClr val="accent3">
                  <a:lumMod val="75000"/>
                </a:schemeClr>
              </a:solidFill>
              <a:prstDash val="solid"/>
              <a:round/>
            </a:ln>
            <a:effectLst/>
          </p:spPr>
          <p:txBody>
            <a:bodyPr wrap="square" lIns="45718" tIns="45718" rIns="45718" bIns="45718" numCol="1" anchor="t">
              <a:noAutofit/>
            </a:bodyPr>
            <a:lstStyle/>
            <a:p>
              <a:endParaRPr/>
            </a:p>
          </p:txBody>
        </p:sp>
        <p:grpSp>
          <p:nvGrpSpPr>
            <p:cNvPr id="320" name="Grupo 64"/>
            <p:cNvGrpSpPr/>
            <p:nvPr/>
          </p:nvGrpSpPr>
          <p:grpSpPr>
            <a:xfrm>
              <a:off x="4162252" y="1619795"/>
              <a:ext cx="244409" cy="264864"/>
              <a:chOff x="0" y="0"/>
              <a:chExt cx="201604" cy="218477"/>
            </a:xfrm>
          </p:grpSpPr>
          <p:sp>
            <p:nvSpPr>
              <p:cNvPr id="317" name="Forma libre: forma 80"/>
              <p:cNvSpPr/>
              <p:nvPr/>
            </p:nvSpPr>
            <p:spPr>
              <a:xfrm rot="19215101">
                <a:off x="8277" y="39365"/>
                <a:ext cx="152402" cy="80985"/>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18" name="Forma libre: forma 81"/>
              <p:cNvSpPr/>
              <p:nvPr/>
            </p:nvSpPr>
            <p:spPr>
              <a:xfrm rot="19215101">
                <a:off x="65487" y="62372"/>
                <a:ext cx="29697" cy="3369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19" name="Forma libre: forma 82"/>
              <p:cNvSpPr/>
              <p:nvPr/>
            </p:nvSpPr>
            <p:spPr>
              <a:xfrm rot="19215101">
                <a:off x="106561" y="82727"/>
                <a:ext cx="59791"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324" name="Grupo 65"/>
            <p:cNvGrpSpPr/>
            <p:nvPr/>
          </p:nvGrpSpPr>
          <p:grpSpPr>
            <a:xfrm>
              <a:off x="4547895" y="1285584"/>
              <a:ext cx="221186" cy="263996"/>
              <a:chOff x="1" y="0"/>
              <a:chExt cx="182448" cy="217760"/>
            </a:xfrm>
          </p:grpSpPr>
          <p:sp>
            <p:nvSpPr>
              <p:cNvPr id="321" name="Forma libre: forma 77"/>
              <p:cNvSpPr/>
              <p:nvPr/>
            </p:nvSpPr>
            <p:spPr>
              <a:xfrm rot="1533944">
                <a:off x="20034" y="28919"/>
                <a:ext cx="152403" cy="80985"/>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22" name="Forma libre: forma 78"/>
              <p:cNvSpPr/>
              <p:nvPr/>
            </p:nvSpPr>
            <p:spPr>
              <a:xfrm rot="1533944">
                <a:off x="80236" y="48533"/>
                <a:ext cx="29698" cy="3369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23" name="Forma libre: forma 79"/>
              <p:cNvSpPr/>
              <p:nvPr/>
            </p:nvSpPr>
            <p:spPr>
              <a:xfrm rot="1533944">
                <a:off x="25529" y="79439"/>
                <a:ext cx="59792"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328" name="Grupo 66"/>
            <p:cNvGrpSpPr/>
            <p:nvPr/>
          </p:nvGrpSpPr>
          <p:grpSpPr>
            <a:xfrm>
              <a:off x="4167492" y="1221293"/>
              <a:ext cx="242828" cy="265554"/>
              <a:chOff x="0" y="0"/>
              <a:chExt cx="200300" cy="219045"/>
            </a:xfrm>
          </p:grpSpPr>
          <p:sp>
            <p:nvSpPr>
              <p:cNvPr id="325" name="Forma libre: forma 74"/>
              <p:cNvSpPr/>
              <p:nvPr/>
            </p:nvSpPr>
            <p:spPr>
              <a:xfrm rot="19268262">
                <a:off x="8539" y="38850"/>
                <a:ext cx="152403" cy="80985"/>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chemeClr val="bg1"/>
              </a:solidFill>
              <a:ln w="6350" cap="flat">
                <a:solidFill>
                  <a:srgbClr val="BFBFB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26" name="Forma libre: forma 75"/>
              <p:cNvSpPr/>
              <p:nvPr/>
            </p:nvSpPr>
            <p:spPr>
              <a:xfrm rot="19268262">
                <a:off x="65760" y="61792"/>
                <a:ext cx="29697" cy="3369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27" name="Forma libre: forma 76"/>
              <p:cNvSpPr/>
              <p:nvPr/>
            </p:nvSpPr>
            <p:spPr>
              <a:xfrm rot="19268262">
                <a:off x="105753" y="83007"/>
                <a:ext cx="59792" cy="131877"/>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29" name="Conector recto 67"/>
            <p:cNvSpPr/>
            <p:nvPr/>
          </p:nvSpPr>
          <p:spPr>
            <a:xfrm flipH="1">
              <a:off x="4500557" y="1485942"/>
              <a:ext cx="100318" cy="258859"/>
            </a:xfrm>
            <a:prstGeom prst="line">
              <a:avLst/>
            </a:prstGeom>
            <a:noFill/>
            <a:ln w="19050" cap="flat">
              <a:solidFill>
                <a:schemeClr val="accent3">
                  <a:lumMod val="75000"/>
                </a:schemeClr>
              </a:solidFill>
              <a:prstDash val="solid"/>
              <a:round/>
            </a:ln>
            <a:effectLst/>
          </p:spPr>
          <p:txBody>
            <a:bodyPr wrap="square" lIns="45718" tIns="45718" rIns="45718" bIns="45718" numCol="1" anchor="t">
              <a:noAutofit/>
            </a:bodyPr>
            <a:lstStyle/>
            <a:p>
              <a:endParaRPr/>
            </a:p>
          </p:txBody>
        </p:sp>
        <p:sp>
          <p:nvSpPr>
            <p:cNvPr id="330" name="Conector recto 68"/>
            <p:cNvSpPr/>
            <p:nvPr/>
          </p:nvSpPr>
          <p:spPr>
            <a:xfrm>
              <a:off x="4446842" y="1310598"/>
              <a:ext cx="56386" cy="262510"/>
            </a:xfrm>
            <a:prstGeom prst="line">
              <a:avLst/>
            </a:prstGeom>
            <a:noFill/>
            <a:ln w="19050" cap="flat">
              <a:solidFill>
                <a:schemeClr val="accent3">
                  <a:lumMod val="75000"/>
                </a:schemeClr>
              </a:solidFill>
              <a:prstDash val="solid"/>
              <a:round/>
            </a:ln>
            <a:effectLst/>
          </p:spPr>
          <p:txBody>
            <a:bodyPr wrap="square" lIns="45718" tIns="45718" rIns="45718" bIns="45718" numCol="1" anchor="t">
              <a:noAutofit/>
            </a:bodyPr>
            <a:lstStyle/>
            <a:p>
              <a:endParaRPr/>
            </a:p>
          </p:txBody>
        </p:sp>
        <p:sp>
          <p:nvSpPr>
            <p:cNvPr id="331" name="Forma libre: forma 69"/>
            <p:cNvSpPr/>
            <p:nvPr/>
          </p:nvSpPr>
          <p:spPr>
            <a:xfrm rot="21253654" flipH="1">
              <a:off x="4505985" y="1467956"/>
              <a:ext cx="55428" cy="1254010"/>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gradFill flip="none" rotWithShape="1">
              <a:gsLst>
                <a:gs pos="0">
                  <a:srgbClr val="FFFFFF"/>
                </a:gs>
                <a:gs pos="35000">
                  <a:srgbClr val="FFFFFF"/>
                </a:gs>
                <a:gs pos="100000">
                  <a:schemeClr val="accent3"/>
                </a:gs>
              </a:gsLst>
              <a:path path="circle">
                <a:fillToRect l="37721" t="-19636" r="62278" b="119636"/>
              </a:path>
            </a:gradFill>
            <a:ln w="28575"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37" name="Forma libre: forma 57"/>
            <p:cNvSpPr/>
            <p:nvPr/>
          </p:nvSpPr>
          <p:spPr>
            <a:xfrm rot="2940701">
              <a:off x="4365204" y="2608646"/>
              <a:ext cx="231301" cy="142651"/>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chemeClr val="accent3">
                    <a:lumMod val="50000"/>
                  </a:schemeClr>
                </a:gs>
                <a:gs pos="46000">
                  <a:schemeClr val="accent3">
                    <a:lumMod val="50000"/>
                  </a:schemeClr>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38" name="Forma libre: forma 58"/>
            <p:cNvSpPr/>
            <p:nvPr/>
          </p:nvSpPr>
          <p:spPr>
            <a:xfrm rot="14184696">
              <a:off x="4567270" y="2713909"/>
              <a:ext cx="210907" cy="156985"/>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chemeClr val="accent3">
                    <a:lumMod val="50000"/>
                  </a:schemeClr>
                </a:gs>
                <a:gs pos="46000">
                  <a:schemeClr val="accent3">
                    <a:lumMod val="50000"/>
                  </a:schemeClr>
                </a:gs>
                <a:gs pos="100000">
                  <a:schemeClr val="accent3">
                    <a:lumMod val="75000"/>
                  </a:schemeClr>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4" name="Grupo 3">
              <a:extLst>
                <a:ext uri="{FF2B5EF4-FFF2-40B4-BE49-F238E27FC236}">
                  <a16:creationId xmlns:a16="http://schemas.microsoft.com/office/drawing/2014/main" id="{46D1C8CC-3F64-4187-9E87-6B8DD73441E8}"/>
                </a:ext>
              </a:extLst>
            </p:cNvPr>
            <p:cNvGrpSpPr/>
            <p:nvPr/>
          </p:nvGrpSpPr>
          <p:grpSpPr>
            <a:xfrm>
              <a:off x="4530224" y="1084463"/>
              <a:ext cx="93774" cy="224476"/>
              <a:chOff x="3417798" y="1658389"/>
              <a:chExt cx="93774" cy="224476"/>
            </a:xfrm>
          </p:grpSpPr>
          <p:sp>
            <p:nvSpPr>
              <p:cNvPr id="112" name="Forma libre: forma 111">
                <a:extLst>
                  <a:ext uri="{FF2B5EF4-FFF2-40B4-BE49-F238E27FC236}">
                    <a16:creationId xmlns:a16="http://schemas.microsoft.com/office/drawing/2014/main" id="{D646DE71-EB3D-4A61-9570-8D6FC6B34BF6}"/>
                  </a:ext>
                </a:extLst>
              </p:cNvPr>
              <p:cNvSpPr/>
              <p:nvPr/>
            </p:nvSpPr>
            <p:spPr>
              <a:xfrm rot="2132220">
                <a:off x="3417798" y="1658389"/>
                <a:ext cx="93774" cy="154991"/>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Forma libre: forma 25">
                <a:extLst>
                  <a:ext uri="{FF2B5EF4-FFF2-40B4-BE49-F238E27FC236}">
                    <a16:creationId xmlns:a16="http://schemas.microsoft.com/office/drawing/2014/main" id="{C7180B51-4BEE-436D-9F4D-C0F42397EC2F}"/>
                  </a:ext>
                </a:extLst>
              </p:cNvPr>
              <p:cNvSpPr/>
              <p:nvPr/>
            </p:nvSpPr>
            <p:spPr>
              <a:xfrm rot="681594">
                <a:off x="3422745" y="1752221"/>
                <a:ext cx="64370" cy="13064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17" name="Grupo 116">
              <a:extLst>
                <a:ext uri="{FF2B5EF4-FFF2-40B4-BE49-F238E27FC236}">
                  <a16:creationId xmlns:a16="http://schemas.microsoft.com/office/drawing/2014/main" id="{4E3C0CB1-5D69-4FBE-A155-FAB6FA597981}"/>
                </a:ext>
              </a:extLst>
            </p:cNvPr>
            <p:cNvGrpSpPr/>
            <p:nvPr/>
          </p:nvGrpSpPr>
          <p:grpSpPr>
            <a:xfrm rot="19488318">
              <a:off x="4372794" y="1137972"/>
              <a:ext cx="93774" cy="224476"/>
              <a:chOff x="3417798" y="1658389"/>
              <a:chExt cx="93774" cy="224476"/>
            </a:xfrm>
          </p:grpSpPr>
          <p:sp>
            <p:nvSpPr>
              <p:cNvPr id="118" name="Forma libre: forma 117">
                <a:extLst>
                  <a:ext uri="{FF2B5EF4-FFF2-40B4-BE49-F238E27FC236}">
                    <a16:creationId xmlns:a16="http://schemas.microsoft.com/office/drawing/2014/main" id="{E0D75A1B-C0A6-446E-84BE-6975316F2582}"/>
                  </a:ext>
                </a:extLst>
              </p:cNvPr>
              <p:cNvSpPr/>
              <p:nvPr/>
            </p:nvSpPr>
            <p:spPr>
              <a:xfrm rot="2132220">
                <a:off x="3417798" y="1658389"/>
                <a:ext cx="93774" cy="154991"/>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Forma libre: forma 25">
                <a:extLst>
                  <a:ext uri="{FF2B5EF4-FFF2-40B4-BE49-F238E27FC236}">
                    <a16:creationId xmlns:a16="http://schemas.microsoft.com/office/drawing/2014/main" id="{3CF83345-D804-499E-9855-9CF9D1C226CD}"/>
                  </a:ext>
                </a:extLst>
              </p:cNvPr>
              <p:cNvSpPr/>
              <p:nvPr/>
            </p:nvSpPr>
            <p:spPr>
              <a:xfrm rot="681594">
                <a:off x="3422745" y="1752221"/>
                <a:ext cx="64370" cy="13064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rgbClr val="F6F9FC"/>
                  </a:gs>
                  <a:gs pos="38000">
                    <a:srgbClr val="4F6228"/>
                  </a:gs>
                  <a:gs pos="69000">
                    <a:srgbClr val="77933C"/>
                  </a:gs>
                  <a:gs pos="100000">
                    <a:srgbClr val="4F6228"/>
                  </a:gs>
                </a:gsLst>
                <a:lin ang="54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grpSp>
        <p:nvGrpSpPr>
          <p:cNvPr id="14" name="Grupo 13">
            <a:extLst>
              <a:ext uri="{FF2B5EF4-FFF2-40B4-BE49-F238E27FC236}">
                <a16:creationId xmlns:a16="http://schemas.microsoft.com/office/drawing/2014/main" id="{791F905C-A7CB-4E4B-8032-B81575B4531C}"/>
              </a:ext>
            </a:extLst>
          </p:cNvPr>
          <p:cNvGrpSpPr/>
          <p:nvPr/>
        </p:nvGrpSpPr>
        <p:grpSpPr>
          <a:xfrm>
            <a:off x="6755486" y="1776970"/>
            <a:ext cx="1835053" cy="2497472"/>
            <a:chOff x="6755486" y="1776970"/>
            <a:chExt cx="1835053" cy="2497472"/>
          </a:xfrm>
        </p:grpSpPr>
        <p:grpSp>
          <p:nvGrpSpPr>
            <p:cNvPr id="376" name="Grupo 34"/>
            <p:cNvGrpSpPr/>
            <p:nvPr/>
          </p:nvGrpSpPr>
          <p:grpSpPr>
            <a:xfrm>
              <a:off x="7083801" y="2033583"/>
              <a:ext cx="1031018" cy="1145511"/>
              <a:chOff x="32092" y="13581"/>
              <a:chExt cx="850454" cy="944893"/>
            </a:xfrm>
            <a:gradFill>
              <a:gsLst>
                <a:gs pos="0">
                  <a:schemeClr val="accent3">
                    <a:lumMod val="20000"/>
                    <a:lumOff val="80000"/>
                  </a:schemeClr>
                </a:gs>
                <a:gs pos="46000">
                  <a:srgbClr val="77933C"/>
                </a:gs>
                <a:gs pos="100000">
                  <a:schemeClr val="accent3">
                    <a:lumMod val="40000"/>
                    <a:lumOff val="60000"/>
                  </a:schemeClr>
                </a:gs>
              </a:gsLst>
              <a:lin ang="2700000" scaled="0"/>
            </a:gradFill>
          </p:grpSpPr>
          <p:grpSp>
            <p:nvGrpSpPr>
              <p:cNvPr id="371" name="Grupo 48"/>
              <p:cNvGrpSpPr/>
              <p:nvPr/>
            </p:nvGrpSpPr>
            <p:grpSpPr>
              <a:xfrm>
                <a:off x="227926" y="370272"/>
                <a:ext cx="512565" cy="327324"/>
                <a:chOff x="2" y="0"/>
                <a:chExt cx="512562" cy="327322"/>
              </a:xfrm>
              <a:grpFill/>
            </p:grpSpPr>
            <p:sp>
              <p:nvSpPr>
                <p:cNvPr id="369" name="Forma libre: forma 53"/>
                <p:cNvSpPr/>
                <p:nvPr/>
              </p:nvSpPr>
              <p:spPr>
                <a:xfrm rot="252773" flipH="1">
                  <a:off x="249512" y="9298"/>
                  <a:ext cx="258287" cy="13927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70" name="Forma libre: forma 54"/>
                <p:cNvSpPr/>
                <p:nvPr/>
              </p:nvSpPr>
              <p:spPr>
                <a:xfrm rot="18606870">
                  <a:off x="7322" y="114053"/>
                  <a:ext cx="258289" cy="13927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72" name="Forma libre: forma 49"/>
              <p:cNvSpPr/>
              <p:nvPr/>
            </p:nvSpPr>
            <p:spPr>
              <a:xfrm rot="298191">
                <a:off x="467263" y="500174"/>
                <a:ext cx="415283" cy="308246"/>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p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73" name="Forma libre: forma 50"/>
              <p:cNvSpPr/>
              <p:nvPr/>
            </p:nvSpPr>
            <p:spPr>
              <a:xfrm rot="2650743" flipH="1">
                <a:off x="32092" y="306299"/>
                <a:ext cx="459549" cy="27855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74" name="Forma libre: forma 51"/>
              <p:cNvSpPr/>
              <p:nvPr/>
            </p:nvSpPr>
            <p:spPr>
              <a:xfrm rot="15832119">
                <a:off x="396466" y="104081"/>
                <a:ext cx="459553" cy="27855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75" name="Forma libre: forma 52"/>
              <p:cNvSpPr/>
              <p:nvPr/>
            </p:nvSpPr>
            <p:spPr>
              <a:xfrm rot="18894210" flipH="1">
                <a:off x="240003" y="596709"/>
                <a:ext cx="415282" cy="308248"/>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10" name="Grupo 9">
              <a:extLst>
                <a:ext uri="{FF2B5EF4-FFF2-40B4-BE49-F238E27FC236}">
                  <a16:creationId xmlns:a16="http://schemas.microsoft.com/office/drawing/2014/main" id="{D6FCF1E6-76E2-46E8-A573-615646082F61}"/>
                </a:ext>
              </a:extLst>
            </p:cNvPr>
            <p:cNvGrpSpPr/>
            <p:nvPr/>
          </p:nvGrpSpPr>
          <p:grpSpPr>
            <a:xfrm rot="172545">
              <a:off x="6814239" y="1776970"/>
              <a:ext cx="1776300" cy="1745940"/>
              <a:chOff x="5263395" y="2037435"/>
              <a:chExt cx="1776300" cy="1745940"/>
            </a:xfrm>
            <a:gradFill>
              <a:gsLst>
                <a:gs pos="0">
                  <a:schemeClr val="accent3">
                    <a:lumMod val="20000"/>
                    <a:lumOff val="80000"/>
                  </a:schemeClr>
                </a:gs>
                <a:gs pos="46000">
                  <a:srgbClr val="77933C"/>
                </a:gs>
                <a:gs pos="100000">
                  <a:schemeClr val="accent3">
                    <a:lumMod val="40000"/>
                    <a:lumOff val="60000"/>
                  </a:schemeClr>
                </a:gs>
              </a:gsLst>
              <a:lin ang="2700000" scaled="0"/>
            </a:gradFill>
          </p:grpSpPr>
          <p:sp>
            <p:nvSpPr>
              <p:cNvPr id="380" name="Forma libre: forma 38"/>
              <p:cNvSpPr/>
              <p:nvPr/>
            </p:nvSpPr>
            <p:spPr>
              <a:xfrm rot="3810352">
                <a:off x="5363580" y="2342979"/>
                <a:ext cx="942952" cy="331863"/>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1" name="Forma libre: forma 39"/>
              <p:cNvSpPr/>
              <p:nvPr/>
            </p:nvSpPr>
            <p:spPr>
              <a:xfrm rot="12061982">
                <a:off x="6103482" y="2768372"/>
                <a:ext cx="936213" cy="367237"/>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dirty="0"/>
              </a:p>
            </p:txBody>
          </p:sp>
          <p:sp>
            <p:nvSpPr>
              <p:cNvPr id="382" name="Forma libre: forma 40"/>
              <p:cNvSpPr/>
              <p:nvPr/>
            </p:nvSpPr>
            <p:spPr>
              <a:xfrm rot="18762817">
                <a:off x="5393218" y="3117597"/>
                <a:ext cx="964320" cy="36723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3" name="Forma libre: forma 41"/>
              <p:cNvSpPr/>
              <p:nvPr/>
            </p:nvSpPr>
            <p:spPr>
              <a:xfrm rot="591190">
                <a:off x="5263395" y="2729526"/>
                <a:ext cx="868383" cy="36723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4" name="Forma libre: forma 42"/>
              <p:cNvSpPr/>
              <p:nvPr/>
            </p:nvSpPr>
            <p:spPr>
              <a:xfrm rot="15903862">
                <a:off x="5808577" y="3128061"/>
                <a:ext cx="881691" cy="331863"/>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5" name="Forma libre: forma 43"/>
              <p:cNvSpPr/>
              <p:nvPr/>
            </p:nvSpPr>
            <p:spPr>
              <a:xfrm rot="18342025" flipH="1">
                <a:off x="6007284" y="2438464"/>
                <a:ext cx="842470" cy="331863"/>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91" name="CuadroTexto 98"/>
            <p:cNvSpPr txBox="1"/>
            <p:nvPr/>
          </p:nvSpPr>
          <p:spPr>
            <a:xfrm>
              <a:off x="6755486" y="3578527"/>
              <a:ext cx="1803374" cy="69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p>
              <a:pPr algn="ctr">
                <a:defRPr sz="1600" b="1">
                  <a:latin typeface="Calibri"/>
                  <a:ea typeface="Calibri"/>
                  <a:cs typeface="Calibri"/>
                  <a:sym typeface="Calibri"/>
                </a:defRPr>
              </a:pPr>
              <a:r>
                <a:rPr dirty="0"/>
                <a:t>late flowering</a:t>
              </a:r>
            </a:p>
            <a:p>
              <a:pPr algn="ctr">
                <a:defRPr sz="1600" b="1">
                  <a:latin typeface="Calibri"/>
                  <a:ea typeface="Calibri"/>
                  <a:cs typeface="Calibri"/>
                  <a:sym typeface="Calibri"/>
                </a:defRPr>
              </a:pPr>
              <a:r>
                <a:rPr dirty="0"/>
                <a:t>mutants</a:t>
              </a:r>
            </a:p>
          </p:txBody>
        </p:sp>
        <p:grpSp>
          <p:nvGrpSpPr>
            <p:cNvPr id="13" name="Grupo 12">
              <a:extLst>
                <a:ext uri="{FF2B5EF4-FFF2-40B4-BE49-F238E27FC236}">
                  <a16:creationId xmlns:a16="http://schemas.microsoft.com/office/drawing/2014/main" id="{40FE5EAF-DCFE-4F27-AECB-C44C96D23834}"/>
                </a:ext>
              </a:extLst>
            </p:cNvPr>
            <p:cNvGrpSpPr/>
            <p:nvPr/>
          </p:nvGrpSpPr>
          <p:grpSpPr>
            <a:xfrm>
              <a:off x="7003425" y="1914352"/>
              <a:ext cx="1228072" cy="985124"/>
              <a:chOff x="6997403" y="1918053"/>
              <a:chExt cx="1228072" cy="985124"/>
            </a:xfrm>
          </p:grpSpPr>
          <p:sp>
            <p:nvSpPr>
              <p:cNvPr id="377" name="Forma libre: forma 35"/>
              <p:cNvSpPr/>
              <p:nvPr/>
            </p:nvSpPr>
            <p:spPr>
              <a:xfrm rot="5400000">
                <a:off x="7226762" y="2154531"/>
                <a:ext cx="718447" cy="24549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79" name="Forma libre: forma 37"/>
              <p:cNvSpPr/>
              <p:nvPr/>
            </p:nvSpPr>
            <p:spPr>
              <a:xfrm rot="2193660">
                <a:off x="6997403" y="2355462"/>
                <a:ext cx="694567" cy="24549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78" name="Forma libre: forma 36"/>
              <p:cNvSpPr/>
              <p:nvPr/>
            </p:nvSpPr>
            <p:spPr>
              <a:xfrm rot="20263485">
                <a:off x="7136772" y="2681331"/>
                <a:ext cx="577836" cy="221846"/>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07" name="Forma libre: forma 37">
                <a:extLst>
                  <a:ext uri="{FF2B5EF4-FFF2-40B4-BE49-F238E27FC236}">
                    <a16:creationId xmlns:a16="http://schemas.microsoft.com/office/drawing/2014/main" id="{0A7D9AB2-9850-40D5-830E-35F5E9568F51}"/>
                  </a:ext>
                </a:extLst>
              </p:cNvPr>
              <p:cNvSpPr/>
              <p:nvPr/>
            </p:nvSpPr>
            <p:spPr>
              <a:xfrm rot="13228641">
                <a:off x="7621659" y="2632609"/>
                <a:ext cx="603816" cy="24549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grpSp>
          <p:nvGrpSpPr>
            <p:cNvPr id="7" name="Grupo 6">
              <a:extLst>
                <a:ext uri="{FF2B5EF4-FFF2-40B4-BE49-F238E27FC236}">
                  <a16:creationId xmlns:a16="http://schemas.microsoft.com/office/drawing/2014/main" id="{44864A0F-CCEB-45AC-A8F5-84D10F8F888E}"/>
                </a:ext>
              </a:extLst>
            </p:cNvPr>
            <p:cNvGrpSpPr/>
            <p:nvPr/>
          </p:nvGrpSpPr>
          <p:grpSpPr>
            <a:xfrm rot="994867">
              <a:off x="7379742" y="2303640"/>
              <a:ext cx="606376" cy="520130"/>
              <a:chOff x="7332286" y="1555183"/>
              <a:chExt cx="606376" cy="520130"/>
            </a:xfrm>
          </p:grpSpPr>
          <p:sp>
            <p:nvSpPr>
              <p:cNvPr id="387" name="Forma libre: forma 45"/>
              <p:cNvSpPr/>
              <p:nvPr/>
            </p:nvSpPr>
            <p:spPr>
              <a:xfrm rot="6083925">
                <a:off x="7437726" y="1613242"/>
                <a:ext cx="316795" cy="200678"/>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chemeClr val="accent3">
                      <a:lumMod val="50000"/>
                    </a:schemeClr>
                  </a:gs>
                  <a:gs pos="46000">
                    <a:schemeClr val="accent3">
                      <a:lumMod val="50000"/>
                    </a:schemeClr>
                  </a:gs>
                  <a:gs pos="100000">
                    <a:schemeClr val="accent3">
                      <a:lumMod val="50000"/>
                    </a:schemeClr>
                  </a:gs>
                </a:gsLst>
                <a:lin ang="1620000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8" name="Forma libre: forma 46"/>
              <p:cNvSpPr/>
              <p:nvPr/>
            </p:nvSpPr>
            <p:spPr>
              <a:xfrm rot="12633881">
                <a:off x="7621866" y="1798498"/>
                <a:ext cx="316796" cy="200679"/>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chemeClr val="accent3">
                      <a:lumMod val="50000"/>
                    </a:schemeClr>
                  </a:gs>
                  <a:gs pos="46000">
                    <a:schemeClr val="accent3">
                      <a:lumMod val="50000"/>
                    </a:schemeClr>
                  </a:gs>
                  <a:gs pos="100000">
                    <a:schemeClr val="accent3">
                      <a:lumMod val="50000"/>
                    </a:schemeClr>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9" name="Forma libre: forma 47"/>
              <p:cNvSpPr/>
              <p:nvPr/>
            </p:nvSpPr>
            <p:spPr>
              <a:xfrm rot="18214183">
                <a:off x="7520212" y="1882655"/>
                <a:ext cx="186695" cy="19862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chemeClr val="accent3">
                      <a:lumMod val="50000"/>
                    </a:schemeClr>
                  </a:gs>
                  <a:gs pos="46000">
                    <a:schemeClr val="accent3">
                      <a:lumMod val="50000"/>
                    </a:schemeClr>
                  </a:gs>
                  <a:gs pos="100000">
                    <a:schemeClr val="accent3">
                      <a:lumMod val="50000"/>
                    </a:schemeClr>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6" name="Forma libre: forma 44"/>
              <p:cNvSpPr/>
              <p:nvPr/>
            </p:nvSpPr>
            <p:spPr>
              <a:xfrm rot="950651">
                <a:off x="7332286" y="1781846"/>
                <a:ext cx="286280" cy="222069"/>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chemeClr val="accent3">
                      <a:lumMod val="50000"/>
                    </a:schemeClr>
                  </a:gs>
                  <a:gs pos="46000">
                    <a:schemeClr val="accent3">
                      <a:lumMod val="50000"/>
                    </a:schemeClr>
                  </a:gs>
                  <a:gs pos="100000">
                    <a:srgbClr val="0D0D0D"/>
                  </a:gs>
                </a:gsLst>
                <a:lin ang="27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dirty="0"/>
              </a:p>
            </p:txBody>
          </p:sp>
        </p:gr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323528" y="125413"/>
            <a:ext cx="8229600" cy="1143000"/>
          </a:xfrm>
        </p:spPr>
        <p:txBody>
          <a:bodyPr/>
          <a:lstStyle/>
          <a:p>
            <a:pPr eaLnBrk="1" hangingPunct="1"/>
            <a:r>
              <a:rPr lang="es-ES" dirty="0">
                <a:solidFill>
                  <a:srgbClr val="FF0000"/>
                </a:solidFill>
              </a:rPr>
              <a:t>Fases de la floración</a:t>
            </a:r>
          </a:p>
        </p:txBody>
      </p:sp>
      <p:sp>
        <p:nvSpPr>
          <p:cNvPr id="5" name="Rectangle 3"/>
          <p:cNvSpPr txBox="1">
            <a:spLocks noChangeArrowheads="1"/>
          </p:cNvSpPr>
          <p:nvPr/>
        </p:nvSpPr>
        <p:spPr>
          <a:xfrm>
            <a:off x="457200" y="1268413"/>
            <a:ext cx="8229600" cy="4857750"/>
          </a:xfrm>
          <a:prstGeom prst="rect">
            <a:avLst/>
          </a:prstGeom>
        </p:spPr>
        <p:txBody>
          <a:bodyPr vert="horz" lIns="91440" tIns="45720" rIns="91440" bIns="45720" rtlCol="0">
            <a:normAutofit/>
          </a:bodyPr>
          <a:lstStyle/>
          <a:p>
            <a:pPr marL="342900" lvl="0" indent="-342900" algn="just">
              <a:lnSpc>
                <a:spcPct val="90000"/>
              </a:lnSpc>
              <a:spcBef>
                <a:spcPct val="20000"/>
              </a:spcBef>
              <a:spcAft>
                <a:spcPct val="40000"/>
              </a:spcAf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1.-Inducción:</a:t>
            </a:r>
            <a:r>
              <a:rPr kumimoji="0" lang="es-ES" sz="2400" b="0" i="0" u="none" strike="noStrike" kern="1200" cap="none" spc="0" normalizeH="0" baseline="0" noProof="0" dirty="0">
                <a:ln>
                  <a:noFill/>
                </a:ln>
                <a:solidFill>
                  <a:schemeClr val="bg1"/>
                </a:solidFill>
                <a:effectLst/>
                <a:uLnTx/>
                <a:uFillTx/>
                <a:latin typeface="+mn-lt"/>
                <a:ea typeface="+mn-ea"/>
                <a:cs typeface="+mn-cs"/>
              </a:rPr>
              <a:t> </a:t>
            </a:r>
            <a:r>
              <a:rPr kumimoji="0" lang="es-ES" sz="2400" b="0" i="0" u="none" strike="noStrike" kern="1200" cap="none" spc="0" normalizeH="0" baseline="0" noProof="0" dirty="0">
                <a:ln>
                  <a:noFill/>
                </a:ln>
                <a:effectLst/>
                <a:uLnTx/>
                <a:uFillTx/>
                <a:latin typeface="+mn-lt"/>
                <a:ea typeface="+mn-ea"/>
                <a:cs typeface="+mn-cs"/>
              </a:rPr>
              <a:t>recepción del </a:t>
            </a:r>
            <a:r>
              <a:rPr lang="es-ES" sz="2400" dirty="0"/>
              <a:t>estimulo (mensajero químico) </a:t>
            </a:r>
            <a:r>
              <a:rPr kumimoji="0" lang="es-ES" sz="2400" b="0" i="0" u="none" strike="noStrike" kern="1200" cap="none" spc="0" normalizeH="0" baseline="0" noProof="0" dirty="0">
                <a:ln>
                  <a:noFill/>
                </a:ln>
                <a:effectLst/>
                <a:uLnTx/>
                <a:uFillTx/>
                <a:latin typeface="+mn-lt"/>
                <a:ea typeface="+mn-ea"/>
                <a:cs typeface="+mn-cs"/>
              </a:rPr>
              <a:t>que  induce  cambios en el programa de desarrollo de la planta </a:t>
            </a:r>
          </a:p>
          <a:p>
            <a:pPr marL="342900" lvl="0" indent="-342900" algn="just">
              <a:lnSpc>
                <a:spcPct val="90000"/>
              </a:lnSpc>
              <a:spcBef>
                <a:spcPct val="20000"/>
              </a:spcBef>
              <a:spcAft>
                <a:spcPct val="40000"/>
              </a:spcAf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2.-Evocación:</a:t>
            </a:r>
            <a:r>
              <a:rPr kumimoji="0" lang="es-ES" sz="2400" b="0" i="0" u="none" strike="noStrike" kern="1200" cap="none" spc="0" normalizeH="0" baseline="0" noProof="0" dirty="0">
                <a:ln>
                  <a:noFill/>
                </a:ln>
                <a:solidFill>
                  <a:schemeClr val="bg1"/>
                </a:solidFill>
                <a:effectLst/>
                <a:uLnTx/>
                <a:uFillTx/>
                <a:latin typeface="+mn-lt"/>
                <a:ea typeface="+mn-ea"/>
                <a:cs typeface="+mn-cs"/>
              </a:rPr>
              <a:t> </a:t>
            </a:r>
            <a:r>
              <a:rPr kumimoji="0" lang="es-ES" sz="2400" b="0" i="0" u="none" strike="noStrike" kern="1200" cap="none" spc="0" normalizeH="0" baseline="0" noProof="0" dirty="0">
                <a:ln>
                  <a:noFill/>
                </a:ln>
                <a:effectLst/>
                <a:uLnTx/>
                <a:uFillTx/>
                <a:latin typeface="+mn-lt"/>
                <a:ea typeface="+mn-ea"/>
                <a:cs typeface="+mn-cs"/>
              </a:rPr>
              <a:t>eventos </a:t>
            </a:r>
            <a:r>
              <a:rPr kumimoji="0" lang="es-ES" sz="2400" b="0" i="0" u="none" strike="noStrike" kern="1200" cap="none" spc="0" normalizeH="0" baseline="0" noProof="0" dirty="0" err="1">
                <a:ln>
                  <a:noFill/>
                </a:ln>
                <a:effectLst/>
                <a:uLnTx/>
                <a:uFillTx/>
                <a:latin typeface="+mn-lt"/>
                <a:ea typeface="+mn-ea"/>
                <a:cs typeface="+mn-cs"/>
              </a:rPr>
              <a:t>qu</a:t>
            </a:r>
            <a:r>
              <a:rPr lang="es-ES" sz="2400" dirty="0"/>
              <a:t>e conducen a la formación de </a:t>
            </a:r>
            <a:r>
              <a:rPr lang="es-ES" sz="2400" dirty="0" err="1"/>
              <a:t>primordios</a:t>
            </a:r>
            <a:r>
              <a:rPr lang="es-ES" sz="2400" dirty="0"/>
              <a:t> florales en los </a:t>
            </a:r>
            <a:r>
              <a:rPr kumimoji="0" lang="es-ES" sz="2400" b="0" i="0" u="none" strike="noStrike" kern="1200" cap="none" spc="0" normalizeH="0" baseline="0" noProof="0" dirty="0">
                <a:ln>
                  <a:noFill/>
                </a:ln>
                <a:effectLst/>
                <a:uLnTx/>
                <a:uFillTx/>
                <a:latin typeface="+mn-lt"/>
                <a:ea typeface="+mn-ea"/>
                <a:cs typeface="+mn-cs"/>
              </a:rPr>
              <a:t> meristemos</a:t>
            </a:r>
            <a:r>
              <a:rPr kumimoji="0" lang="es-ES" sz="2400" b="0" i="0" u="none" strike="noStrike" kern="1200" cap="none" spc="0" normalizeH="0" noProof="0" dirty="0">
                <a:ln>
                  <a:noFill/>
                </a:ln>
                <a:effectLst/>
                <a:uLnTx/>
                <a:uFillTx/>
                <a:latin typeface="+mn-lt"/>
                <a:ea typeface="+mn-ea"/>
                <a:cs typeface="+mn-cs"/>
              </a:rPr>
              <a:t> apicales.</a:t>
            </a:r>
            <a:endParaRPr kumimoji="0" lang="es-ES" sz="2400" b="0" i="0" u="none" strike="noStrike" kern="1200" cap="none" spc="0" normalizeH="0" baseline="0" noProof="0" dirty="0">
              <a:ln>
                <a:noFill/>
              </a:ln>
              <a:effectLst/>
              <a:uLnTx/>
              <a:uFillTx/>
              <a:latin typeface="+mn-lt"/>
              <a:ea typeface="+mn-ea"/>
              <a:cs typeface="+mn-cs"/>
            </a:endParaRPr>
          </a:p>
          <a:p>
            <a:pPr marL="342900" marR="0" lvl="0" indent="-342900" algn="just" defTabSz="914400" rtl="0" eaLnBrk="1" fontAlgn="auto" latinLnBrk="0" hangingPunct="1">
              <a:lnSpc>
                <a:spcPct val="90000"/>
              </a:lnSpc>
              <a:spcBef>
                <a:spcPct val="20000"/>
              </a:spcBef>
              <a:spcAft>
                <a:spcPct val="40000"/>
              </a:spcAft>
              <a:buClrTx/>
              <a:buSzTx/>
              <a:buFontTx/>
              <a:buNone/>
              <a:tabLs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3.- Iniciación: </a:t>
            </a:r>
            <a:r>
              <a:rPr kumimoji="0" lang="es-ES" sz="2400" b="0" i="0" u="none" strike="noStrike" kern="1200" cap="none" spc="0" normalizeH="0" baseline="0" noProof="0" dirty="0">
                <a:ln>
                  <a:noFill/>
                </a:ln>
                <a:effectLst/>
                <a:uLnTx/>
                <a:uFillTx/>
                <a:latin typeface="+mn-lt"/>
                <a:ea typeface="+mn-ea"/>
                <a:cs typeface="+mn-cs"/>
              </a:rPr>
              <a:t>primera evidencia morfológica</a:t>
            </a:r>
          </a:p>
          <a:p>
            <a:pPr marL="342900" marR="0" lvl="0" indent="-342900" algn="just" defTabSz="914400" rtl="0" eaLnBrk="1" fontAlgn="auto" latinLnBrk="0" hangingPunct="1">
              <a:lnSpc>
                <a:spcPct val="90000"/>
              </a:lnSpc>
              <a:spcBef>
                <a:spcPct val="20000"/>
              </a:spcBef>
              <a:spcAft>
                <a:spcPct val="40000"/>
              </a:spcAft>
              <a:buClrTx/>
              <a:buSzTx/>
              <a:buFontTx/>
              <a:buNone/>
              <a:tabLs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4.- Desarrollo: </a:t>
            </a:r>
            <a:r>
              <a:rPr kumimoji="0" lang="es-ES" sz="2400" b="0" i="0" u="none" strike="noStrike" kern="1200" cap="none" spc="0" normalizeH="0" baseline="0" noProof="0" dirty="0">
                <a:ln>
                  <a:noFill/>
                </a:ln>
                <a:effectLst/>
                <a:uLnTx/>
                <a:uFillTx/>
                <a:latin typeface="+mn-lt"/>
                <a:ea typeface="+mn-ea"/>
                <a:cs typeface="+mn-cs"/>
              </a:rPr>
              <a:t>formación de las partes florales</a:t>
            </a:r>
          </a:p>
          <a:p>
            <a:pPr marL="342900" marR="0" lvl="0" indent="-342900" algn="just" defTabSz="914400" rtl="0" eaLnBrk="1" fontAlgn="auto" latinLnBrk="0" hangingPunct="1">
              <a:lnSpc>
                <a:spcPct val="90000"/>
              </a:lnSpc>
              <a:spcBef>
                <a:spcPct val="20000"/>
              </a:spcBef>
              <a:spcAft>
                <a:spcPct val="40000"/>
              </a:spcAft>
              <a:buClrTx/>
              <a:buSzTx/>
              <a:buFontTx/>
              <a:buNone/>
              <a:tabLs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5.- Antesis:  </a:t>
            </a:r>
            <a:r>
              <a:rPr kumimoji="0" lang="es-ES" sz="2400" b="0" i="0" u="none" strike="noStrike" kern="1200" cap="none" spc="0" normalizeH="0" baseline="0" noProof="0" dirty="0">
                <a:ln>
                  <a:noFill/>
                </a:ln>
                <a:effectLst/>
                <a:uLnTx/>
                <a:uFillTx/>
                <a:latin typeface="+mn-lt"/>
                <a:ea typeface="+mn-ea"/>
                <a:cs typeface="+mn-cs"/>
              </a:rPr>
              <a:t>apertura de la flor completa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z="2400" dirty="0">
                <a:solidFill>
                  <a:srgbClr val="FF0000"/>
                </a:solidFill>
              </a:rPr>
              <a:t>Antes de que la planta esté lista para florecer, los genes de desarrollo floral se mantienen bajo control</a:t>
            </a:r>
            <a:endParaRPr lang="en-US" sz="2400" dirty="0">
              <a:solidFill>
                <a:srgbClr val="FF0000"/>
              </a:solidFill>
            </a:endParaRPr>
          </a:p>
        </p:txBody>
      </p:sp>
      <p:sp>
        <p:nvSpPr>
          <p:cNvPr id="3" name="TextBox 2"/>
          <p:cNvSpPr txBox="1"/>
          <p:nvPr/>
        </p:nvSpPr>
        <p:spPr>
          <a:xfrm>
            <a:off x="4592553" y="1407349"/>
            <a:ext cx="4073525" cy="4801314"/>
          </a:xfrm>
          <a:prstGeom prst="rect">
            <a:avLst/>
          </a:prstGeom>
          <a:noFill/>
        </p:spPr>
        <p:txBody>
          <a:bodyPr wrap="square" rtlCol="0">
            <a:spAutoFit/>
          </a:bodyPr>
          <a:lstStyle/>
          <a:p>
            <a:pPr marL="285750" lvl="0" indent="-285750">
              <a:buFont typeface="Arial" panose="020B0604020202020204" pitchFamily="34" charset="0"/>
              <a:buChar char="•"/>
              <a:defRPr/>
            </a:pPr>
            <a:r>
              <a:rPr lang="es-MX" dirty="0">
                <a:solidFill>
                  <a:prstClr val="black"/>
                </a:solidFill>
              </a:rPr>
              <a:t>Es fundamental que las plantas activen los genes de desarrollo floral en el momento adecuado para iniciar la formación de flores. 
También es fundamental que las plantas NO activen esos genes antes de que la planta esté lista para florecer.  
Si una planta florece en el momento equivocado, puede carecer de las condiciones ambientales adecuadas para una polinización exitosa y el desarrollo de semillas.  
En el mejor de los casos, eso resulta en un desperdicio de energía; En el peor de los casos, eso no resulta en la formación de la próxima generación.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val 4"/>
          <p:cNvSpPr/>
          <p:nvPr/>
        </p:nvSpPr>
        <p:spPr>
          <a:xfrm>
            <a:off x="1876425" y="2308646"/>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1876425" y="3808006"/>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5400000">
            <a:off x="2625090" y="3059341"/>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rot="5400000">
            <a:off x="1127760" y="3059341"/>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1830705" y="3213646"/>
            <a:ext cx="548640" cy="54864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rot="2700000">
            <a:off x="2402695" y="2535830"/>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rot="2700000">
            <a:off x="1343589" y="3583023"/>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rot="18900000" flipH="1">
            <a:off x="2402695" y="3583023"/>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rot="18900000" flipH="1">
            <a:off x="1343589" y="2535830"/>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quot;No&quot; Symbol 3"/>
          <p:cNvSpPr/>
          <p:nvPr/>
        </p:nvSpPr>
        <p:spPr>
          <a:xfrm>
            <a:off x="285750" y="1792516"/>
            <a:ext cx="3638550" cy="3390900"/>
          </a:xfrm>
          <a:prstGeom prst="noSmoking">
            <a:avLst>
              <a:gd name="adj" fmla="val 115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723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z="2400" dirty="0">
                <a:solidFill>
                  <a:srgbClr val="FF0000"/>
                </a:solidFill>
              </a:rPr>
              <a:t>Cuando llega el momento de florecer, señales internas y externas activan las células a través de la activación de genes</a:t>
            </a:r>
            <a:endParaRPr lang="en-US" sz="2400" dirty="0">
              <a:solidFill>
                <a:srgbClr val="FF0000"/>
              </a:solidFill>
            </a:endParaRPr>
          </a:p>
        </p:txBody>
      </p:sp>
      <p:sp>
        <p:nvSpPr>
          <p:cNvPr id="3" name="TextBox 2"/>
          <p:cNvSpPr txBox="1"/>
          <p:nvPr/>
        </p:nvSpPr>
        <p:spPr>
          <a:xfrm>
            <a:off x="277792" y="4588575"/>
            <a:ext cx="8682038"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a:t>
            </a:r>
            <a:r>
              <a:rPr lang="es-MX" dirty="0">
                <a:solidFill>
                  <a:prstClr val="black"/>
                </a:solidFill>
              </a:rPr>
              <a:t>La transición del crecimiento vegetativo al reproductivo está señalizada por el medio ambiente, las hormonas y las proteínas FT y FD, que son factores de transcripción que activan SOC1 para promover el desarrollo reproductivo.  [Tenga en cuenta que FT (también llamada </a:t>
            </a:r>
            <a:r>
              <a:rPr lang="es-MX" dirty="0" err="1">
                <a:solidFill>
                  <a:prstClr val="black"/>
                </a:solidFill>
              </a:rPr>
              <a:t>florigen</a:t>
            </a:r>
            <a:r>
              <a:rPr lang="es-MX" dirty="0">
                <a:solidFill>
                  <a:prstClr val="black"/>
                </a:solidFill>
              </a:rPr>
              <a:t>) es una proteína móvil que viaja desde la hoja hasta el meristemo apical.]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26240" y="2209042"/>
            <a:ext cx="1634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Environmental cues</a:t>
            </a:r>
          </a:p>
        </p:txBody>
      </p:sp>
      <p:sp>
        <p:nvSpPr>
          <p:cNvPr id="15" name="TextBox 14"/>
          <p:cNvSpPr txBox="1"/>
          <p:nvPr/>
        </p:nvSpPr>
        <p:spPr>
          <a:xfrm>
            <a:off x="1036637" y="1888093"/>
            <a:ext cx="17049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Hormones</a:t>
            </a:r>
          </a:p>
        </p:txBody>
      </p:sp>
      <p:sp>
        <p:nvSpPr>
          <p:cNvPr id="16" name="TextBox 15"/>
          <p:cNvSpPr txBox="1"/>
          <p:nvPr/>
        </p:nvSpPr>
        <p:spPr>
          <a:xfrm>
            <a:off x="2741612" y="2209042"/>
            <a:ext cx="11975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FT and FD proteins</a:t>
            </a:r>
          </a:p>
        </p:txBody>
      </p:sp>
      <p:sp>
        <p:nvSpPr>
          <p:cNvPr id="17" name="Right Arrow 16"/>
          <p:cNvSpPr/>
          <p:nvPr/>
        </p:nvSpPr>
        <p:spPr>
          <a:xfrm rot="2096472">
            <a:off x="810418" y="2906253"/>
            <a:ext cx="795337"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p:cNvSpPr/>
          <p:nvPr/>
        </p:nvSpPr>
        <p:spPr>
          <a:xfrm rot="19503528" flipH="1">
            <a:off x="2172732" y="2892014"/>
            <a:ext cx="795337"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Down Arrow 18"/>
          <p:cNvSpPr/>
          <p:nvPr/>
        </p:nvSpPr>
        <p:spPr>
          <a:xfrm>
            <a:off x="1698625" y="2321487"/>
            <a:ext cx="380999" cy="6105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3652576" y="3556990"/>
            <a:ext cx="1131087" cy="47505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5" name="Group 34"/>
          <p:cNvGrpSpPr/>
          <p:nvPr/>
        </p:nvGrpSpPr>
        <p:grpSpPr>
          <a:xfrm>
            <a:off x="1192954" y="3378671"/>
            <a:ext cx="1254922" cy="953387"/>
            <a:chOff x="3823520" y="4370006"/>
            <a:chExt cx="1254922" cy="953387"/>
          </a:xfrm>
        </p:grpSpPr>
        <p:sp>
          <p:nvSpPr>
            <p:cNvPr id="37" name="Oval 36"/>
            <p:cNvSpPr/>
            <p:nvPr/>
          </p:nvSpPr>
          <p:spPr>
            <a:xfrm rot="2592895" flipH="1">
              <a:off x="4457396" y="4922297"/>
              <a:ext cx="579668" cy="27715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rot="3051125">
              <a:off x="4145857" y="4487783"/>
              <a:ext cx="458799" cy="2232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rot="19586819">
              <a:off x="4505651" y="4456735"/>
              <a:ext cx="572791" cy="2712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rot="359902">
              <a:off x="3823520" y="4611497"/>
              <a:ext cx="638175" cy="2952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p:cNvSpPr/>
            <p:nvPr/>
          </p:nvSpPr>
          <p:spPr>
            <a:xfrm rot="260343" flipH="1">
              <a:off x="4513448" y="4671970"/>
              <a:ext cx="447944" cy="2585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p:cNvSpPr/>
            <p:nvPr/>
          </p:nvSpPr>
          <p:spPr>
            <a:xfrm rot="18141962">
              <a:off x="4084231" y="4928268"/>
              <a:ext cx="532784" cy="2574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a:off x="6345268" y="1855116"/>
            <a:ext cx="1254922" cy="2476942"/>
            <a:chOff x="6515245" y="2788445"/>
            <a:chExt cx="1254922" cy="2476942"/>
          </a:xfrm>
        </p:grpSpPr>
        <p:cxnSp>
          <p:nvCxnSpPr>
            <p:cNvPr id="51" name="Straight Connector 50"/>
            <p:cNvCxnSpPr/>
            <p:nvPr/>
          </p:nvCxnSpPr>
          <p:spPr>
            <a:xfrm flipV="1">
              <a:off x="7198659" y="3009900"/>
              <a:ext cx="38101" cy="177879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7084359" y="2788445"/>
              <a:ext cx="304800" cy="214310"/>
              <a:chOff x="7084359" y="2788445"/>
              <a:chExt cx="304800" cy="214310"/>
            </a:xfrm>
          </p:grpSpPr>
          <p:sp>
            <p:nvSpPr>
              <p:cNvPr id="60" name="Oval 59"/>
              <p:cNvSpPr/>
              <p:nvPr/>
            </p:nvSpPr>
            <p:spPr>
              <a:xfrm>
                <a:off x="7189134" y="2936080"/>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p:cNvSpPr/>
              <p:nvPr/>
            </p:nvSpPr>
            <p:spPr>
              <a:xfrm>
                <a:off x="7284384" y="2855120"/>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p:cNvSpPr/>
              <p:nvPr/>
            </p:nvSpPr>
            <p:spPr>
              <a:xfrm>
                <a:off x="7189134" y="2788445"/>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p:cNvSpPr/>
              <p:nvPr/>
            </p:nvSpPr>
            <p:spPr>
              <a:xfrm>
                <a:off x="7084359" y="2859882"/>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p:cNvSpPr/>
              <p:nvPr/>
            </p:nvSpPr>
            <p:spPr>
              <a:xfrm>
                <a:off x="7189135" y="2855120"/>
                <a:ext cx="95250" cy="66675"/>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6515245" y="4312000"/>
              <a:ext cx="1254922" cy="953387"/>
              <a:chOff x="3823520" y="4370006"/>
              <a:chExt cx="1254922" cy="953387"/>
            </a:xfrm>
          </p:grpSpPr>
          <p:sp>
            <p:nvSpPr>
              <p:cNvPr id="54" name="Oval 53"/>
              <p:cNvSpPr/>
              <p:nvPr/>
            </p:nvSpPr>
            <p:spPr>
              <a:xfrm rot="2592895" flipH="1">
                <a:off x="4457396" y="4922297"/>
                <a:ext cx="579668" cy="27715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rot="3051125">
                <a:off x="4145857" y="4487783"/>
                <a:ext cx="458799" cy="2232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rot="19586819">
                <a:off x="4505651" y="4456735"/>
                <a:ext cx="572791" cy="2712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rot="359902">
                <a:off x="3823520" y="4611497"/>
                <a:ext cx="638175" cy="2952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p:cNvSpPr/>
              <p:nvPr/>
            </p:nvSpPr>
            <p:spPr>
              <a:xfrm rot="260343" flipH="1">
                <a:off x="4513448" y="4671970"/>
                <a:ext cx="447944" cy="2585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rot="18141962">
                <a:off x="4084231" y="4928268"/>
                <a:ext cx="532784" cy="2574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65" name="TextBox 64"/>
          <p:cNvSpPr txBox="1"/>
          <p:nvPr/>
        </p:nvSpPr>
        <p:spPr>
          <a:xfrm>
            <a:off x="461962" y="6126480"/>
            <a:ext cx="86820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 and Kaufmann, K. (2017). Gene-regulatory networks controlling inflorescence and flower development in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Biochim</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Biophys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Gene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Regul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Mech. 1860: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95–105</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85727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31303" y="333137"/>
            <a:ext cx="7848872" cy="7140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FF0000"/>
                </a:solidFill>
                <a:effectLst/>
                <a:uLnTx/>
                <a:uFillTx/>
                <a:latin typeface="Calibri"/>
                <a:ea typeface="+mn-ea"/>
                <a:cs typeface="+mn-cs"/>
              </a:rPr>
              <a:t>Regulación de la Floración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Desarrollo</a:t>
            </a:r>
          </a:p>
          <a:p>
            <a:pPr marL="457200" marR="0" lvl="0" indent="-4572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Respuesta estacional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Fotoperiodismo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(largo de día-noche)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Vernalización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(período de frío)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Otras señales ambientales</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Calidad de luz</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Estrés </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Temperatura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Nutrientes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604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22851" y="535613"/>
            <a:ext cx="7848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FF0000"/>
                </a:solidFill>
                <a:effectLst/>
                <a:uLnTx/>
                <a:uFillTx/>
                <a:latin typeface="Calibri"/>
                <a:ea typeface="+mn-ea"/>
                <a:cs typeface="+mn-cs"/>
              </a:rPr>
              <a:t>Regulación de la Floración</a:t>
            </a:r>
            <a:endParaRPr kumimoji="0" lang="es-MX"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2 CuadroTexto"/>
          <p:cNvSpPr txBox="1"/>
          <p:nvPr/>
        </p:nvSpPr>
        <p:spPr>
          <a:xfrm>
            <a:off x="742998" y="1412776"/>
            <a:ext cx="8005465" cy="3416320"/>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Plantas que florecen  solo  en respuestas a factores de desarrollo: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regulación autónoma.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Plantas que tiene una necesidad absoluta de señales ambientales para florecer: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Respuesta cualitativa o obligada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Plantas  en que las señales ambientales promueven la floración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Respuesta cuantitativa o </a:t>
            </a:r>
            <a:r>
              <a:rPr kumimoji="0" lang="es-MX" sz="1800" b="1" i="0" u="none" strike="noStrike" kern="1200" cap="none" spc="0" normalizeH="0" baseline="0" noProof="0" dirty="0" err="1">
                <a:ln>
                  <a:noFill/>
                </a:ln>
                <a:solidFill>
                  <a:srgbClr val="FF0000"/>
                </a:solidFill>
                <a:effectLst/>
                <a:uLnTx/>
                <a:uFillTx/>
                <a:latin typeface="Calibri"/>
                <a:ea typeface="+mn-ea"/>
                <a:cs typeface="+mn-cs"/>
              </a:rPr>
              <a:t>falcultativa</a:t>
            </a:r>
            <a:endParaRPr kumimoji="0" lang="es-MX"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524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3157962" y="2319501"/>
            <a:ext cx="5986038" cy="2163484"/>
            <a:chOff x="6363740" y="3139633"/>
            <a:chExt cx="5986038" cy="2163484"/>
          </a:xfrm>
        </p:grpSpPr>
        <p:grpSp>
          <p:nvGrpSpPr>
            <p:cNvPr id="12" name="Group 11"/>
            <p:cNvGrpSpPr/>
            <p:nvPr/>
          </p:nvGrpSpPr>
          <p:grpSpPr>
            <a:xfrm>
              <a:off x="6363740" y="3139633"/>
              <a:ext cx="5986038" cy="2163484"/>
              <a:chOff x="6363740" y="3139633"/>
              <a:chExt cx="5986038" cy="2163484"/>
            </a:xfrm>
          </p:grpSpPr>
          <p:grpSp>
            <p:nvGrpSpPr>
              <p:cNvPr id="10" name="Group 9"/>
              <p:cNvGrpSpPr/>
              <p:nvPr/>
            </p:nvGrpSpPr>
            <p:grpSpPr>
              <a:xfrm>
                <a:off x="6363740" y="3139633"/>
                <a:ext cx="5986038" cy="2163484"/>
                <a:chOff x="1600200" y="3099137"/>
                <a:chExt cx="5986038" cy="2163484"/>
              </a:xfrm>
            </p:grpSpPr>
            <p:grpSp>
              <p:nvGrpSpPr>
                <p:cNvPr id="9" name="Group 8"/>
                <p:cNvGrpSpPr/>
                <p:nvPr/>
              </p:nvGrpSpPr>
              <p:grpSpPr>
                <a:xfrm>
                  <a:off x="1600200" y="3099137"/>
                  <a:ext cx="5986038" cy="2163484"/>
                  <a:chOff x="1600200" y="3978652"/>
                  <a:chExt cx="5986038" cy="216348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0924"/>
                    <a:ext cx="5986038" cy="20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0333" y="3978652"/>
                    <a:ext cx="10432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Floral meristem</a:t>
                    </a:r>
                  </a:p>
                </p:txBody>
              </p:sp>
            </p:grpSp>
            <p:sp>
              <p:nvSpPr>
                <p:cNvPr id="4" name="Rectangle 3"/>
                <p:cNvSpPr/>
                <p:nvPr/>
              </p:nvSpPr>
              <p:spPr>
                <a:xfrm>
                  <a:off x="5943600" y="3181409"/>
                  <a:ext cx="1566438" cy="3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Rectangle 10"/>
              <p:cNvSpPr/>
              <p:nvPr/>
            </p:nvSpPr>
            <p:spPr>
              <a:xfrm>
                <a:off x="6513873" y="3999690"/>
                <a:ext cx="989703" cy="22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3" name="Straight Connector 12"/>
            <p:cNvCxnSpPr/>
            <p:nvPr/>
          </p:nvCxnSpPr>
          <p:spPr>
            <a:xfrm>
              <a:off x="7008724" y="3679449"/>
              <a:ext cx="0" cy="6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s-MX" sz="2400" dirty="0">
                <a:solidFill>
                  <a:srgbClr val="FF0000"/>
                </a:solidFill>
              </a:rPr>
              <a:t>Los grupos de células madre reciben señales que promueven el desarrollo de tejidos específicos</a:t>
            </a:r>
            <a:endParaRPr lang="en-US" sz="2400" dirty="0">
              <a:solidFill>
                <a:srgbClr val="FF0000"/>
              </a:solidFill>
            </a:endParaRPr>
          </a:p>
        </p:txBody>
      </p:sp>
      <p:sp>
        <p:nvSpPr>
          <p:cNvPr id="6" name="TextBox 5"/>
          <p:cNvSpPr txBox="1"/>
          <p:nvPr/>
        </p:nvSpPr>
        <p:spPr>
          <a:xfrm>
            <a:off x="0" y="1666372"/>
            <a:ext cx="3431689" cy="3539430"/>
          </a:xfrm>
          <a:prstGeom prst="rect">
            <a:avLst/>
          </a:prstGeom>
          <a:noFill/>
        </p:spPr>
        <p:txBody>
          <a:bodyPr wrap="square" rtlCol="0">
            <a:spAutoFit/>
          </a:bodyPr>
          <a:lstStyle/>
          <a:p>
            <a:pPr marL="285750" lvl="0" indent="-285750">
              <a:buFont typeface="Arial" panose="020B0604020202020204" pitchFamily="34" charset="0"/>
              <a:buChar char="•"/>
              <a:defRPr/>
            </a:pPr>
            <a:r>
              <a:rPr lang="es-MX" sz="1600" dirty="0">
                <a:solidFill>
                  <a:prstClr val="black"/>
                </a:solidFill>
              </a:rPr>
              <a:t>Las plantas producen nuevos órganos a través de meristemos, grupos de células madre que pueden activarse para producir tipos específicos de tejidos.
El meristemo apical del brote produce crecimiento vegetativo
La inflorescencia y los meristemos florales producen las estructuras reproductivas que finalmente se convertirán en flores.  
Estas transiciones son promovidas por genes que codifican factores de transcripción.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3447075" y="6035040"/>
            <a:ext cx="5696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a:t>
            </a: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Dubois, A., Raymond, 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Baudino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Langlade, N.B.,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Boltz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Vergne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Bendahmane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(2010). Tinkering with the C-function: A molecular frame for the selection of double flowers in cultivated roses.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5.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e9288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CC-BY. </a:t>
            </a:r>
          </a:p>
        </p:txBody>
      </p:sp>
    </p:spTree>
    <p:extLst>
      <p:ext uri="{BB962C8B-B14F-4D97-AF65-F5344CB8AC3E}">
        <p14:creationId xmlns:p14="http://schemas.microsoft.com/office/powerpoint/2010/main" val="228866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215" y="71647"/>
            <a:ext cx="734481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1115616" y="2564904"/>
            <a:ext cx="1584176" cy="30243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Tree>
    <p:extLst>
      <p:ext uri="{BB962C8B-B14F-4D97-AF65-F5344CB8AC3E}">
        <p14:creationId xmlns:p14="http://schemas.microsoft.com/office/powerpoint/2010/main" val="1837621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03648" y="764704"/>
            <a:ext cx="6624736" cy="5715855"/>
          </a:xfrm>
          <a:prstGeom prst="rect">
            <a:avLst/>
          </a:prstGeom>
        </p:spPr>
      </p:pic>
      <p:sp>
        <p:nvSpPr>
          <p:cNvPr id="3" name="1 CuadroTexto"/>
          <p:cNvSpPr txBox="1"/>
          <p:nvPr/>
        </p:nvSpPr>
        <p:spPr>
          <a:xfrm>
            <a:off x="323528" y="260648"/>
            <a:ext cx="8352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0" cap="none" spc="0" normalizeH="0" baseline="0" noProof="0" dirty="0" err="1">
                <a:ln>
                  <a:noFill/>
                </a:ln>
                <a:solidFill>
                  <a:srgbClr val="FF0000"/>
                </a:solidFill>
                <a:effectLst/>
                <a:uLnTx/>
                <a:uFillTx/>
                <a:latin typeface="Calibri"/>
                <a:ea typeface="+mn-ea"/>
                <a:cs typeface="+mn-cs"/>
              </a:rPr>
              <a:t>microRNAs</a:t>
            </a:r>
            <a:r>
              <a:rPr kumimoji="0" lang="es-MX" sz="2400" b="0" i="0" u="none" strike="noStrike" kern="0" cap="none" spc="0" normalizeH="0" baseline="0" noProof="0" dirty="0">
                <a:ln>
                  <a:noFill/>
                </a:ln>
                <a:solidFill>
                  <a:srgbClr val="FF0000"/>
                </a:solidFill>
                <a:effectLst/>
                <a:uLnTx/>
                <a:uFillTx/>
                <a:latin typeface="Calibri"/>
                <a:ea typeface="+mn-ea"/>
                <a:cs typeface="+mn-cs"/>
              </a:rPr>
              <a:t> en la regulación del cambio de fase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18749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sz="2400" dirty="0">
                <a:solidFill>
                  <a:srgbClr val="FF0000"/>
                </a:solidFill>
              </a:rPr>
              <a:t>Las señales epigenéticas pueden reprimir los genes del desarrollo de las flores</a:t>
            </a:r>
            <a:endParaRPr lang="en-US" sz="2400" dirty="0">
              <a:solidFill>
                <a:srgbClr val="FF0000"/>
              </a:solidFill>
            </a:endParaRPr>
          </a:p>
        </p:txBody>
      </p:sp>
      <p:sp>
        <p:nvSpPr>
          <p:cNvPr id="3" name="TextBox 2"/>
          <p:cNvSpPr txBox="1"/>
          <p:nvPr/>
        </p:nvSpPr>
        <p:spPr>
          <a:xfrm>
            <a:off x="4572000" y="1314808"/>
            <a:ext cx="4572000" cy="1754326"/>
          </a:xfrm>
          <a:prstGeom prst="rect">
            <a:avLst/>
          </a:prstGeom>
          <a:noFill/>
        </p:spPr>
        <p:txBody>
          <a:bodyPr wrap="square" rtlCol="0">
            <a:spAutoFit/>
          </a:bodyPr>
          <a:lstStyle/>
          <a:p>
            <a:pPr lvl="0">
              <a:defRPr/>
            </a:pPr>
            <a:r>
              <a:rPr lang="es-MX" dirty="0">
                <a:solidFill>
                  <a:prstClr val="black"/>
                </a:solidFill>
              </a:rPr>
              <a:t>Los genes que promueven el desarrollo floral están programados para estar apagados (no transcritos) hasta el “momento adecuado”.  Gran parte de esto está controlado por reguladores epigenéticos que añaden modificaciones a la cromatina.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992187" y="2981575"/>
            <a:ext cx="289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Vegetative development</a:t>
            </a:r>
          </a:p>
        </p:txBody>
      </p:sp>
      <p:sp>
        <p:nvSpPr>
          <p:cNvPr id="10" name="Down Arrow 9"/>
          <p:cNvSpPr/>
          <p:nvPr/>
        </p:nvSpPr>
        <p:spPr>
          <a:xfrm>
            <a:off x="2249487" y="3629025"/>
            <a:ext cx="381000"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 y="4427538"/>
            <a:ext cx="39560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49337" y="5004316"/>
            <a:ext cx="278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Reproductive development</a:t>
            </a:r>
          </a:p>
        </p:txBody>
      </p:sp>
      <p:grpSp>
        <p:nvGrpSpPr>
          <p:cNvPr id="5" name="Group 4"/>
          <p:cNvGrpSpPr/>
          <p:nvPr/>
        </p:nvGrpSpPr>
        <p:grpSpPr>
          <a:xfrm>
            <a:off x="390525" y="1743325"/>
            <a:ext cx="3952875" cy="1238250"/>
            <a:chOff x="390525" y="1152525"/>
            <a:chExt cx="3952875" cy="1238250"/>
          </a:xfrm>
        </p:grpSpPr>
        <p:sp>
          <p:nvSpPr>
            <p:cNvPr id="4" name="Rectangle 3"/>
            <p:cNvSpPr/>
            <p:nvPr/>
          </p:nvSpPr>
          <p:spPr>
            <a:xfrm>
              <a:off x="992187" y="1857375"/>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Flower development gene</a:t>
              </a:r>
            </a:p>
          </p:txBody>
        </p:sp>
        <p:cxnSp>
          <p:nvCxnSpPr>
            <p:cNvPr id="6" name="Straight Connector 5"/>
            <p:cNvCxnSpPr>
              <a:stCxn id="4" idx="1"/>
            </p:cNvCxnSpPr>
            <p:nvPr/>
          </p:nvCxnSpPr>
          <p:spPr>
            <a:xfrm flipH="1">
              <a:off x="390525" y="2124075"/>
              <a:ext cx="601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3"/>
            </p:cNvCxnSpPr>
            <p:nvPr/>
          </p:nvCxnSpPr>
          <p:spPr>
            <a:xfrm>
              <a:off x="3887787" y="2124075"/>
              <a:ext cx="45561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4" name="Straight Connector 13"/>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685923" y="1152525"/>
              <a:ext cx="495299" cy="704850"/>
              <a:chOff x="895350" y="1152525"/>
              <a:chExt cx="495299" cy="704850"/>
            </a:xfrm>
          </p:grpSpPr>
          <p:sp>
            <p:nvSpPr>
              <p:cNvPr id="20" name="Oval 19"/>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21" name="Straight Connector 20"/>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439987" y="1152525"/>
              <a:ext cx="495299" cy="704850"/>
              <a:chOff x="895350" y="1152525"/>
              <a:chExt cx="495299" cy="704850"/>
            </a:xfrm>
          </p:grpSpPr>
          <p:sp>
            <p:nvSpPr>
              <p:cNvPr id="23" name="Oval 22"/>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24" name="Straight Connector 23"/>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6" name="TextBox 25"/>
          <p:cNvSpPr txBox="1"/>
          <p:nvPr/>
        </p:nvSpPr>
        <p:spPr>
          <a:xfrm>
            <a:off x="461962" y="6126480"/>
            <a:ext cx="86820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 and Kaufmann, K. (2017). Gene-regulatory networks controlling inflorescence and flower development in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Biochim</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Biophys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Gene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Regul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Mech. 1860: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95–105</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5" name="TextBox 24"/>
          <p:cNvSpPr txBox="1"/>
          <p:nvPr/>
        </p:nvSpPr>
        <p:spPr>
          <a:xfrm>
            <a:off x="4572000" y="4588817"/>
            <a:ext cx="4248472" cy="923330"/>
          </a:xfrm>
          <a:prstGeom prst="rect">
            <a:avLst/>
          </a:prstGeom>
          <a:noFill/>
        </p:spPr>
        <p:txBody>
          <a:bodyPr wrap="square" rtlCol="0">
            <a:spAutoFit/>
          </a:bodyPr>
          <a:lstStyle/>
          <a:p>
            <a:pPr lvl="0">
              <a:defRPr/>
            </a:pPr>
            <a:r>
              <a:rPr lang="es-MX">
                <a:solidFill>
                  <a:prstClr val="black"/>
                </a:solidFill>
              </a:rPr>
              <a:t>En el momento adecuado, esas modificaciones de la cromatina se eliminan para permitir que los genes se activen.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354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8450" y="181958"/>
            <a:ext cx="8686800" cy="1143000"/>
          </a:xfrm>
        </p:spPr>
        <p:txBody>
          <a:bodyPr/>
          <a:lstStyle/>
          <a:p>
            <a:r>
              <a:rPr lang="es-MX" sz="2400" dirty="0">
                <a:solidFill>
                  <a:srgbClr val="FF0000"/>
                </a:solidFill>
              </a:rPr>
              <a:t>Las señales epigenéticas pueden reprimir los genes del desarrollo de las flores</a:t>
            </a:r>
            <a:endParaRPr lang="en-US" sz="2400" dirty="0">
              <a:solidFill>
                <a:srgbClr val="FF0000"/>
              </a:solidFill>
            </a:endParaRPr>
          </a:p>
        </p:txBody>
      </p:sp>
      <p:sp>
        <p:nvSpPr>
          <p:cNvPr id="3" name="TextBox 2"/>
          <p:cNvSpPr txBox="1"/>
          <p:nvPr/>
        </p:nvSpPr>
        <p:spPr>
          <a:xfrm>
            <a:off x="992187" y="2981575"/>
            <a:ext cx="289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Vegetative development</a:t>
            </a:r>
          </a:p>
        </p:txBody>
      </p:sp>
      <p:sp>
        <p:nvSpPr>
          <p:cNvPr id="4" name="Down Arrow 3"/>
          <p:cNvSpPr/>
          <p:nvPr/>
        </p:nvSpPr>
        <p:spPr>
          <a:xfrm>
            <a:off x="2249487" y="3629025"/>
            <a:ext cx="381000"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 y="4427538"/>
            <a:ext cx="39560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49337" y="5004316"/>
            <a:ext cx="278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Reproductive development</a:t>
            </a:r>
          </a:p>
        </p:txBody>
      </p:sp>
      <p:grpSp>
        <p:nvGrpSpPr>
          <p:cNvPr id="7" name="Group 6"/>
          <p:cNvGrpSpPr/>
          <p:nvPr/>
        </p:nvGrpSpPr>
        <p:grpSpPr>
          <a:xfrm>
            <a:off x="390525" y="1743325"/>
            <a:ext cx="3952875" cy="1238250"/>
            <a:chOff x="390525" y="1152525"/>
            <a:chExt cx="3952875" cy="1238250"/>
          </a:xfrm>
        </p:grpSpPr>
        <p:sp>
          <p:nvSpPr>
            <p:cNvPr id="8" name="Rectangle 7"/>
            <p:cNvSpPr/>
            <p:nvPr/>
          </p:nvSpPr>
          <p:spPr>
            <a:xfrm>
              <a:off x="992187" y="1857375"/>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Flower development gene</a:t>
              </a:r>
            </a:p>
          </p:txBody>
        </p:sp>
        <p:cxnSp>
          <p:nvCxnSpPr>
            <p:cNvPr id="9" name="Straight Connector 8"/>
            <p:cNvCxnSpPr>
              <a:stCxn id="8" idx="1"/>
            </p:cNvCxnSpPr>
            <p:nvPr/>
          </p:nvCxnSpPr>
          <p:spPr>
            <a:xfrm flipH="1">
              <a:off x="390525" y="2124075"/>
              <a:ext cx="601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p:cNvCxnSpPr>
            <p:nvPr/>
          </p:nvCxnSpPr>
          <p:spPr>
            <a:xfrm>
              <a:off x="3887787" y="2124075"/>
              <a:ext cx="4556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2" name="Straight Connector 11"/>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685923" y="1152525"/>
              <a:ext cx="495299" cy="704850"/>
              <a:chOff x="895350" y="1152525"/>
              <a:chExt cx="495299" cy="704850"/>
            </a:xfrm>
          </p:grpSpPr>
          <p:sp>
            <p:nvSpPr>
              <p:cNvPr id="17" name="Oval 16"/>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8" name="Straight Connector 17"/>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439987" y="1152525"/>
              <a:ext cx="495299" cy="704850"/>
              <a:chOff x="895350" y="1152525"/>
              <a:chExt cx="495299" cy="704850"/>
            </a:xfrm>
          </p:grpSpPr>
          <p:sp>
            <p:nvSpPr>
              <p:cNvPr id="15" name="Oval 14"/>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6" name="Straight Connector 15"/>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9" name="Oval 18"/>
          <p:cNvSpPr/>
          <p:nvPr/>
        </p:nvSpPr>
        <p:spPr>
          <a:xfrm>
            <a:off x="171450" y="1095375"/>
            <a:ext cx="820737" cy="4476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PRC</a:t>
            </a:r>
          </a:p>
        </p:txBody>
      </p:sp>
      <p:sp>
        <p:nvSpPr>
          <p:cNvPr id="20" name="Right Arrow 19"/>
          <p:cNvSpPr/>
          <p:nvPr/>
        </p:nvSpPr>
        <p:spPr>
          <a:xfrm rot="2380763">
            <a:off x="461962" y="1638300"/>
            <a:ext cx="338138" cy="256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3420268" y="3840057"/>
            <a:ext cx="820737" cy="44767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a:ea typeface="+mn-ea"/>
                <a:cs typeface="+mn-cs"/>
              </a:rPr>
              <a:t>TrxG</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4641850" y="3707500"/>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23" name="Straight Arrow Connector 22"/>
          <p:cNvCxnSpPr/>
          <p:nvPr/>
        </p:nvCxnSpPr>
        <p:spPr>
          <a:xfrm flipV="1">
            <a:off x="4343400" y="3918400"/>
            <a:ext cx="171450" cy="54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79950" y="1728653"/>
            <a:ext cx="4305300" cy="1477328"/>
          </a:xfrm>
          <a:prstGeom prst="rect">
            <a:avLst/>
          </a:prstGeom>
          <a:noFill/>
        </p:spPr>
        <p:txBody>
          <a:bodyPr wrap="square" rtlCol="0">
            <a:spAutoFit/>
          </a:bodyPr>
          <a:lstStyle/>
          <a:p>
            <a:pPr lvl="0">
              <a:defRPr/>
            </a:pPr>
            <a:r>
              <a:rPr lang="es-MX" dirty="0">
                <a:solidFill>
                  <a:prstClr val="black"/>
                </a:solidFill>
              </a:rPr>
              <a:t>Los complejos represivos </a:t>
            </a:r>
            <a:r>
              <a:rPr lang="es-MX" dirty="0" err="1">
                <a:solidFill>
                  <a:prstClr val="black"/>
                </a:solidFill>
              </a:rPr>
              <a:t>Polycomb</a:t>
            </a:r>
            <a:r>
              <a:rPr lang="es-MX" dirty="0">
                <a:solidFill>
                  <a:prstClr val="black"/>
                </a:solidFill>
              </a:rPr>
              <a:t> (PRC) son grupos de proteínas que añaden modificaciones específicas a las histonas para mantener desactivados los genes objetivo.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4613274" y="4242316"/>
            <a:ext cx="4073525" cy="1200329"/>
          </a:xfrm>
          <a:prstGeom prst="rect">
            <a:avLst/>
          </a:prstGeom>
          <a:noFill/>
        </p:spPr>
        <p:txBody>
          <a:bodyPr wrap="square" rtlCol="0">
            <a:spAutoFit/>
          </a:bodyPr>
          <a:lstStyle/>
          <a:p>
            <a:pPr lvl="0">
              <a:defRPr/>
            </a:pPr>
            <a:r>
              <a:rPr lang="es-MX" dirty="0">
                <a:solidFill>
                  <a:prstClr val="black"/>
                </a:solidFill>
              </a:rPr>
              <a:t>En respuesta a la señal adecuada, las proteínas del grupo del </a:t>
            </a:r>
            <a:r>
              <a:rPr lang="es-MX" dirty="0" err="1">
                <a:solidFill>
                  <a:prstClr val="black"/>
                </a:solidFill>
              </a:rPr>
              <a:t>tritórax</a:t>
            </a:r>
            <a:r>
              <a:rPr lang="es-MX" dirty="0">
                <a:solidFill>
                  <a:prstClr val="black"/>
                </a:solidFill>
              </a:rPr>
              <a:t> (</a:t>
            </a:r>
            <a:r>
              <a:rPr lang="es-MX" dirty="0" err="1">
                <a:solidFill>
                  <a:prstClr val="black"/>
                </a:solidFill>
              </a:rPr>
              <a:t>TrxG</a:t>
            </a:r>
            <a:r>
              <a:rPr lang="es-MX" dirty="0">
                <a:solidFill>
                  <a:prstClr val="black"/>
                </a:solidFill>
              </a:rPr>
              <a:t>) eliminan estas marcas represivas para ayudar a activar los genes diana.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461962" y="6126480"/>
            <a:ext cx="86820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 and Kaufmann, K. (2017). Gene-regulatory networks controlling inflorescence and flower development in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Biochim</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Biophys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Gene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Regul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Mech. 1860: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95–105</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9692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Desarrollo: competencia y determinación dos etapas en la evocación floral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2132856"/>
            <a:ext cx="849694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5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666023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Desarrollo: juvenil a madura cambio de fase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1" y="1336534"/>
            <a:ext cx="3157133" cy="454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36534"/>
            <a:ext cx="5384448" cy="410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444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Desarrollo: por numero de nudos y hojas</a:t>
            </a:r>
          </a:p>
          <a:p>
            <a:pPr marL="1371600" marR="0" lvl="2"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Regulación autónoma</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57" y="1556792"/>
            <a:ext cx="817988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7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censado del lago del día estacional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369546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204864"/>
            <a:ext cx="4331548" cy="233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58752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16632"/>
            <a:ext cx="4760139"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23528" y="332655"/>
            <a:ext cx="3096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Ritmos Circadianos: oscilador molecular</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77" y="2896072"/>
            <a:ext cx="3777848" cy="233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540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Title 2"/>
          <p:cNvSpPr txBox="1"/>
          <p:nvPr/>
        </p:nvSpPr>
        <p:spPr>
          <a:xfrm>
            <a:off x="457200" y="129308"/>
            <a:ext cx="8229600"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lvl1pPr algn="ctr">
              <a:defRPr sz="2400" b="1" u="sng">
                <a:latin typeface="Calibri"/>
                <a:ea typeface="Calibri"/>
                <a:cs typeface="Calibri"/>
                <a:sym typeface="Calibri"/>
              </a:defRPr>
            </a:lvl1pPr>
          </a:lstStyle>
          <a:p>
            <a:r>
              <a:rPr lang="en-US" dirty="0"/>
              <a:t>Dissecting the photoperiod: Circadian clock and sunlight</a:t>
            </a:r>
          </a:p>
        </p:txBody>
      </p:sp>
      <p:sp>
        <p:nvSpPr>
          <p:cNvPr id="1142" name="CuadroTexto 37"/>
          <p:cNvSpPr txBox="1"/>
          <p:nvPr/>
        </p:nvSpPr>
        <p:spPr>
          <a:xfrm>
            <a:off x="220316" y="6091849"/>
            <a:ext cx="8664134"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*Details in Teaching Tools in Plant Biology “</a:t>
            </a:r>
            <a:r>
              <a:rPr lang="en-US" sz="800" b="0" dirty="0">
                <a:latin typeface="Times New Roman" panose="02020603050405020304" pitchFamily="18" charset="0"/>
                <a:cs typeface="Times New Roman" panose="02020603050405020304" pitchFamily="18" charset="0"/>
                <a:hlinkClick r:id="rId3"/>
              </a:rPr>
              <a:t>Rhythms of Life: The Plant Circadian Clock</a:t>
            </a:r>
            <a:r>
              <a:rPr lang="en-US" sz="800" b="0" dirty="0">
                <a:latin typeface="Times New Roman" panose="02020603050405020304" pitchFamily="18" charset="0"/>
                <a:cs typeface="Times New Roman" panose="02020603050405020304" pitchFamily="18" charset="0"/>
              </a:rPr>
              <a:t>” by Katharine Hubbard and Antony Dodd</a:t>
            </a:r>
          </a:p>
        </p:txBody>
      </p:sp>
      <p:grpSp>
        <p:nvGrpSpPr>
          <p:cNvPr id="2" name="Grupo 1">
            <a:extLst>
              <a:ext uri="{FF2B5EF4-FFF2-40B4-BE49-F238E27FC236}">
                <a16:creationId xmlns:a16="http://schemas.microsoft.com/office/drawing/2014/main" id="{305ECC0D-21BC-4C6D-973A-0A495634A269}"/>
              </a:ext>
            </a:extLst>
          </p:cNvPr>
          <p:cNvGrpSpPr/>
          <p:nvPr/>
        </p:nvGrpSpPr>
        <p:grpSpPr>
          <a:xfrm>
            <a:off x="252373" y="894952"/>
            <a:ext cx="4236722" cy="4872659"/>
            <a:chOff x="252373" y="894952"/>
            <a:chExt cx="4236722" cy="4872659"/>
          </a:xfrm>
        </p:grpSpPr>
        <p:pic>
          <p:nvPicPr>
            <p:cNvPr id="1117" name="Imagen 9" descr="Imagen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240614" y="1220819"/>
              <a:ext cx="2468060" cy="2119459"/>
            </a:xfrm>
            <a:prstGeom prst="rect">
              <a:avLst/>
            </a:prstGeom>
            <a:ln w="12700">
              <a:miter lim="400000"/>
            </a:ln>
          </p:spPr>
        </p:pic>
        <p:sp>
          <p:nvSpPr>
            <p:cNvPr id="1118" name="CuadroTexto 7"/>
            <p:cNvSpPr txBox="1"/>
            <p:nvPr/>
          </p:nvSpPr>
          <p:spPr>
            <a:xfrm>
              <a:off x="333835" y="965343"/>
              <a:ext cx="1851469"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800" b="1" u="sng">
                  <a:latin typeface="Calibri"/>
                  <a:ea typeface="Calibri"/>
                  <a:cs typeface="Calibri"/>
                  <a:sym typeface="Calibri"/>
                </a:defRPr>
              </a:lvl1pPr>
            </a:lstStyle>
            <a:p>
              <a:r>
                <a:rPr lang="en-US" dirty="0"/>
                <a:t>CIRCADIAN CLOCK</a:t>
              </a:r>
            </a:p>
          </p:txBody>
        </p:sp>
        <p:grpSp>
          <p:nvGrpSpPr>
            <p:cNvPr id="1127" name="Grupo 21"/>
            <p:cNvGrpSpPr/>
            <p:nvPr/>
          </p:nvGrpSpPr>
          <p:grpSpPr>
            <a:xfrm>
              <a:off x="333835" y="3329125"/>
              <a:ext cx="3993626" cy="788293"/>
              <a:chOff x="-1" y="-1"/>
              <a:chExt cx="3782069" cy="746533"/>
            </a:xfrm>
          </p:grpSpPr>
          <p:sp>
            <p:nvSpPr>
              <p:cNvPr id="1119" name="Rectángulo 16"/>
              <p:cNvSpPr/>
              <p:nvPr/>
            </p:nvSpPr>
            <p:spPr>
              <a:xfrm>
                <a:off x="96050" y="48425"/>
                <a:ext cx="3645803" cy="432002"/>
              </a:xfrm>
              <a:prstGeom prst="rect">
                <a:avLst/>
              </a:prstGeom>
              <a:gradFill flip="none" rotWithShape="1">
                <a:gsLst>
                  <a:gs pos="2000">
                    <a:srgbClr val="000000"/>
                  </a:gs>
                  <a:gs pos="5000">
                    <a:srgbClr val="FAB212"/>
                  </a:gs>
                  <a:gs pos="20000">
                    <a:srgbClr val="FAA61A"/>
                  </a:gs>
                  <a:gs pos="40000">
                    <a:srgbClr val="E1462B"/>
                  </a:gs>
                  <a:gs pos="57000">
                    <a:srgbClr val="D54050"/>
                  </a:gs>
                  <a:gs pos="84000">
                    <a:srgbClr val="213C8B"/>
                  </a:gs>
                  <a:gs pos="100000">
                    <a:srgbClr val="000000"/>
                  </a:gs>
                </a:gsLst>
                <a:lin ang="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120" name="CuadroTexto 18"/>
              <p:cNvSpPr txBox="1"/>
              <p:nvPr/>
            </p:nvSpPr>
            <p:spPr>
              <a:xfrm>
                <a:off x="2002354" y="6141"/>
                <a:ext cx="690730" cy="505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584200">
                  <a:defRPr b="1">
                    <a:solidFill>
                      <a:srgbClr val="FFFFFF"/>
                    </a:solidFill>
                    <a:latin typeface="Calibri"/>
                    <a:ea typeface="Calibri"/>
                    <a:cs typeface="Calibri"/>
                    <a:sym typeface="Calibri"/>
                  </a:defRPr>
                </a:pPr>
                <a:r>
                  <a:rPr lang="en-US" dirty="0"/>
                  <a:t>evening </a:t>
                </a:r>
              </a:p>
              <a:p>
                <a:pPr algn="ctr" defTabSz="584200">
                  <a:defRPr b="1">
                    <a:solidFill>
                      <a:srgbClr val="FFFFFF"/>
                    </a:solidFill>
                    <a:latin typeface="Calibri"/>
                    <a:ea typeface="Calibri"/>
                    <a:cs typeface="Calibri"/>
                    <a:sym typeface="Calibri"/>
                  </a:defRPr>
                </a:pPr>
                <a:r>
                  <a:rPr lang="en-US" dirty="0"/>
                  <a:t>phased</a:t>
                </a:r>
              </a:p>
            </p:txBody>
          </p:sp>
          <p:sp>
            <p:nvSpPr>
              <p:cNvPr id="1121" name="CuadroTexto 19"/>
              <p:cNvSpPr txBox="1"/>
              <p:nvPr/>
            </p:nvSpPr>
            <p:spPr>
              <a:xfrm>
                <a:off x="2916588" y="-1"/>
                <a:ext cx="699959"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584200">
                  <a:defRPr b="1">
                    <a:solidFill>
                      <a:srgbClr val="FFFFFF"/>
                    </a:solidFill>
                    <a:latin typeface="Calibri"/>
                    <a:ea typeface="Calibri"/>
                    <a:cs typeface="Calibri"/>
                    <a:sym typeface="Calibri"/>
                  </a:defRPr>
                </a:lvl1pPr>
              </a:lstStyle>
              <a:p>
                <a:r>
                  <a:rPr lang="en-US" dirty="0"/>
                  <a:t>night phased</a:t>
                </a:r>
              </a:p>
            </p:txBody>
          </p:sp>
          <p:sp>
            <p:nvSpPr>
              <p:cNvPr id="1122" name="CuadroTexto 20"/>
              <p:cNvSpPr txBox="1"/>
              <p:nvPr/>
            </p:nvSpPr>
            <p:spPr>
              <a:xfrm>
                <a:off x="594345" y="4750"/>
                <a:ext cx="1136365"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584200">
                  <a:defRPr b="1">
                    <a:solidFill>
                      <a:srgbClr val="FFFFFF"/>
                    </a:solidFill>
                    <a:latin typeface="Calibri"/>
                    <a:ea typeface="Calibri"/>
                    <a:cs typeface="Calibri"/>
                    <a:sym typeface="Calibri"/>
                  </a:defRPr>
                </a:lvl1pPr>
              </a:lstStyle>
              <a:p>
                <a:r>
                  <a:rPr lang="en-US" dirty="0"/>
                  <a:t>morning phased</a:t>
                </a:r>
              </a:p>
            </p:txBody>
          </p:sp>
          <p:sp>
            <p:nvSpPr>
              <p:cNvPr id="1123" name="CuadroTexto 12"/>
              <p:cNvSpPr txBox="1"/>
              <p:nvPr/>
            </p:nvSpPr>
            <p:spPr>
              <a:xfrm>
                <a:off x="1265243" y="484211"/>
                <a:ext cx="304525" cy="262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latin typeface="Calibri"/>
                    <a:ea typeface="Calibri"/>
                    <a:cs typeface="Calibri"/>
                    <a:sym typeface="Calibri"/>
                  </a:defRPr>
                </a:lvl1pPr>
              </a:lstStyle>
              <a:p>
                <a:r>
                  <a:rPr lang="en-US" dirty="0"/>
                  <a:t>ZT8</a:t>
                </a:r>
              </a:p>
            </p:txBody>
          </p:sp>
          <p:sp>
            <p:nvSpPr>
              <p:cNvPr id="1124" name="CuadroTexto 13"/>
              <p:cNvSpPr txBox="1"/>
              <p:nvPr/>
            </p:nvSpPr>
            <p:spPr>
              <a:xfrm>
                <a:off x="-1" y="474709"/>
                <a:ext cx="304525" cy="262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latin typeface="Calibri"/>
                    <a:ea typeface="Calibri"/>
                    <a:cs typeface="Calibri"/>
                    <a:sym typeface="Calibri"/>
                  </a:defRPr>
                </a:lvl1pPr>
              </a:lstStyle>
              <a:p>
                <a:r>
                  <a:rPr lang="en-US" dirty="0"/>
                  <a:t>ZT0</a:t>
                </a:r>
              </a:p>
            </p:txBody>
          </p:sp>
          <p:sp>
            <p:nvSpPr>
              <p:cNvPr id="1125" name="CuadroTexto 14"/>
              <p:cNvSpPr txBox="1"/>
              <p:nvPr/>
            </p:nvSpPr>
            <p:spPr>
              <a:xfrm>
                <a:off x="2280107" y="471081"/>
                <a:ext cx="378910" cy="262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latin typeface="Calibri"/>
                    <a:ea typeface="Calibri"/>
                    <a:cs typeface="Calibri"/>
                    <a:sym typeface="Calibri"/>
                  </a:defRPr>
                </a:lvl1pPr>
              </a:lstStyle>
              <a:p>
                <a:r>
                  <a:rPr lang="en-US" dirty="0"/>
                  <a:t>ZT16</a:t>
                </a:r>
              </a:p>
            </p:txBody>
          </p:sp>
          <p:sp>
            <p:nvSpPr>
              <p:cNvPr id="1126" name="CuadroTexto 15"/>
              <p:cNvSpPr txBox="1"/>
              <p:nvPr/>
            </p:nvSpPr>
            <p:spPr>
              <a:xfrm>
                <a:off x="3403158" y="483080"/>
                <a:ext cx="378910" cy="262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latin typeface="Calibri"/>
                    <a:ea typeface="Calibri"/>
                    <a:cs typeface="Calibri"/>
                    <a:sym typeface="Calibri"/>
                  </a:defRPr>
                </a:lvl1pPr>
              </a:lstStyle>
              <a:p>
                <a:r>
                  <a:rPr lang="en-US" dirty="0"/>
                  <a:t>ZT24</a:t>
                </a:r>
              </a:p>
            </p:txBody>
          </p:sp>
        </p:grpSp>
        <p:sp>
          <p:nvSpPr>
            <p:cNvPr id="1128" name="CuadroTexto 22"/>
            <p:cNvSpPr txBox="1"/>
            <p:nvPr/>
          </p:nvSpPr>
          <p:spPr>
            <a:xfrm>
              <a:off x="252373" y="4513605"/>
              <a:ext cx="423381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defRPr sz="1600" b="1">
                  <a:latin typeface="Calibri"/>
                  <a:ea typeface="Calibri"/>
                  <a:cs typeface="Calibri"/>
                  <a:sym typeface="Calibri"/>
                </a:defRPr>
              </a:lvl1pPr>
            </a:lstStyle>
            <a:p>
              <a:r>
                <a:rPr lang="en-US" dirty="0"/>
                <a:t>Interconnected regulatory proteins</a:t>
              </a:r>
            </a:p>
            <a:p>
              <a:r>
                <a:rPr lang="en-US" dirty="0"/>
                <a:t> constitute the endogenous timer</a:t>
              </a:r>
            </a:p>
            <a:p>
              <a:r>
                <a:rPr lang="en-US" dirty="0"/>
                <a:t> that generates ~24-h rhythms</a:t>
              </a:r>
            </a:p>
          </p:txBody>
        </p:sp>
        <p:sp>
          <p:nvSpPr>
            <p:cNvPr id="32" name="Rectángulo 77">
              <a:extLst>
                <a:ext uri="{FF2B5EF4-FFF2-40B4-BE49-F238E27FC236}">
                  <a16:creationId xmlns:a16="http://schemas.microsoft.com/office/drawing/2014/main" id="{D68772AB-67E1-4707-AC51-D5D604EDD805}"/>
                </a:ext>
              </a:extLst>
            </p:cNvPr>
            <p:cNvSpPr/>
            <p:nvPr/>
          </p:nvSpPr>
          <p:spPr>
            <a:xfrm>
              <a:off x="259550" y="894952"/>
              <a:ext cx="4229545" cy="4872659"/>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grpSp>
        <p:nvGrpSpPr>
          <p:cNvPr id="3" name="Grupo 2">
            <a:extLst>
              <a:ext uri="{FF2B5EF4-FFF2-40B4-BE49-F238E27FC236}">
                <a16:creationId xmlns:a16="http://schemas.microsoft.com/office/drawing/2014/main" id="{765E4AEA-7AA1-423D-9C3D-057BE6F09A17}"/>
              </a:ext>
            </a:extLst>
          </p:cNvPr>
          <p:cNvGrpSpPr/>
          <p:nvPr/>
        </p:nvGrpSpPr>
        <p:grpSpPr>
          <a:xfrm>
            <a:off x="4634025" y="892795"/>
            <a:ext cx="4257538" cy="4872659"/>
            <a:chOff x="4634025" y="892795"/>
            <a:chExt cx="4257538" cy="4872659"/>
          </a:xfrm>
        </p:grpSpPr>
        <p:sp>
          <p:nvSpPr>
            <p:cNvPr id="1116" name="CuadroTexto 6"/>
            <p:cNvSpPr txBox="1"/>
            <p:nvPr/>
          </p:nvSpPr>
          <p:spPr>
            <a:xfrm>
              <a:off x="6493774" y="978231"/>
              <a:ext cx="219611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800" b="1" u="sng">
                  <a:latin typeface="Calibri"/>
                  <a:ea typeface="Calibri"/>
                  <a:cs typeface="Calibri"/>
                  <a:sym typeface="Calibri"/>
                </a:defRPr>
              </a:lvl1pPr>
            </a:lstStyle>
            <a:p>
              <a:r>
                <a:rPr lang="en-US" dirty="0"/>
                <a:t>SUNLIGHT SPECTRUM</a:t>
              </a:r>
            </a:p>
          </p:txBody>
        </p:sp>
        <p:sp>
          <p:nvSpPr>
            <p:cNvPr id="1131" name="CuadroTexto 29"/>
            <p:cNvSpPr txBox="1"/>
            <p:nvPr/>
          </p:nvSpPr>
          <p:spPr>
            <a:xfrm>
              <a:off x="4683918" y="4386885"/>
              <a:ext cx="4200532"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600" b="1">
                  <a:latin typeface="Calibri"/>
                  <a:ea typeface="Calibri"/>
                  <a:cs typeface="Calibri"/>
                  <a:sym typeface="Calibri"/>
                </a:defRPr>
              </a:pPr>
              <a:r>
                <a:rPr lang="en-US" dirty="0"/>
                <a:t>During the day, sunlight contains more blue light, perceived by cryptochromes (CRYs).</a:t>
              </a:r>
            </a:p>
          </p:txBody>
        </p:sp>
        <p:grpSp>
          <p:nvGrpSpPr>
            <p:cNvPr id="1141" name="Grupo 36"/>
            <p:cNvGrpSpPr/>
            <p:nvPr/>
          </p:nvGrpSpPr>
          <p:grpSpPr>
            <a:xfrm>
              <a:off x="4634025" y="1295347"/>
              <a:ext cx="4055263" cy="2835284"/>
              <a:chOff x="0" y="-1"/>
              <a:chExt cx="3840440" cy="2685085"/>
            </a:xfrm>
          </p:grpSpPr>
          <p:pic>
            <p:nvPicPr>
              <p:cNvPr id="1132" name="Imagen 25" descr="Imagen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83056" y="910356"/>
                <a:ext cx="2664003" cy="1116002"/>
              </a:xfrm>
              <a:prstGeom prst="rect">
                <a:avLst/>
              </a:prstGeom>
              <a:ln w="12700" cap="flat">
                <a:noFill/>
                <a:miter lim="400000"/>
              </a:ln>
              <a:effectLst/>
            </p:spPr>
          </p:pic>
          <p:grpSp>
            <p:nvGrpSpPr>
              <p:cNvPr id="1139" name="Grupo 33"/>
              <p:cNvGrpSpPr/>
              <p:nvPr/>
            </p:nvGrpSpPr>
            <p:grpSpPr>
              <a:xfrm>
                <a:off x="0" y="1965577"/>
                <a:ext cx="3840440" cy="719507"/>
                <a:chOff x="0" y="-1"/>
                <a:chExt cx="3840439" cy="719506"/>
              </a:xfrm>
            </p:grpSpPr>
            <p:sp>
              <p:nvSpPr>
                <p:cNvPr id="1133" name="Rectángulo 26"/>
                <p:cNvSpPr/>
                <p:nvPr/>
              </p:nvSpPr>
              <p:spPr>
                <a:xfrm>
                  <a:off x="194635" y="-1"/>
                  <a:ext cx="3645804" cy="432003"/>
                </a:xfrm>
                <a:prstGeom prst="rect">
                  <a:avLst/>
                </a:prstGeom>
                <a:gradFill flip="none" rotWithShape="1">
                  <a:gsLst>
                    <a:gs pos="2000">
                      <a:srgbClr val="000000"/>
                    </a:gs>
                    <a:gs pos="13000">
                      <a:srgbClr val="FF33CC"/>
                    </a:gs>
                    <a:gs pos="41000">
                      <a:srgbClr val="0066FF"/>
                    </a:gs>
                    <a:gs pos="58999">
                      <a:srgbClr val="92D050"/>
                    </a:gs>
                    <a:gs pos="70000">
                      <a:srgbClr val="FFC000"/>
                    </a:gs>
                    <a:gs pos="80000">
                      <a:srgbClr val="FF6000"/>
                    </a:gs>
                    <a:gs pos="93750">
                      <a:srgbClr val="FF3000"/>
                    </a:gs>
                    <a:gs pos="100000">
                      <a:srgbClr val="000000"/>
                    </a:gs>
                  </a:gsLst>
                  <a:lin ang="0" scaled="0"/>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134" name="CuadroTexto 27"/>
                <p:cNvSpPr txBox="1"/>
                <p:nvPr/>
              </p:nvSpPr>
              <p:spPr>
                <a:xfrm>
                  <a:off x="2944547" y="47451"/>
                  <a:ext cx="502486" cy="3303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1600" b="1">
                      <a:solidFill>
                        <a:srgbClr val="FFFFFF"/>
                      </a:solidFill>
                      <a:latin typeface="Calibri"/>
                      <a:ea typeface="Calibri"/>
                      <a:cs typeface="Calibri"/>
                      <a:sym typeface="Calibri"/>
                    </a:defRPr>
                  </a:lvl1pPr>
                </a:lstStyle>
                <a:p>
                  <a:r>
                    <a:rPr lang="en-US" dirty="0"/>
                    <a:t>PHYs</a:t>
                  </a:r>
                </a:p>
              </p:txBody>
            </p:sp>
            <p:sp>
              <p:nvSpPr>
                <p:cNvPr id="1135" name="CuadroTexto 28"/>
                <p:cNvSpPr txBox="1"/>
                <p:nvPr/>
              </p:nvSpPr>
              <p:spPr>
                <a:xfrm>
                  <a:off x="1164909" y="59978"/>
                  <a:ext cx="795312" cy="342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584200">
                    <a:defRPr sz="1600" b="1">
                      <a:solidFill>
                        <a:srgbClr val="FFFFFF"/>
                      </a:solidFill>
                      <a:latin typeface="Calibri"/>
                      <a:ea typeface="Calibri"/>
                      <a:cs typeface="Calibri"/>
                      <a:sym typeface="Calibri"/>
                    </a:defRPr>
                  </a:lvl1pPr>
                </a:lstStyle>
                <a:p>
                  <a:r>
                    <a:rPr lang="en-US" dirty="0"/>
                    <a:t>CRYs</a:t>
                  </a:r>
                </a:p>
              </p:txBody>
            </p:sp>
            <p:sp>
              <p:nvSpPr>
                <p:cNvPr id="1136" name="CuadroTexto 30"/>
                <p:cNvSpPr txBox="1"/>
                <p:nvPr/>
              </p:nvSpPr>
              <p:spPr>
                <a:xfrm>
                  <a:off x="0" y="443212"/>
                  <a:ext cx="776131" cy="269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sz="1200" b="1">
                      <a:latin typeface="Calibri"/>
                      <a:ea typeface="Calibri"/>
                      <a:cs typeface="Calibri"/>
                      <a:sym typeface="Calibri"/>
                    </a:defRPr>
                  </a:lvl1pPr>
                </a:lstStyle>
                <a:p>
                  <a:r>
                    <a:rPr lang="en-US" dirty="0"/>
                    <a:t>sunrise</a:t>
                  </a:r>
                </a:p>
              </p:txBody>
            </p:sp>
            <p:sp>
              <p:nvSpPr>
                <p:cNvPr id="1137" name="CuadroTexto 31"/>
                <p:cNvSpPr txBox="1"/>
                <p:nvPr/>
              </p:nvSpPr>
              <p:spPr>
                <a:xfrm>
                  <a:off x="1186926" y="450266"/>
                  <a:ext cx="809093" cy="269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sz="1200" b="1">
                      <a:latin typeface="Calibri"/>
                      <a:ea typeface="Calibri"/>
                      <a:cs typeface="Calibri"/>
                      <a:sym typeface="Calibri"/>
                    </a:defRPr>
                  </a:lvl1pPr>
                </a:lstStyle>
                <a:p>
                  <a:r>
                    <a:rPr lang="en-US" dirty="0"/>
                    <a:t>daylight</a:t>
                  </a:r>
                </a:p>
              </p:txBody>
            </p:sp>
            <p:sp>
              <p:nvSpPr>
                <p:cNvPr id="1138" name="CuadroTexto 32"/>
                <p:cNvSpPr txBox="1"/>
                <p:nvPr/>
              </p:nvSpPr>
              <p:spPr>
                <a:xfrm>
                  <a:off x="3215908" y="432000"/>
                  <a:ext cx="597841" cy="269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sz="1200" b="1">
                      <a:latin typeface="Calibri"/>
                      <a:ea typeface="Calibri"/>
                      <a:cs typeface="Calibri"/>
                      <a:sym typeface="Calibri"/>
                    </a:defRPr>
                  </a:lvl1pPr>
                </a:lstStyle>
                <a:p>
                  <a:r>
                    <a:rPr lang="en-US" dirty="0"/>
                    <a:t>sunset</a:t>
                  </a:r>
                </a:p>
              </p:txBody>
            </p:sp>
          </p:grpSp>
          <p:pic>
            <p:nvPicPr>
              <p:cNvPr id="1140" name="Imagen 35" descr="Imagen 3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26301" y="-1"/>
                <a:ext cx="1121251" cy="936002"/>
              </a:xfrm>
              <a:prstGeom prst="rect">
                <a:avLst/>
              </a:prstGeom>
              <a:ln w="12700" cap="flat">
                <a:noFill/>
                <a:miter lim="400000"/>
              </a:ln>
              <a:effectLst/>
            </p:spPr>
          </p:pic>
        </p:grpSp>
        <p:sp>
          <p:nvSpPr>
            <p:cNvPr id="31" name="CuadroTexto 29">
              <a:extLst>
                <a:ext uri="{FF2B5EF4-FFF2-40B4-BE49-F238E27FC236}">
                  <a16:creationId xmlns:a16="http://schemas.microsoft.com/office/drawing/2014/main" id="{C61791E7-9422-4AAA-B1EC-1163C8E32914}"/>
                </a:ext>
              </a:extLst>
            </p:cNvPr>
            <p:cNvSpPr txBox="1"/>
            <p:nvPr/>
          </p:nvSpPr>
          <p:spPr>
            <a:xfrm>
              <a:off x="4683918" y="5067609"/>
              <a:ext cx="4207645"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defRPr sz="1600" b="1">
                  <a:latin typeface="Calibri"/>
                  <a:ea typeface="Calibri"/>
                  <a:cs typeface="Calibri"/>
                  <a:sym typeface="Calibri"/>
                </a:defRPr>
              </a:pPr>
              <a:r>
                <a:rPr lang="en-US" dirty="0"/>
                <a:t>At sunset, sunlight contains more red light, perceived by phytochromes (PHYs)</a:t>
              </a:r>
            </a:p>
          </p:txBody>
        </p:sp>
        <p:sp>
          <p:nvSpPr>
            <p:cNvPr id="33" name="Rectángulo 77">
              <a:extLst>
                <a:ext uri="{FF2B5EF4-FFF2-40B4-BE49-F238E27FC236}">
                  <a16:creationId xmlns:a16="http://schemas.microsoft.com/office/drawing/2014/main" id="{DDD4478E-C561-4505-B1E3-C1199DAB1BD3}"/>
                </a:ext>
              </a:extLst>
            </p:cNvPr>
            <p:cNvSpPr/>
            <p:nvPr/>
          </p:nvSpPr>
          <p:spPr>
            <a:xfrm>
              <a:off x="4661894" y="892795"/>
              <a:ext cx="4229545" cy="4872659"/>
            </a:xfrm>
            <a:prstGeom prst="rect">
              <a:avLst/>
            </a:prstGeom>
            <a:ln w="19050">
              <a:solidFill>
                <a:srgbClr val="FFC000"/>
              </a:solidFill>
            </a:ln>
          </p:spPr>
          <p:txBody>
            <a:bodyPr lIns="45718" tIns="45718" rIns="45718" bIns="45718" anchor="ctr"/>
            <a:lstStyle/>
            <a:p>
              <a:pPr algn="ctr">
                <a:defRPr>
                  <a:solidFill>
                    <a:srgbClr val="FFFFFF"/>
                  </a:solidFill>
                </a:defRPr>
              </a:pPr>
              <a:endParaRPr lang="en-US" dirty="0"/>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marL="85725" marR="0" lvl="0" indent="-85725"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Lst>
              <a:defRPr/>
            </a:pPr>
            <a:r>
              <a:rPr kumimoji="0" lang="en-GB" altLang="es-MX" sz="900" b="0" i="0" u="none" strike="noStrike" kern="1200" cap="none" spc="0" normalizeH="0" baseline="0" noProof="0">
                <a:ln>
                  <a:noFill/>
                </a:ln>
                <a:solidFill>
                  <a:srgbClr val="000000"/>
                </a:solidFill>
                <a:effectLst/>
                <a:uLnTx/>
                <a:uFillTx/>
                <a:latin typeface="Arial" charset="0"/>
              </a:rPr>
              <a:t>©2004 by American Society of Plant Biologists</a:t>
            </a:r>
          </a:p>
        </p:txBody>
      </p:sp>
      <p:sp>
        <p:nvSpPr>
          <p:cNvPr id="2" name="1 CuadroTexto"/>
          <p:cNvSpPr txBox="1"/>
          <p:nvPr/>
        </p:nvSpPr>
        <p:spPr>
          <a:xfrm>
            <a:off x="683568" y="404664"/>
            <a:ext cx="7704856"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Modelo de coincidencia</a:t>
            </a:r>
            <a:r>
              <a:rPr kumimoji="0" lang="es-MX"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 Erwin </a:t>
            </a:r>
            <a:r>
              <a:rPr kumimoji="0" lang="es-MX" sz="1800" b="0" i="0" u="none" strike="noStrike" kern="1200" cap="none" spc="0" normalizeH="0" baseline="0" noProof="0" dirty="0" err="1">
                <a:ln>
                  <a:noFill/>
                </a:ln>
                <a:solidFill>
                  <a:prstClr val="black"/>
                </a:solidFill>
                <a:effectLst/>
                <a:uLnTx/>
                <a:uFillTx/>
                <a:latin typeface="Calibri"/>
                <a:ea typeface="+mn-ea"/>
                <a:cs typeface="+mn-cs"/>
              </a:rPr>
              <a:t>Bunning</a:t>
            </a:r>
            <a:r>
              <a:rPr kumimoji="0" lang="es-MX" sz="1800" b="0" i="0" u="none" strike="noStrike" kern="1200" cap="none" spc="0" normalizeH="0" baseline="0" noProof="0" dirty="0">
                <a:ln>
                  <a:noFill/>
                </a:ln>
                <a:solidFill>
                  <a:prstClr val="black"/>
                </a:solidFill>
                <a:effectLst/>
                <a:uLnTx/>
                <a:uFillTx/>
                <a:latin typeface="Calibri"/>
                <a:ea typeface="+mn-ea"/>
                <a:cs typeface="+mn-cs"/>
              </a:rPr>
              <a:t> 1936}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El oscilador circadiano controla la sensibilidad a la luz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Coincidencia entre la expresión circadiana (</a:t>
            </a:r>
            <a:r>
              <a:rPr kumimoji="0" lang="es-MX" sz="1800" b="0" i="0" u="none" strike="noStrike" kern="1200" cap="none" spc="0" normalizeH="0" baseline="0" noProof="0" dirty="0" err="1">
                <a:ln>
                  <a:noFill/>
                </a:ln>
                <a:solidFill>
                  <a:prstClr val="black"/>
                </a:solidFill>
                <a:effectLst/>
                <a:uLnTx/>
                <a:uFillTx/>
                <a:latin typeface="Calibri"/>
                <a:ea typeface="+mn-ea"/>
                <a:cs typeface="+mn-cs"/>
              </a:rPr>
              <a:t>Constants</a:t>
            </a:r>
            <a:r>
              <a:rPr kumimoji="0" lang="es-MX" sz="1800" b="0" i="0" u="none" strike="noStrike" kern="1200" cap="none" spc="0" normalizeH="0" baseline="0" noProof="0" dirty="0">
                <a:ln>
                  <a:noFill/>
                </a:ln>
                <a:solidFill>
                  <a:prstClr val="black"/>
                </a:solidFill>
                <a:effectLst/>
                <a:uLnTx/>
                <a:uFillTx/>
                <a:latin typeface="Calibri"/>
                <a:ea typeface="+mn-ea"/>
                <a:cs typeface="+mn-cs"/>
              </a:rPr>
              <a:t>)  y luz</a:t>
            </a:r>
          </a:p>
        </p:txBody>
      </p:sp>
    </p:spTree>
    <p:extLst>
      <p:ext uri="{BB962C8B-B14F-4D97-AF65-F5344CB8AC3E}">
        <p14:creationId xmlns:p14="http://schemas.microsoft.com/office/powerpoint/2010/main" val="2795421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drigo\Desktop\OTROS\Fisiología Vegetal Facu\Clase de Floración Facu\floración.JPG"/>
          <p:cNvPicPr>
            <a:picLocks noChangeAspect="1" noChangeArrowheads="1"/>
          </p:cNvPicPr>
          <p:nvPr/>
        </p:nvPicPr>
        <p:blipFill>
          <a:blip r:embed="rId2"/>
          <a:srcRect/>
          <a:stretch>
            <a:fillRect/>
          </a:stretch>
        </p:blipFill>
        <p:spPr bwMode="auto">
          <a:xfrm>
            <a:off x="107504" y="0"/>
            <a:ext cx="9036496" cy="7456377"/>
          </a:xfrm>
          <a:prstGeom prst="rect">
            <a:avLst/>
          </a:prstGeom>
          <a:noFill/>
        </p:spPr>
      </p:pic>
      <p:sp>
        <p:nvSpPr>
          <p:cNvPr id="4" name="3 CuadroTexto"/>
          <p:cNvSpPr txBox="1"/>
          <p:nvPr/>
        </p:nvSpPr>
        <p:spPr>
          <a:xfrm>
            <a:off x="107504" y="188640"/>
            <a:ext cx="5143536" cy="1200329"/>
          </a:xfrm>
          <a:prstGeom prst="rect">
            <a:avLst/>
          </a:prstGeom>
          <a:noFill/>
        </p:spPr>
        <p:txBody>
          <a:bodyPr wrap="square" rtlCol="0">
            <a:spAutoFit/>
          </a:bodyPr>
          <a:lstStyle/>
          <a:p>
            <a:r>
              <a:rPr lang="es-AR" sz="7200" b="1" dirty="0">
                <a:solidFill>
                  <a:srgbClr val="FF0000"/>
                </a:solidFill>
              </a:rPr>
              <a:t>FLORACIÓN</a:t>
            </a:r>
            <a:endParaRPr lang="en-US" sz="7200" b="1" dirty="0">
              <a:solidFill>
                <a:srgbClr val="FF0000"/>
              </a:solidFill>
            </a:endParaRPr>
          </a:p>
        </p:txBody>
      </p:sp>
      <p:sp>
        <p:nvSpPr>
          <p:cNvPr id="2" name="Rectángulo 1"/>
          <p:cNvSpPr/>
          <p:nvPr/>
        </p:nvSpPr>
        <p:spPr>
          <a:xfrm>
            <a:off x="5676867" y="188640"/>
            <a:ext cx="3435017" cy="1477328"/>
          </a:xfrm>
          <a:prstGeom prst="rect">
            <a:avLst/>
          </a:prstGeom>
          <a:solidFill>
            <a:schemeClr val="bg1"/>
          </a:solidFill>
        </p:spPr>
        <p:txBody>
          <a:bodyPr wrap="square">
            <a:spAutoFit/>
          </a:bodyPr>
          <a:lstStyle/>
          <a:p>
            <a:r>
              <a:rPr lang="es-MX" dirty="0">
                <a:solidFill>
                  <a:srgbClr val="F1221D"/>
                </a:solidFill>
              </a:rPr>
              <a:t>Fase clave del desarrollo vegetal</a:t>
            </a:r>
          </a:p>
          <a:p>
            <a:endParaRPr lang="es-MX" dirty="0">
              <a:solidFill>
                <a:srgbClr val="F1221D"/>
              </a:solidFill>
            </a:endParaRPr>
          </a:p>
          <a:p>
            <a:r>
              <a:rPr lang="es-MX" dirty="0">
                <a:solidFill>
                  <a:srgbClr val="F1221D"/>
                </a:solidFill>
              </a:rPr>
              <a:t>La producción de semillas frutos representa el 80-90 % de las calorías que </a:t>
            </a:r>
            <a:r>
              <a:rPr lang="es-MX" dirty="0" err="1">
                <a:solidFill>
                  <a:srgbClr val="F1221D"/>
                </a:solidFill>
              </a:rPr>
              <a:t>cosumimos</a:t>
            </a:r>
            <a:endParaRPr lang="es-MX" dirty="0">
              <a:solidFill>
                <a:srgbClr val="F1221D"/>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la hoja es el órgano donde se percibe los estímulos inductores de la floración</a:t>
            </a:r>
          </a:p>
        </p:txBody>
      </p:sp>
      <p:pic>
        <p:nvPicPr>
          <p:cNvPr id="2" name="Imagen 1"/>
          <p:cNvPicPr>
            <a:picLocks noChangeAspect="1"/>
          </p:cNvPicPr>
          <p:nvPr/>
        </p:nvPicPr>
        <p:blipFill>
          <a:blip r:embed="rId2"/>
          <a:stretch>
            <a:fillRect/>
          </a:stretch>
        </p:blipFill>
        <p:spPr>
          <a:xfrm>
            <a:off x="179512" y="1200329"/>
            <a:ext cx="8361017" cy="5629612"/>
          </a:xfrm>
          <a:prstGeom prst="rect">
            <a:avLst/>
          </a:prstGeom>
        </p:spPr>
      </p:pic>
    </p:spTree>
    <p:extLst>
      <p:ext uri="{BB962C8B-B14F-4D97-AF65-F5344CB8AC3E}">
        <p14:creationId xmlns:p14="http://schemas.microsoft.com/office/powerpoint/2010/main" val="335303265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571472" y="1124744"/>
            <a:ext cx="8035251" cy="523220"/>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Clasificación en función del fotoperíodo</a:t>
            </a:r>
          </a:p>
        </p:txBody>
      </p:sp>
      <p:sp>
        <p:nvSpPr>
          <p:cNvPr id="11" name="Rectangle 2"/>
          <p:cNvSpPr txBox="1">
            <a:spLocks noChangeArrowheads="1"/>
          </p:cNvSpPr>
          <p:nvPr/>
        </p:nvSpPr>
        <p:spPr>
          <a:xfrm>
            <a:off x="395536" y="2000240"/>
            <a:ext cx="8424936" cy="3500462"/>
          </a:xfrm>
          <a:prstGeom prst="rect">
            <a:avLst/>
          </a:prstGeom>
          <a:ln>
            <a:solidFill>
              <a:schemeClr val="bg1"/>
            </a:solidFill>
          </a:ln>
        </p:spPr>
        <p:txBody>
          <a:body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s-ES" sz="20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Plantas de día corto (PDC)</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	</a:t>
            </a:r>
            <a:r>
              <a:rPr kumimoji="0" lang="es-ES" sz="2400" b="0" i="0" u="none" strike="noStrike" kern="1200" cap="none" spc="0" normalizeH="0" baseline="0" noProof="0" dirty="0">
                <a:ln>
                  <a:noFill/>
                </a:ln>
                <a:solidFill>
                  <a:prstClr val="black"/>
                </a:solidFill>
                <a:effectLst/>
                <a:uLnTx/>
                <a:uFillTx/>
                <a:latin typeface="Calibri"/>
                <a:ea typeface="+mn-ea"/>
                <a:cs typeface="+mn-cs"/>
              </a:rPr>
              <a:t>Crisantemos, lúpulo, cáñamo, cultivos de verano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Plantas de día largo (PDL)</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	</a:t>
            </a:r>
            <a:r>
              <a:rPr kumimoji="0" lang="es-ES" sz="2400" b="0" i="0" u="none" strike="noStrike" kern="1200" cap="none" spc="0" normalizeH="0" baseline="0" noProof="0" dirty="0">
                <a:ln>
                  <a:noFill/>
                </a:ln>
                <a:solidFill>
                  <a:prstClr val="black"/>
                </a:solidFill>
                <a:effectLst/>
                <a:uLnTx/>
                <a:uFillTx/>
                <a:latin typeface="Calibri"/>
                <a:ea typeface="+mn-ea"/>
                <a:cs typeface="+mn-cs"/>
              </a:rPr>
              <a:t>Gladiolos, espinaca, lechuga, cultivos de invierno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Plantas de día neutro (PDN)</a:t>
            </a:r>
          </a:p>
          <a:p>
            <a:pPr marL="742950" marR="0" lvl="1" indent="-285750" algn="just" defTabSz="914400" rtl="0" eaLnBrk="1" fontAlgn="auto" latinLnBrk="0" hangingPunct="1">
              <a:lnSpc>
                <a:spcPct val="100000"/>
              </a:lnSpc>
              <a:spcBef>
                <a:spcPct val="200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Pepino, girasol, maíz, arroz</a:t>
            </a:r>
          </a:p>
          <a:p>
            <a:pPr marL="1143000" marR="0" lvl="2" indent="-228600" algn="just" defTabSz="914400" rtl="0" eaLnBrk="1" fontAlgn="auto" latinLnBrk="0" hangingPunct="1">
              <a:lnSpc>
                <a:spcPct val="100000"/>
              </a:lnSpc>
              <a:spcBef>
                <a:spcPct val="2000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censado del lago del día</a:t>
            </a:r>
          </a:p>
        </p:txBody>
      </p:sp>
    </p:spTree>
    <p:extLst>
      <p:ext uri="{BB962C8B-B14F-4D97-AF65-F5344CB8AC3E}">
        <p14:creationId xmlns:p14="http://schemas.microsoft.com/office/powerpoint/2010/main" val="3522945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censado del lago del día. Largo de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dia</a:t>
            </a:r>
            <a:r>
              <a:rPr kumimoji="0" lang="es-MX" sz="2000" b="0" i="0" u="none" strike="noStrike" kern="1200" cap="none" spc="0" normalizeH="0" baseline="0" noProof="0" dirty="0">
                <a:ln>
                  <a:noFill/>
                </a:ln>
                <a:solidFill>
                  <a:prstClr val="black"/>
                </a:solidFill>
                <a:effectLst/>
                <a:uLnTx/>
                <a:uFillTx/>
                <a:latin typeface="Calibri"/>
                <a:ea typeface="+mn-ea"/>
                <a:cs typeface="+mn-cs"/>
              </a:rPr>
              <a:t> crítico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78" y="1484784"/>
            <a:ext cx="819212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334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para censado del lago del día es crítica la duración  relativa de la noche. </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44804"/>
            <a:ext cx="5688632" cy="515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045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participación del fitocromo</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6" y="903302"/>
            <a:ext cx="6336705" cy="5424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810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246" y="1772816"/>
            <a:ext cx="4472001" cy="43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Desarrollo (número de hojas) y fotoperiodo</a:t>
            </a:r>
          </a:p>
          <a:p>
            <a:pPr marL="1371600" marR="0" lvl="2"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Regulación cualitativa y cuantitativa</a:t>
            </a:r>
          </a:p>
        </p:txBody>
      </p:sp>
    </p:spTree>
    <p:extLst>
      <p:ext uri="{BB962C8B-B14F-4D97-AF65-F5344CB8AC3E}">
        <p14:creationId xmlns:p14="http://schemas.microsoft.com/office/powerpoint/2010/main" val="878989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sensibilidad diferencial respecto del tiempo en  se quiebra la noche</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46921"/>
            <a:ext cx="7034371"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798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respuesta rítmicas  de la sensibilidad a la interrupción de la noche</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024" y="1916832"/>
            <a:ext cx="6577950" cy="470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399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Imagen 90" descr="Imagen 9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5810" y="3017758"/>
            <a:ext cx="3903808" cy="2808000"/>
          </a:xfrm>
          <a:prstGeom prst="rect">
            <a:avLst/>
          </a:prstGeom>
          <a:ln w="12700">
            <a:miter lim="400000"/>
          </a:ln>
        </p:spPr>
      </p:pic>
      <p:sp>
        <p:nvSpPr>
          <p:cNvPr id="735" name="Title 2"/>
          <p:cNvSpPr txBox="1"/>
          <p:nvPr/>
        </p:nvSpPr>
        <p:spPr>
          <a:xfrm>
            <a:off x="457200" y="128424"/>
            <a:ext cx="8229600" cy="553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gn="ctr">
              <a:defRPr sz="2400" b="1" u="sng">
                <a:latin typeface="Calibri"/>
                <a:ea typeface="Calibri"/>
                <a:cs typeface="Calibri"/>
                <a:sym typeface="Calibri"/>
              </a:defRPr>
            </a:lvl1pPr>
          </a:lstStyle>
          <a:p>
            <a:r>
              <a:rPr dirty="0"/>
              <a:t>Flower-promoting signal: </a:t>
            </a:r>
            <a:r>
              <a:rPr lang="en-GB" dirty="0"/>
              <a:t>T</a:t>
            </a:r>
            <a:r>
              <a:rPr dirty="0"/>
              <a:t>he florigen</a:t>
            </a:r>
          </a:p>
        </p:txBody>
      </p:sp>
      <p:sp>
        <p:nvSpPr>
          <p:cNvPr id="737" name="CuadroTexto 91"/>
          <p:cNvSpPr txBox="1"/>
          <p:nvPr/>
        </p:nvSpPr>
        <p:spPr>
          <a:xfrm>
            <a:off x="-247650" y="5930392"/>
            <a:ext cx="9144001" cy="375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r">
              <a:defRPr sz="1000" b="1">
                <a:latin typeface="Calibri"/>
                <a:ea typeface="Calibri"/>
                <a:cs typeface="Calibri"/>
                <a:sym typeface="Calibri"/>
              </a:defRPr>
            </a:lvl1pPr>
          </a:lstStyle>
          <a:p>
            <a:pPr>
              <a:lnSpc>
                <a:spcPct val="115000"/>
              </a:lnSpc>
            </a:pPr>
            <a:r>
              <a:rPr lang="en-US" sz="800" b="0" dirty="0">
                <a:latin typeface="Times New Roman" panose="02020603050405020304" pitchFamily="18" charset="0"/>
                <a:ea typeface="Calibri" panose="020F0502020204030204" pitchFamily="34" charset="0"/>
                <a:cs typeface="Times New Roman" panose="02020603050405020304" pitchFamily="18" charset="0"/>
              </a:rPr>
              <a:t>See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Chailakhyan</a:t>
            </a:r>
            <a:r>
              <a:rPr lang="en-US" sz="800" b="0" dirty="0">
                <a:latin typeface="Times New Roman" panose="02020603050405020304" pitchFamily="18" charset="0"/>
                <a:ea typeface="Calibri" panose="020F0502020204030204" pitchFamily="34" charset="0"/>
                <a:cs typeface="Times New Roman" panose="02020603050405020304" pitchFamily="18" charset="0"/>
              </a:rPr>
              <a:t> MK (1936) New facts in support of the hormonal theory of plant development.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Dokl</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Akad</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Nauk</a:t>
            </a:r>
            <a:r>
              <a:rPr lang="en-US" sz="800" b="0" dirty="0">
                <a:latin typeface="Times New Roman" panose="02020603050405020304" pitchFamily="18" charset="0"/>
                <a:ea typeface="Calibri" panose="020F0502020204030204" pitchFamily="34" charset="0"/>
                <a:cs typeface="Times New Roman" panose="02020603050405020304" pitchFamily="18" charset="0"/>
              </a:rPr>
              <a:t> SSSR (1936) 4: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4"/>
              </a:rPr>
              <a:t>79–83</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800" b="0" dirty="0">
                <a:latin typeface="Times New Roman" panose="02020603050405020304" pitchFamily="18" charset="0"/>
                <a:ea typeface="Calibri" panose="020F0502020204030204" pitchFamily="34" charset="0"/>
                <a:cs typeface="Times New Roman" panose="02020603050405020304" pitchFamily="18" charset="0"/>
              </a:rPr>
              <a:t>Romanov GA (2012) Mikhail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Khristoforovich</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Chailakhyan</a:t>
            </a:r>
            <a:r>
              <a:rPr lang="en-US" sz="800" b="0" dirty="0">
                <a:latin typeface="Times New Roman" panose="02020603050405020304" pitchFamily="18" charset="0"/>
                <a:ea typeface="Calibri" panose="020F0502020204030204" pitchFamily="34" charset="0"/>
                <a:cs typeface="Times New Roman" panose="02020603050405020304" pitchFamily="18" charset="0"/>
              </a:rPr>
              <a:t>: The fate of the scientist under the sign of florigen. Russ J Plant Physiol </a:t>
            </a:r>
            <a:r>
              <a:rPr lang="en-US" sz="800" b="0" dirty="0"/>
              <a:t>59: </a:t>
            </a:r>
            <a:r>
              <a:rPr lang="en-US" sz="800" b="0" dirty="0">
                <a:hlinkClick r:id="rId5"/>
              </a:rPr>
              <a:t>443–450</a:t>
            </a:r>
            <a:endParaRPr lang="en-US" sz="800" b="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upo 1">
            <a:extLst>
              <a:ext uri="{FF2B5EF4-FFF2-40B4-BE49-F238E27FC236}">
                <a16:creationId xmlns:a16="http://schemas.microsoft.com/office/drawing/2014/main" id="{20DFA721-482A-4AC7-9AC5-4321EC4A650F}"/>
              </a:ext>
            </a:extLst>
          </p:cNvPr>
          <p:cNvGrpSpPr/>
          <p:nvPr/>
        </p:nvGrpSpPr>
        <p:grpSpPr>
          <a:xfrm>
            <a:off x="144993" y="756409"/>
            <a:ext cx="3923761" cy="2752419"/>
            <a:chOff x="115809" y="552125"/>
            <a:chExt cx="3923761" cy="2752419"/>
          </a:xfrm>
        </p:grpSpPr>
        <p:pic>
          <p:nvPicPr>
            <p:cNvPr id="114" name="Imagen 113" descr="Imagen que contiene Logotipo&#10;&#10;Descripción generada automáticamente">
              <a:extLst>
                <a:ext uri="{FF2B5EF4-FFF2-40B4-BE49-F238E27FC236}">
                  <a16:creationId xmlns:a16="http://schemas.microsoft.com/office/drawing/2014/main" id="{B0DAD88F-6712-47A8-B840-F5EBD3692D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5809" y="552125"/>
              <a:ext cx="3923761" cy="2752419"/>
            </a:xfrm>
            <a:prstGeom prst="rect">
              <a:avLst/>
            </a:prstGeom>
          </p:spPr>
        </p:pic>
        <p:sp>
          <p:nvSpPr>
            <p:cNvPr id="750" name="CuadroTexto 94"/>
            <p:cNvSpPr txBox="1"/>
            <p:nvPr/>
          </p:nvSpPr>
          <p:spPr>
            <a:xfrm>
              <a:off x="247649" y="846733"/>
              <a:ext cx="3524401" cy="1719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50000"/>
                </a:lnSpc>
                <a:defRPr sz="1600">
                  <a:solidFill>
                    <a:srgbClr val="535353"/>
                  </a:solidFill>
                  <a:latin typeface="Chalkduster"/>
                  <a:ea typeface="Chalkduster"/>
                  <a:cs typeface="Chalkduster"/>
                  <a:sym typeface="Chalkduster"/>
                </a:defRPr>
              </a:pPr>
              <a:r>
                <a:rPr sz="1800" b="1" dirty="0">
                  <a:effectLst>
                    <a:outerShdw blurRad="38100" dist="38100" dir="2700000" algn="tl">
                      <a:srgbClr val="000000">
                        <a:alpha val="43137"/>
                      </a:srgbClr>
                    </a:outerShdw>
                  </a:effectLst>
                  <a:latin typeface="Ink Free" panose="03080402000500000000" pitchFamily="66" charset="0"/>
                  <a:cs typeface="Cavolini" panose="020B0502040204020203" pitchFamily="66" charset="0"/>
                </a:rPr>
                <a:t> The FLORIGEN is </a:t>
              </a:r>
              <a:endParaRPr lang="es-ES" sz="1800" b="1" dirty="0">
                <a:effectLst>
                  <a:outerShdw blurRad="38100" dist="38100" dir="2700000" algn="tl">
                    <a:srgbClr val="000000">
                      <a:alpha val="43137"/>
                    </a:srgbClr>
                  </a:outerShdw>
                </a:effectLst>
                <a:latin typeface="Ink Free" panose="03080402000500000000" pitchFamily="66" charset="0"/>
                <a:cs typeface="Cavolini" panose="020B0502040204020203" pitchFamily="66" charset="0"/>
              </a:endParaRPr>
            </a:p>
            <a:p>
              <a:pPr algn="ctr">
                <a:lnSpc>
                  <a:spcPct val="150000"/>
                </a:lnSpc>
                <a:defRPr sz="1600">
                  <a:solidFill>
                    <a:srgbClr val="535353"/>
                  </a:solidFill>
                  <a:latin typeface="Chalkduster"/>
                  <a:ea typeface="Chalkduster"/>
                  <a:cs typeface="Chalkduster"/>
                  <a:sym typeface="Chalkduster"/>
                </a:defRPr>
              </a:pPr>
              <a:r>
                <a:rPr sz="1800" b="1" dirty="0">
                  <a:effectLst>
                    <a:outerShdw blurRad="38100" dist="38100" dir="2700000" algn="tl">
                      <a:srgbClr val="000000">
                        <a:alpha val="43137"/>
                      </a:srgbClr>
                    </a:outerShdw>
                  </a:effectLst>
                  <a:latin typeface="Ink Free" panose="03080402000500000000" pitchFamily="66" charset="0"/>
                  <a:cs typeface="Cavolini" panose="020B0502040204020203" pitchFamily="66" charset="0"/>
                </a:rPr>
                <a:t>a long-distance signaling molecule </a:t>
              </a:r>
            </a:p>
            <a:p>
              <a:pPr algn="ctr">
                <a:lnSpc>
                  <a:spcPct val="150000"/>
                </a:lnSpc>
                <a:defRPr sz="1600">
                  <a:solidFill>
                    <a:srgbClr val="535353"/>
                  </a:solidFill>
                  <a:latin typeface="Chalkduster"/>
                  <a:ea typeface="Chalkduster"/>
                  <a:cs typeface="Chalkduster"/>
                  <a:sym typeface="Chalkduster"/>
                </a:defRPr>
              </a:pPr>
              <a:r>
                <a:rPr sz="1800" b="1" dirty="0">
                  <a:effectLst>
                    <a:outerShdw blurRad="38100" dist="38100" dir="2700000" algn="tl">
                      <a:srgbClr val="000000">
                        <a:alpha val="43137"/>
                      </a:srgbClr>
                    </a:outerShdw>
                  </a:effectLst>
                  <a:latin typeface="Ink Free" panose="03080402000500000000" pitchFamily="66" charset="0"/>
                  <a:cs typeface="Cavolini" panose="020B0502040204020203" pitchFamily="66" charset="0"/>
                </a:rPr>
                <a:t>able to trigger flowering </a:t>
              </a:r>
            </a:p>
            <a:p>
              <a:pPr algn="ctr">
                <a:lnSpc>
                  <a:spcPct val="150000"/>
                </a:lnSpc>
                <a:defRPr sz="1600">
                  <a:solidFill>
                    <a:srgbClr val="535353"/>
                  </a:solidFill>
                  <a:latin typeface="Chalkduster"/>
                  <a:ea typeface="Chalkduster"/>
                  <a:cs typeface="Chalkduster"/>
                  <a:sym typeface="Chalkduster"/>
                </a:defRPr>
              </a:pPr>
              <a:r>
                <a:rPr sz="1800" b="1" dirty="0">
                  <a:effectLst>
                    <a:outerShdw blurRad="38100" dist="38100" dir="2700000" algn="tl">
                      <a:srgbClr val="000000">
                        <a:alpha val="43137"/>
                      </a:srgbClr>
                    </a:outerShdw>
                  </a:effectLst>
                  <a:latin typeface="Ink Free" panose="03080402000500000000" pitchFamily="66" charset="0"/>
                  <a:cs typeface="Cavolini" panose="020B0502040204020203" pitchFamily="66" charset="0"/>
                </a:rPr>
                <a:t>under favorable conditions</a:t>
              </a:r>
            </a:p>
          </p:txBody>
        </p:sp>
      </p:grpSp>
      <p:grpSp>
        <p:nvGrpSpPr>
          <p:cNvPr id="5" name="Grupo 4">
            <a:extLst>
              <a:ext uri="{FF2B5EF4-FFF2-40B4-BE49-F238E27FC236}">
                <a16:creationId xmlns:a16="http://schemas.microsoft.com/office/drawing/2014/main" id="{A3993F7C-62F0-4096-8739-7ACBF4AC5903}"/>
              </a:ext>
            </a:extLst>
          </p:cNvPr>
          <p:cNvGrpSpPr/>
          <p:nvPr/>
        </p:nvGrpSpPr>
        <p:grpSpPr>
          <a:xfrm>
            <a:off x="4435813" y="1025838"/>
            <a:ext cx="4460538" cy="4754369"/>
            <a:chOff x="4435813" y="1025838"/>
            <a:chExt cx="4460538" cy="4754369"/>
          </a:xfrm>
        </p:grpSpPr>
        <p:sp>
          <p:nvSpPr>
            <p:cNvPr id="101" name="Rectángulo: esquinas redondeadas 99">
              <a:extLst>
                <a:ext uri="{FF2B5EF4-FFF2-40B4-BE49-F238E27FC236}">
                  <a16:creationId xmlns:a16="http://schemas.microsoft.com/office/drawing/2014/main" id="{523CA5B9-AA87-4130-B0FD-8B510C4797D4}"/>
                </a:ext>
              </a:extLst>
            </p:cNvPr>
            <p:cNvSpPr/>
            <p:nvPr/>
          </p:nvSpPr>
          <p:spPr>
            <a:xfrm>
              <a:off x="4435813" y="1025838"/>
              <a:ext cx="4460538" cy="4754369"/>
            </a:xfrm>
            <a:prstGeom prst="roundRect">
              <a:avLst>
                <a:gd name="adj" fmla="val 16667"/>
              </a:avLst>
            </a:prstGeom>
            <a:gradFill>
              <a:gsLst>
                <a:gs pos="0">
                  <a:srgbClr val="FFFFFF"/>
                </a:gs>
                <a:gs pos="34000">
                  <a:srgbClr val="FFFFFF"/>
                </a:gs>
                <a:gs pos="89000">
                  <a:srgbClr val="FFFFFF"/>
                </a:gs>
                <a:gs pos="100000">
                  <a:schemeClr val="accent3">
                    <a:lumMod val="75000"/>
                  </a:schemeClr>
                </a:gs>
              </a:gsLst>
              <a:lin ang="5400000"/>
            </a:gradFill>
            <a:ln w="19050">
              <a:solidFill>
                <a:schemeClr val="accent3">
                  <a:lumMod val="75000"/>
                </a:schemeClr>
              </a:solidFill>
              <a:prstDash val="sysDash"/>
            </a:ln>
            <a:effectLst>
              <a:outerShdw blurRad="38100" dist="25400" dir="5400000" rotWithShape="0">
                <a:srgbClr val="000000">
                  <a:alpha val="50000"/>
                </a:srgbClr>
              </a:outerShdw>
            </a:effectLst>
          </p:spPr>
          <p:txBody>
            <a:bodyPr lIns="45718" tIns="45718" rIns="45718" bIns="45718" anchor="ctr"/>
            <a:lstStyle/>
            <a:p>
              <a:pPr algn="ctr" defTabSz="584200">
                <a:defRPr sz="3600"/>
              </a:pPr>
              <a:endParaRPr lang="en-US" dirty="0"/>
            </a:p>
          </p:txBody>
        </p:sp>
        <p:sp>
          <p:nvSpPr>
            <p:cNvPr id="115" name="CuadroTexto 95">
              <a:extLst>
                <a:ext uri="{FF2B5EF4-FFF2-40B4-BE49-F238E27FC236}">
                  <a16:creationId xmlns:a16="http://schemas.microsoft.com/office/drawing/2014/main" id="{56F373AB-8FB2-4812-A1AE-A5FC9E55B44E}"/>
                </a:ext>
              </a:extLst>
            </p:cNvPr>
            <p:cNvSpPr txBox="1"/>
            <p:nvPr/>
          </p:nvSpPr>
          <p:spPr>
            <a:xfrm>
              <a:off x="4435813" y="1131292"/>
              <a:ext cx="4460538" cy="1729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lnSpc>
                  <a:spcPct val="150000"/>
                </a:lnSpc>
                <a:defRPr sz="1600">
                  <a:solidFill>
                    <a:srgbClr val="4F6228"/>
                  </a:solidFill>
                  <a:latin typeface="Chalkduster"/>
                  <a:ea typeface="Chalkduster"/>
                  <a:cs typeface="Chalkduster"/>
                  <a:sym typeface="Chalkduster"/>
                </a:defRPr>
              </a:pPr>
              <a:r>
                <a:rPr lang="es-ES"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T</a:t>
              </a:r>
              <a:r>
                <a:rPr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he FLORIGEN is produced in the </a:t>
              </a:r>
              <a:r>
                <a:rPr lang="en-GB" sz="1800" b="1" u="sng"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leaf</a:t>
              </a:r>
              <a:endParaRPr lang="es-ES" sz="1800" b="1" u="sng"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endParaRPr>
            </a:p>
            <a:p>
              <a:pPr algn="ctr">
                <a:lnSpc>
                  <a:spcPct val="150000"/>
                </a:lnSpc>
                <a:defRPr sz="1600">
                  <a:solidFill>
                    <a:srgbClr val="4F6228"/>
                  </a:solidFill>
                  <a:latin typeface="Chalkduster"/>
                  <a:ea typeface="Chalkduster"/>
                  <a:cs typeface="Chalkduster"/>
                  <a:sym typeface="Chalkduster"/>
                </a:defRPr>
              </a:pPr>
              <a:r>
                <a:rPr lang="es-ES"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r>
                <a:rPr lang="en-US"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under favorable photoperiod</a:t>
              </a:r>
              <a:r>
                <a:rPr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p>
            <a:p>
              <a:pPr algn="ctr">
                <a:lnSpc>
                  <a:spcPct val="150000"/>
                </a:lnSpc>
                <a:defRPr sz="1600">
                  <a:solidFill>
                    <a:srgbClr val="4F6228"/>
                  </a:solidFill>
                  <a:latin typeface="Chalkduster"/>
                  <a:ea typeface="Chalkduster"/>
                  <a:cs typeface="Chalkduster"/>
                  <a:sym typeface="Chalkduster"/>
                </a:defRPr>
              </a:pPr>
              <a:r>
                <a:rPr lang="es-ES"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and </a:t>
              </a:r>
              <a:r>
                <a:rPr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transported </a:t>
              </a:r>
              <a:r>
                <a:rPr lang="es-ES" sz="1800" b="1" dirty="0" err="1">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to</a:t>
              </a:r>
              <a:r>
                <a:rPr lang="es-ES"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r>
                <a:rPr lang="es-ES" sz="1800" b="1" dirty="0" err="1">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the</a:t>
              </a:r>
              <a:r>
                <a:rPr lang="es-ES"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r>
                <a:rPr lang="es-ES" sz="1800" b="1" u="sng" dirty="0" err="1">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shoot</a:t>
              </a:r>
              <a:r>
                <a:rPr lang="es-ES" sz="1800" b="1" u="sng"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r>
                <a:rPr lang="es-ES" sz="1800" b="1" u="sng" dirty="0" err="1">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apex</a:t>
              </a:r>
              <a:r>
                <a:rPr lang="es-ES" sz="1800" b="1" u="sng"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p>
            <a:p>
              <a:pPr algn="ctr">
                <a:lnSpc>
                  <a:spcPct val="150000"/>
                </a:lnSpc>
                <a:defRPr sz="1600">
                  <a:solidFill>
                    <a:srgbClr val="4F6228"/>
                  </a:solidFill>
                  <a:latin typeface="Chalkduster"/>
                  <a:ea typeface="Chalkduster"/>
                  <a:cs typeface="Chalkduster"/>
                  <a:sym typeface="Chalkduster"/>
                </a:defRPr>
              </a:pPr>
              <a:r>
                <a:rPr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through the </a:t>
              </a:r>
              <a:r>
                <a:rPr lang="en-GB" sz="1800" b="1" u="sng"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phloem</a:t>
              </a:r>
              <a:endParaRPr sz="1800" b="1" dirty="0">
                <a:effectLst>
                  <a:outerShdw blurRad="38100" dist="38100" dir="2700000" algn="tl">
                    <a:srgbClr val="000000">
                      <a:alpha val="43137"/>
                    </a:srgbClr>
                  </a:outerShdw>
                </a:effectLst>
                <a:latin typeface="Ink Free" panose="03080402000500000000" pitchFamily="66" charset="0"/>
                <a:cs typeface="Calibri" panose="020F0502020204030204" pitchFamily="34" charset="0"/>
              </a:endParaRPr>
            </a:p>
          </p:txBody>
        </p:sp>
        <p:grpSp>
          <p:nvGrpSpPr>
            <p:cNvPr id="11" name="Grupo 10">
              <a:extLst>
                <a:ext uri="{FF2B5EF4-FFF2-40B4-BE49-F238E27FC236}">
                  <a16:creationId xmlns:a16="http://schemas.microsoft.com/office/drawing/2014/main" id="{57C928CF-2AD4-4A03-ACC8-58181FACCD3F}"/>
                </a:ext>
              </a:extLst>
            </p:cNvPr>
            <p:cNvGrpSpPr/>
            <p:nvPr/>
          </p:nvGrpSpPr>
          <p:grpSpPr>
            <a:xfrm>
              <a:off x="4695697" y="3016346"/>
              <a:ext cx="3576273" cy="2266471"/>
              <a:chOff x="4679050" y="3431467"/>
              <a:chExt cx="3576273" cy="2266471"/>
            </a:xfrm>
          </p:grpSpPr>
          <p:grpSp>
            <p:nvGrpSpPr>
              <p:cNvPr id="6" name="Grupo 5">
                <a:extLst>
                  <a:ext uri="{FF2B5EF4-FFF2-40B4-BE49-F238E27FC236}">
                    <a16:creationId xmlns:a16="http://schemas.microsoft.com/office/drawing/2014/main" id="{CED88DC5-A7CA-43FD-A304-4CFC076C2C37}"/>
                  </a:ext>
                </a:extLst>
              </p:cNvPr>
              <p:cNvGrpSpPr/>
              <p:nvPr/>
            </p:nvGrpSpPr>
            <p:grpSpPr>
              <a:xfrm>
                <a:off x="4679050" y="3431467"/>
                <a:ext cx="2474426" cy="2266471"/>
                <a:chOff x="884022" y="3828149"/>
                <a:chExt cx="2474426" cy="2266471"/>
              </a:xfrm>
              <a:scene3d>
                <a:camera prst="orthographicFront">
                  <a:rot lat="1200000" lon="0" rev="0"/>
                </a:camera>
                <a:lightRig rig="threePt" dir="t"/>
              </a:scene3d>
            </p:grpSpPr>
            <p:grpSp>
              <p:nvGrpSpPr>
                <p:cNvPr id="62" name="Grupo 74">
                  <a:extLst>
                    <a:ext uri="{FF2B5EF4-FFF2-40B4-BE49-F238E27FC236}">
                      <a16:creationId xmlns:a16="http://schemas.microsoft.com/office/drawing/2014/main" id="{7AF96B45-EDCF-459B-B68E-7B0D2FA07440}"/>
                    </a:ext>
                  </a:extLst>
                </p:cNvPr>
                <p:cNvGrpSpPr>
                  <a:grpSpLocks noChangeAspect="1"/>
                </p:cNvGrpSpPr>
                <p:nvPr/>
              </p:nvGrpSpPr>
              <p:grpSpPr>
                <a:xfrm>
                  <a:off x="884022" y="3828149"/>
                  <a:ext cx="2474426" cy="2266471"/>
                  <a:chOff x="25" y="-6"/>
                  <a:chExt cx="2719148" cy="2490626"/>
                </a:xfrm>
                <a:solidFill>
                  <a:schemeClr val="accent3">
                    <a:lumMod val="20000"/>
                    <a:lumOff val="80000"/>
                  </a:schemeClr>
                </a:solidFill>
              </p:grpSpPr>
              <p:grpSp>
                <p:nvGrpSpPr>
                  <p:cNvPr id="63" name="Grupo 41">
                    <a:extLst>
                      <a:ext uri="{FF2B5EF4-FFF2-40B4-BE49-F238E27FC236}">
                        <a16:creationId xmlns:a16="http://schemas.microsoft.com/office/drawing/2014/main" id="{0C9E35C9-518B-414B-BE03-EBA4AEB5ADA4}"/>
                      </a:ext>
                    </a:extLst>
                  </p:cNvPr>
                  <p:cNvGrpSpPr/>
                  <p:nvPr/>
                </p:nvGrpSpPr>
                <p:grpSpPr>
                  <a:xfrm>
                    <a:off x="390511" y="890408"/>
                    <a:ext cx="1985174" cy="1531611"/>
                    <a:chOff x="13" y="-1"/>
                    <a:chExt cx="1985172" cy="1531610"/>
                  </a:xfrm>
                  <a:grpFill/>
                </p:grpSpPr>
                <p:sp>
                  <p:nvSpPr>
                    <p:cNvPr id="96" name="Forma libre: forma 66">
                      <a:extLst>
                        <a:ext uri="{FF2B5EF4-FFF2-40B4-BE49-F238E27FC236}">
                          <a16:creationId xmlns:a16="http://schemas.microsoft.com/office/drawing/2014/main" id="{C8BA7A51-00A3-4E53-A552-1D2FEF0E1DA5}"/>
                        </a:ext>
                      </a:extLst>
                    </p:cNvPr>
                    <p:cNvSpPr/>
                    <p:nvPr/>
                  </p:nvSpPr>
                  <p:spPr>
                    <a:xfrm rot="1479009" flipH="1">
                      <a:off x="1034756" y="168460"/>
                      <a:ext cx="899988"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pFill/>
                    <a:ln w="12700"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97" name="Forma libre: forma 38">
                      <a:extLst>
                        <a:ext uri="{FF2B5EF4-FFF2-40B4-BE49-F238E27FC236}">
                          <a16:creationId xmlns:a16="http://schemas.microsoft.com/office/drawing/2014/main" id="{9AB23901-30D5-4AA7-A55A-BD470F2E1C7E}"/>
                        </a:ext>
                      </a:extLst>
                    </p:cNvPr>
                    <p:cNvSpPr/>
                    <p:nvPr/>
                  </p:nvSpPr>
                  <p:spPr>
                    <a:xfrm rot="20120991">
                      <a:off x="50457" y="167698"/>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grpFill/>
                    <a:ln w="12700"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98" name="Forma libre: forma 72">
                      <a:extLst>
                        <a:ext uri="{FF2B5EF4-FFF2-40B4-BE49-F238E27FC236}">
                          <a16:creationId xmlns:a16="http://schemas.microsoft.com/office/drawing/2014/main" id="{BD989AFB-8980-4B19-803D-39ED83A18693}"/>
                        </a:ext>
                      </a:extLst>
                    </p:cNvPr>
                    <p:cNvSpPr/>
                    <p:nvPr/>
                  </p:nvSpPr>
                  <p:spPr>
                    <a:xfrm>
                      <a:off x="954871" y="366046"/>
                      <a:ext cx="45721" cy="238463"/>
                    </a:xfrm>
                    <a:custGeom>
                      <a:avLst/>
                      <a:gdLst/>
                      <a:ahLst/>
                      <a:cxnLst>
                        <a:cxn ang="0">
                          <a:pos x="wd2" y="hd2"/>
                        </a:cxn>
                        <a:cxn ang="5400000">
                          <a:pos x="wd2" y="hd2"/>
                        </a:cxn>
                        <a:cxn ang="10800000">
                          <a:pos x="wd2" y="hd2"/>
                        </a:cxn>
                        <a:cxn ang="16200000">
                          <a:pos x="wd2" y="hd2"/>
                        </a:cxn>
                      </a:cxnLst>
                      <a:rect l="0" t="0" r="r" b="b"/>
                      <a:pathLst>
                        <a:path w="20868" h="21600" extrusionOk="0">
                          <a:moveTo>
                            <a:pt x="20868" y="21600"/>
                          </a:moveTo>
                          <a:cubicBezTo>
                            <a:pt x="14354" y="20684"/>
                            <a:pt x="7839" y="19768"/>
                            <a:pt x="4411" y="18189"/>
                          </a:cubicBezTo>
                          <a:cubicBezTo>
                            <a:pt x="982" y="16611"/>
                            <a:pt x="-732" y="14021"/>
                            <a:pt x="296" y="12126"/>
                          </a:cubicBezTo>
                          <a:cubicBezTo>
                            <a:pt x="1325" y="10232"/>
                            <a:pt x="8182" y="8463"/>
                            <a:pt x="10582" y="6821"/>
                          </a:cubicBezTo>
                          <a:cubicBezTo>
                            <a:pt x="12983" y="5179"/>
                            <a:pt x="14697" y="2274"/>
                            <a:pt x="14697" y="2274"/>
                          </a:cubicBezTo>
                          <a:lnTo>
                            <a:pt x="16754" y="0"/>
                          </a:lnTo>
                        </a:path>
                      </a:pathLst>
                    </a:custGeom>
                    <a:grpFill/>
                    <a:ln w="3810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99" name="Conector: curvado 73">
                      <a:extLst>
                        <a:ext uri="{FF2B5EF4-FFF2-40B4-BE49-F238E27FC236}">
                          <a16:creationId xmlns:a16="http://schemas.microsoft.com/office/drawing/2014/main" id="{0AF27E5E-0F57-4EE6-ABCC-D3DEE639D7C8}"/>
                        </a:ext>
                      </a:extLst>
                    </p:cNvPr>
                    <p:cNvSpPr/>
                    <p:nvPr/>
                  </p:nvSpPr>
                  <p:spPr>
                    <a:xfrm rot="5400000" flipH="1">
                      <a:off x="652492" y="930910"/>
                      <a:ext cx="939557" cy="2618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grpFill/>
                    <a:ln w="28575" cap="flat">
                      <a:solidFill>
                        <a:srgbClr val="984807"/>
                      </a:solidFill>
                      <a:prstDash val="solid"/>
                      <a:round/>
                    </a:ln>
                    <a:effectLst/>
                  </p:spPr>
                  <p:txBody>
                    <a:bodyPr wrap="square" lIns="45718" tIns="45718" rIns="45718" bIns="45718" numCol="1" anchor="ctr">
                      <a:noAutofit/>
                    </a:bodyPr>
                    <a:lstStyle/>
                    <a:p>
                      <a:endParaRPr/>
                    </a:p>
                  </p:txBody>
                </p:sp>
              </p:grpSp>
              <p:grpSp>
                <p:nvGrpSpPr>
                  <p:cNvPr id="64" name="Grupo 13">
                    <a:extLst>
                      <a:ext uri="{FF2B5EF4-FFF2-40B4-BE49-F238E27FC236}">
                        <a16:creationId xmlns:a16="http://schemas.microsoft.com/office/drawing/2014/main" id="{4A7E751F-B1F3-468A-A436-3611C60AA638}"/>
                      </a:ext>
                    </a:extLst>
                  </p:cNvPr>
                  <p:cNvGrpSpPr/>
                  <p:nvPr/>
                </p:nvGrpSpPr>
                <p:grpSpPr>
                  <a:xfrm>
                    <a:off x="25" y="9688"/>
                    <a:ext cx="1748995" cy="1595566"/>
                    <a:chOff x="26" y="-6"/>
                    <a:chExt cx="1748994" cy="1595565"/>
                  </a:xfrm>
                  <a:grpFill/>
                </p:grpSpPr>
                <p:sp>
                  <p:nvSpPr>
                    <p:cNvPr id="89" name="Forma libre: forma 6">
                      <a:extLst>
                        <a:ext uri="{FF2B5EF4-FFF2-40B4-BE49-F238E27FC236}">
                          <a16:creationId xmlns:a16="http://schemas.microsoft.com/office/drawing/2014/main" id="{BDB111EF-E490-4E72-9A60-EAA8C88F8857}"/>
                        </a:ext>
                      </a:extLst>
                    </p:cNvPr>
                    <p:cNvSpPr/>
                    <p:nvPr/>
                  </p:nvSpPr>
                  <p:spPr>
                    <a:xfrm rot="18247894">
                      <a:off x="416329" y="51891"/>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grp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90" name="Grupo 12">
                      <a:extLst>
                        <a:ext uri="{FF2B5EF4-FFF2-40B4-BE49-F238E27FC236}">
                          <a16:creationId xmlns:a16="http://schemas.microsoft.com/office/drawing/2014/main" id="{5F215592-DB9A-4C81-88BA-6727593503FA}"/>
                        </a:ext>
                      </a:extLst>
                    </p:cNvPr>
                    <p:cNvGrpSpPr/>
                    <p:nvPr/>
                  </p:nvGrpSpPr>
                  <p:grpSpPr>
                    <a:xfrm>
                      <a:off x="205658" y="254327"/>
                      <a:ext cx="1289639" cy="1038107"/>
                      <a:chOff x="3" y="8"/>
                      <a:chExt cx="1289637" cy="1038106"/>
                    </a:xfrm>
                    <a:grpFill/>
                  </p:grpSpPr>
                  <p:sp>
                    <p:nvSpPr>
                      <p:cNvPr id="91" name="Forma libre: forma 3">
                        <a:extLst>
                          <a:ext uri="{FF2B5EF4-FFF2-40B4-BE49-F238E27FC236}">
                            <a16:creationId xmlns:a16="http://schemas.microsoft.com/office/drawing/2014/main" id="{7272E36E-EA84-4726-82B9-49AD73A901EC}"/>
                          </a:ext>
                        </a:extLst>
                      </p:cNvPr>
                      <p:cNvSpPr/>
                      <p:nvPr/>
                    </p:nvSpPr>
                    <p:spPr>
                      <a:xfrm rot="18590187">
                        <a:off x="221761" y="156033"/>
                        <a:ext cx="251558" cy="695330"/>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92" name="Forma libre: forma 7">
                        <a:extLst>
                          <a:ext uri="{FF2B5EF4-FFF2-40B4-BE49-F238E27FC236}">
                            <a16:creationId xmlns:a16="http://schemas.microsoft.com/office/drawing/2014/main" id="{96416228-4DD4-46C2-B1D5-AA0D2B84D269}"/>
                          </a:ext>
                        </a:extLst>
                      </p:cNvPr>
                      <p:cNvSpPr/>
                      <p:nvPr/>
                    </p:nvSpPr>
                    <p:spPr>
                      <a:xfrm rot="18247894" flipH="1">
                        <a:off x="358895" y="-41532"/>
                        <a:ext cx="268322" cy="695330"/>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2460" y="1231"/>
                              <a:pt x="7651" y="2408"/>
                              <a:pt x="4152" y="4142"/>
                            </a:cubicBezTo>
                            <a:cubicBezTo>
                              <a:pt x="1621" y="6164"/>
                              <a:pt x="-9" y="7375"/>
                              <a:pt x="0" y="10060"/>
                            </a:cubicBezTo>
                            <a:cubicBezTo>
                              <a:pt x="237" y="12156"/>
                              <a:pt x="4958" y="15364"/>
                              <a:pt x="9134" y="17458"/>
                            </a:cubicBezTo>
                            <a:cubicBezTo>
                              <a:pt x="11940" y="18910"/>
                              <a:pt x="17470" y="20294"/>
                              <a:pt x="21591"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93" name="Forma libre: forma 8">
                        <a:extLst>
                          <a:ext uri="{FF2B5EF4-FFF2-40B4-BE49-F238E27FC236}">
                            <a16:creationId xmlns:a16="http://schemas.microsoft.com/office/drawing/2014/main" id="{957288C0-7F44-4072-A448-959D80606C57}"/>
                          </a:ext>
                        </a:extLst>
                      </p:cNvPr>
                      <p:cNvSpPr/>
                      <p:nvPr/>
                    </p:nvSpPr>
                    <p:spPr>
                      <a:xfrm rot="17208234">
                        <a:off x="573430" y="396081"/>
                        <a:ext cx="137434" cy="746610"/>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94" name="Forma libre: forma 11">
                        <a:extLst>
                          <a:ext uri="{FF2B5EF4-FFF2-40B4-BE49-F238E27FC236}">
                            <a16:creationId xmlns:a16="http://schemas.microsoft.com/office/drawing/2014/main" id="{0D9B48AC-B993-42AB-9650-8AB7958E97BA}"/>
                          </a:ext>
                        </a:extLst>
                      </p:cNvPr>
                      <p:cNvSpPr/>
                      <p:nvPr/>
                    </p:nvSpPr>
                    <p:spPr>
                      <a:xfrm rot="19429323" flipH="1">
                        <a:off x="785121" y="123200"/>
                        <a:ext cx="117081" cy="73609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95" name="Forma libre: forma 10">
                        <a:extLst>
                          <a:ext uri="{FF2B5EF4-FFF2-40B4-BE49-F238E27FC236}">
                            <a16:creationId xmlns:a16="http://schemas.microsoft.com/office/drawing/2014/main" id="{28DB6D33-29B8-443E-BC8F-39CE10338192}"/>
                          </a:ext>
                        </a:extLst>
                      </p:cNvPr>
                      <p:cNvSpPr/>
                      <p:nvPr/>
                    </p:nvSpPr>
                    <p:spPr>
                      <a:xfrm rot="18247894">
                        <a:off x="662183" y="-72057"/>
                        <a:ext cx="69155" cy="1385632"/>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grpSp>
              </p:grpSp>
              <p:grpSp>
                <p:nvGrpSpPr>
                  <p:cNvPr id="65" name="Grupo 42">
                    <a:extLst>
                      <a:ext uri="{FF2B5EF4-FFF2-40B4-BE49-F238E27FC236}">
                        <a16:creationId xmlns:a16="http://schemas.microsoft.com/office/drawing/2014/main" id="{FE78D333-78C2-4CA5-81AC-9B536869DB00}"/>
                      </a:ext>
                    </a:extLst>
                  </p:cNvPr>
                  <p:cNvGrpSpPr/>
                  <p:nvPr/>
                </p:nvGrpSpPr>
                <p:grpSpPr>
                  <a:xfrm>
                    <a:off x="14705" y="895053"/>
                    <a:ext cx="1748996" cy="1595567"/>
                    <a:chOff x="26" y="-2"/>
                    <a:chExt cx="1748994" cy="1595565"/>
                  </a:xfrm>
                  <a:grpFill/>
                </p:grpSpPr>
                <p:sp>
                  <p:nvSpPr>
                    <p:cNvPr id="82" name="Forma libre: forma 43">
                      <a:extLst>
                        <a:ext uri="{FF2B5EF4-FFF2-40B4-BE49-F238E27FC236}">
                          <a16:creationId xmlns:a16="http://schemas.microsoft.com/office/drawing/2014/main" id="{4EF175DE-FEA9-4FF6-94A2-2FD495208FBA}"/>
                        </a:ext>
                      </a:extLst>
                    </p:cNvPr>
                    <p:cNvSpPr/>
                    <p:nvPr/>
                  </p:nvSpPr>
                  <p:spPr>
                    <a:xfrm rot="14152106" flipH="1">
                      <a:off x="416329" y="51895"/>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grp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83" name="Grupo 44">
                      <a:extLst>
                        <a:ext uri="{FF2B5EF4-FFF2-40B4-BE49-F238E27FC236}">
                          <a16:creationId xmlns:a16="http://schemas.microsoft.com/office/drawing/2014/main" id="{8AEE283E-F2C0-4856-8D49-45CE03A33FFB}"/>
                        </a:ext>
                      </a:extLst>
                    </p:cNvPr>
                    <p:cNvGrpSpPr/>
                    <p:nvPr/>
                  </p:nvGrpSpPr>
                  <p:grpSpPr>
                    <a:xfrm>
                      <a:off x="205658" y="303123"/>
                      <a:ext cx="1289638" cy="1038107"/>
                      <a:chOff x="3" y="0"/>
                      <a:chExt cx="1289636" cy="1038105"/>
                    </a:xfrm>
                    <a:grpFill/>
                  </p:grpSpPr>
                  <p:sp>
                    <p:nvSpPr>
                      <p:cNvPr id="84" name="Forma libre: forma 45">
                        <a:extLst>
                          <a:ext uri="{FF2B5EF4-FFF2-40B4-BE49-F238E27FC236}">
                            <a16:creationId xmlns:a16="http://schemas.microsoft.com/office/drawing/2014/main" id="{5C50767C-F838-40C9-9D91-ECF8B7DC7DA2}"/>
                          </a:ext>
                        </a:extLst>
                      </p:cNvPr>
                      <p:cNvSpPr/>
                      <p:nvPr/>
                    </p:nvSpPr>
                    <p:spPr>
                      <a:xfrm rot="13809813" flipH="1">
                        <a:off x="221761" y="186752"/>
                        <a:ext cx="251558" cy="695329"/>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85" name="Forma libre: forma 46">
                        <a:extLst>
                          <a:ext uri="{FF2B5EF4-FFF2-40B4-BE49-F238E27FC236}">
                            <a16:creationId xmlns:a16="http://schemas.microsoft.com/office/drawing/2014/main" id="{138DB1A8-A8B5-4DFC-99E3-1C0B92C089A2}"/>
                          </a:ext>
                        </a:extLst>
                      </p:cNvPr>
                      <p:cNvSpPr/>
                      <p:nvPr/>
                    </p:nvSpPr>
                    <p:spPr>
                      <a:xfrm rot="14152106">
                        <a:off x="358895" y="384317"/>
                        <a:ext cx="268322"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2460" y="1231"/>
                              <a:pt x="7651" y="2408"/>
                              <a:pt x="4152" y="4142"/>
                            </a:cubicBezTo>
                            <a:cubicBezTo>
                              <a:pt x="1621" y="6164"/>
                              <a:pt x="-9" y="7375"/>
                              <a:pt x="0" y="10060"/>
                            </a:cubicBezTo>
                            <a:cubicBezTo>
                              <a:pt x="237" y="12156"/>
                              <a:pt x="4958" y="15364"/>
                              <a:pt x="9134" y="17458"/>
                            </a:cubicBezTo>
                            <a:cubicBezTo>
                              <a:pt x="11940" y="18910"/>
                              <a:pt x="17470" y="20294"/>
                              <a:pt x="21591"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86" name="Forma libre: forma 47">
                        <a:extLst>
                          <a:ext uri="{FF2B5EF4-FFF2-40B4-BE49-F238E27FC236}">
                            <a16:creationId xmlns:a16="http://schemas.microsoft.com/office/drawing/2014/main" id="{22CA07DA-B389-4C86-8C63-6CD55CF30035}"/>
                          </a:ext>
                        </a:extLst>
                      </p:cNvPr>
                      <p:cNvSpPr/>
                      <p:nvPr/>
                    </p:nvSpPr>
                    <p:spPr>
                      <a:xfrm rot="15191766" flipH="1">
                        <a:off x="573430" y="-104577"/>
                        <a:ext cx="137434" cy="746611"/>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87" name="Forma libre: forma 48">
                        <a:extLst>
                          <a:ext uri="{FF2B5EF4-FFF2-40B4-BE49-F238E27FC236}">
                            <a16:creationId xmlns:a16="http://schemas.microsoft.com/office/drawing/2014/main" id="{B481E7D3-ACBC-415B-B4C7-636B7ABA45F4}"/>
                          </a:ext>
                        </a:extLst>
                      </p:cNvPr>
                      <p:cNvSpPr/>
                      <p:nvPr/>
                    </p:nvSpPr>
                    <p:spPr>
                      <a:xfrm rot="12970677">
                        <a:off x="785121" y="178816"/>
                        <a:ext cx="117081" cy="73609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88" name="Forma libre: forma 49">
                        <a:extLst>
                          <a:ext uri="{FF2B5EF4-FFF2-40B4-BE49-F238E27FC236}">
                            <a16:creationId xmlns:a16="http://schemas.microsoft.com/office/drawing/2014/main" id="{FC493292-B78D-4999-AFCD-DB834722C283}"/>
                          </a:ext>
                        </a:extLst>
                      </p:cNvPr>
                      <p:cNvSpPr/>
                      <p:nvPr/>
                    </p:nvSpPr>
                    <p:spPr>
                      <a:xfrm rot="14152106" flipH="1">
                        <a:off x="662183" y="-275460"/>
                        <a:ext cx="69155" cy="1385632"/>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grpSp>
              </p:grpSp>
              <p:grpSp>
                <p:nvGrpSpPr>
                  <p:cNvPr id="66" name="Grupo 50">
                    <a:extLst>
                      <a:ext uri="{FF2B5EF4-FFF2-40B4-BE49-F238E27FC236}">
                        <a16:creationId xmlns:a16="http://schemas.microsoft.com/office/drawing/2014/main" id="{93837C32-49C3-4594-B214-76F11C56B1D7}"/>
                      </a:ext>
                    </a:extLst>
                  </p:cNvPr>
                  <p:cNvGrpSpPr/>
                  <p:nvPr/>
                </p:nvGrpSpPr>
                <p:grpSpPr>
                  <a:xfrm>
                    <a:off x="963158" y="-7"/>
                    <a:ext cx="1748995" cy="1595566"/>
                    <a:chOff x="-43" y="-6"/>
                    <a:chExt cx="1748994" cy="1595565"/>
                  </a:xfrm>
                  <a:grpFill/>
                </p:grpSpPr>
                <p:sp>
                  <p:nvSpPr>
                    <p:cNvPr id="75" name="Forma libre: forma 51">
                      <a:extLst>
                        <a:ext uri="{FF2B5EF4-FFF2-40B4-BE49-F238E27FC236}">
                          <a16:creationId xmlns:a16="http://schemas.microsoft.com/office/drawing/2014/main" id="{90039EB9-CB73-4B7D-A68F-CC005C4A0FD8}"/>
                        </a:ext>
                      </a:extLst>
                    </p:cNvPr>
                    <p:cNvSpPr/>
                    <p:nvPr/>
                  </p:nvSpPr>
                  <p:spPr>
                    <a:xfrm rot="3352106" flipH="1">
                      <a:off x="416260" y="51891"/>
                      <a:ext cx="916388"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grp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76" name="Grupo 52">
                      <a:extLst>
                        <a:ext uri="{FF2B5EF4-FFF2-40B4-BE49-F238E27FC236}">
                          <a16:creationId xmlns:a16="http://schemas.microsoft.com/office/drawing/2014/main" id="{5B75EF37-41E1-431F-9272-F8922EDAE84D}"/>
                        </a:ext>
                      </a:extLst>
                    </p:cNvPr>
                    <p:cNvGrpSpPr/>
                    <p:nvPr/>
                  </p:nvGrpSpPr>
                  <p:grpSpPr>
                    <a:xfrm>
                      <a:off x="253681" y="254327"/>
                      <a:ext cx="1289638" cy="1038107"/>
                      <a:chOff x="-1" y="9"/>
                      <a:chExt cx="1289637" cy="1038106"/>
                    </a:xfrm>
                    <a:grpFill/>
                  </p:grpSpPr>
                  <p:sp>
                    <p:nvSpPr>
                      <p:cNvPr id="77" name="Forma libre: forma 53">
                        <a:extLst>
                          <a:ext uri="{FF2B5EF4-FFF2-40B4-BE49-F238E27FC236}">
                            <a16:creationId xmlns:a16="http://schemas.microsoft.com/office/drawing/2014/main" id="{F9102597-4470-485A-B0E0-FCEED5332ACE}"/>
                          </a:ext>
                        </a:extLst>
                      </p:cNvPr>
                      <p:cNvSpPr/>
                      <p:nvPr/>
                    </p:nvSpPr>
                    <p:spPr>
                      <a:xfrm rot="3009813" flipH="1">
                        <a:off x="816321" y="156033"/>
                        <a:ext cx="251557" cy="695330"/>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78" name="Forma libre: forma 54">
                        <a:extLst>
                          <a:ext uri="{FF2B5EF4-FFF2-40B4-BE49-F238E27FC236}">
                            <a16:creationId xmlns:a16="http://schemas.microsoft.com/office/drawing/2014/main" id="{0892B929-FBE2-4A19-8BA6-FA1483A1AF73}"/>
                          </a:ext>
                        </a:extLst>
                      </p:cNvPr>
                      <p:cNvSpPr/>
                      <p:nvPr/>
                    </p:nvSpPr>
                    <p:spPr>
                      <a:xfrm rot="3352106">
                        <a:off x="662423" y="-41532"/>
                        <a:ext cx="268321" cy="695330"/>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2460" y="1231"/>
                              <a:pt x="7651" y="2408"/>
                              <a:pt x="4152" y="4142"/>
                            </a:cubicBezTo>
                            <a:cubicBezTo>
                              <a:pt x="1621" y="6164"/>
                              <a:pt x="-9" y="7375"/>
                              <a:pt x="0" y="10060"/>
                            </a:cubicBezTo>
                            <a:cubicBezTo>
                              <a:pt x="237" y="12156"/>
                              <a:pt x="4958" y="15364"/>
                              <a:pt x="9134" y="17458"/>
                            </a:cubicBezTo>
                            <a:cubicBezTo>
                              <a:pt x="11940" y="18910"/>
                              <a:pt x="17470" y="20294"/>
                              <a:pt x="21591"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79" name="Forma libre: forma 55">
                        <a:extLst>
                          <a:ext uri="{FF2B5EF4-FFF2-40B4-BE49-F238E27FC236}">
                            <a16:creationId xmlns:a16="http://schemas.microsoft.com/office/drawing/2014/main" id="{D95CCBE8-7A79-4314-BB41-401A324B96FE}"/>
                          </a:ext>
                        </a:extLst>
                      </p:cNvPr>
                      <p:cNvSpPr/>
                      <p:nvPr/>
                    </p:nvSpPr>
                    <p:spPr>
                      <a:xfrm rot="4391766" flipH="1">
                        <a:off x="578775" y="396081"/>
                        <a:ext cx="137435" cy="746610"/>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80" name="Forma libre: forma 56">
                        <a:extLst>
                          <a:ext uri="{FF2B5EF4-FFF2-40B4-BE49-F238E27FC236}">
                            <a16:creationId xmlns:a16="http://schemas.microsoft.com/office/drawing/2014/main" id="{743BAC68-89AB-423A-8C20-43B7B87E6CCE}"/>
                          </a:ext>
                        </a:extLst>
                      </p:cNvPr>
                      <p:cNvSpPr/>
                      <p:nvPr/>
                    </p:nvSpPr>
                    <p:spPr>
                      <a:xfrm rot="2170677">
                        <a:off x="387438" y="123200"/>
                        <a:ext cx="117080" cy="73609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81" name="Forma libre: forma 57">
                        <a:extLst>
                          <a:ext uri="{FF2B5EF4-FFF2-40B4-BE49-F238E27FC236}">
                            <a16:creationId xmlns:a16="http://schemas.microsoft.com/office/drawing/2014/main" id="{3F3924B8-78BF-43D4-8E67-4F1F75A80F16}"/>
                          </a:ext>
                        </a:extLst>
                      </p:cNvPr>
                      <p:cNvSpPr/>
                      <p:nvPr/>
                    </p:nvSpPr>
                    <p:spPr>
                      <a:xfrm rot="3352106" flipH="1">
                        <a:off x="558301" y="-72057"/>
                        <a:ext cx="69156" cy="1385632"/>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grpSp>
              </p:grpSp>
              <p:grpSp>
                <p:nvGrpSpPr>
                  <p:cNvPr id="67" name="Grupo 58">
                    <a:extLst>
                      <a:ext uri="{FF2B5EF4-FFF2-40B4-BE49-F238E27FC236}">
                        <a16:creationId xmlns:a16="http://schemas.microsoft.com/office/drawing/2014/main" id="{EDFA579F-50AD-4868-81F4-306141DA9F1A}"/>
                      </a:ext>
                    </a:extLst>
                  </p:cNvPr>
                  <p:cNvGrpSpPr/>
                  <p:nvPr/>
                </p:nvGrpSpPr>
                <p:grpSpPr>
                  <a:xfrm>
                    <a:off x="970178" y="888518"/>
                    <a:ext cx="1748996" cy="1595567"/>
                    <a:chOff x="-43" y="-2"/>
                    <a:chExt cx="1748994" cy="1595565"/>
                  </a:xfrm>
                  <a:grpFill/>
                </p:grpSpPr>
                <p:sp>
                  <p:nvSpPr>
                    <p:cNvPr id="68" name="Forma libre: forma 59">
                      <a:extLst>
                        <a:ext uri="{FF2B5EF4-FFF2-40B4-BE49-F238E27FC236}">
                          <a16:creationId xmlns:a16="http://schemas.microsoft.com/office/drawing/2014/main" id="{550E535C-1D62-4EDF-B57F-68C348B68BB3}"/>
                        </a:ext>
                      </a:extLst>
                    </p:cNvPr>
                    <p:cNvSpPr/>
                    <p:nvPr/>
                  </p:nvSpPr>
                  <p:spPr>
                    <a:xfrm rot="7447894">
                      <a:off x="416259" y="51895"/>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grp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69" name="Grupo 60">
                      <a:extLst>
                        <a:ext uri="{FF2B5EF4-FFF2-40B4-BE49-F238E27FC236}">
                          <a16:creationId xmlns:a16="http://schemas.microsoft.com/office/drawing/2014/main" id="{FE48D478-B84B-49A0-BB5C-A77A99CC04AB}"/>
                        </a:ext>
                      </a:extLst>
                    </p:cNvPr>
                    <p:cNvGrpSpPr/>
                    <p:nvPr/>
                  </p:nvGrpSpPr>
                  <p:grpSpPr>
                    <a:xfrm>
                      <a:off x="253681" y="303123"/>
                      <a:ext cx="1289637" cy="1038106"/>
                      <a:chOff x="0" y="0"/>
                      <a:chExt cx="1289635" cy="1038104"/>
                    </a:xfrm>
                    <a:grpFill/>
                  </p:grpSpPr>
                  <p:sp>
                    <p:nvSpPr>
                      <p:cNvPr id="70" name="Forma libre: forma 61">
                        <a:extLst>
                          <a:ext uri="{FF2B5EF4-FFF2-40B4-BE49-F238E27FC236}">
                            <a16:creationId xmlns:a16="http://schemas.microsoft.com/office/drawing/2014/main" id="{F079F9BD-4305-4C7F-BEB5-43120258C14F}"/>
                          </a:ext>
                        </a:extLst>
                      </p:cNvPr>
                      <p:cNvSpPr/>
                      <p:nvPr/>
                    </p:nvSpPr>
                    <p:spPr>
                      <a:xfrm rot="7790187">
                        <a:off x="816320" y="186752"/>
                        <a:ext cx="251558" cy="695329"/>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71" name="Forma libre: forma 62">
                        <a:extLst>
                          <a:ext uri="{FF2B5EF4-FFF2-40B4-BE49-F238E27FC236}">
                            <a16:creationId xmlns:a16="http://schemas.microsoft.com/office/drawing/2014/main" id="{CB8CA883-6F52-4B6A-9145-68F1A7A72BEE}"/>
                          </a:ext>
                        </a:extLst>
                      </p:cNvPr>
                      <p:cNvSpPr/>
                      <p:nvPr/>
                    </p:nvSpPr>
                    <p:spPr>
                      <a:xfrm rot="7447894" flipH="1">
                        <a:off x="662423" y="384317"/>
                        <a:ext cx="268320"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2460" y="1231"/>
                              <a:pt x="7651" y="2408"/>
                              <a:pt x="4152" y="4142"/>
                            </a:cubicBezTo>
                            <a:cubicBezTo>
                              <a:pt x="1621" y="6164"/>
                              <a:pt x="-9" y="7375"/>
                              <a:pt x="0" y="10060"/>
                            </a:cubicBezTo>
                            <a:cubicBezTo>
                              <a:pt x="237" y="12156"/>
                              <a:pt x="4958" y="15364"/>
                              <a:pt x="9134" y="17458"/>
                            </a:cubicBezTo>
                            <a:cubicBezTo>
                              <a:pt x="11940" y="18910"/>
                              <a:pt x="17470" y="20294"/>
                              <a:pt x="21591"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72" name="Forma libre: forma 63">
                        <a:extLst>
                          <a:ext uri="{FF2B5EF4-FFF2-40B4-BE49-F238E27FC236}">
                            <a16:creationId xmlns:a16="http://schemas.microsoft.com/office/drawing/2014/main" id="{33FA7580-C5B3-473F-83F5-26AEB4AB71EC}"/>
                          </a:ext>
                        </a:extLst>
                      </p:cNvPr>
                      <p:cNvSpPr/>
                      <p:nvPr/>
                    </p:nvSpPr>
                    <p:spPr>
                      <a:xfrm rot="6408235">
                        <a:off x="578775" y="-104577"/>
                        <a:ext cx="137434" cy="746610"/>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73" name="Forma libre: forma 64">
                        <a:extLst>
                          <a:ext uri="{FF2B5EF4-FFF2-40B4-BE49-F238E27FC236}">
                            <a16:creationId xmlns:a16="http://schemas.microsoft.com/office/drawing/2014/main" id="{8CFD8201-C4A9-4567-AA7A-9A5457976FA5}"/>
                          </a:ext>
                        </a:extLst>
                      </p:cNvPr>
                      <p:cNvSpPr/>
                      <p:nvPr/>
                    </p:nvSpPr>
                    <p:spPr>
                      <a:xfrm rot="8629323" flipH="1">
                        <a:off x="387438" y="178816"/>
                        <a:ext cx="117080" cy="73609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sp>
                    <p:nvSpPr>
                      <p:cNvPr id="74" name="Forma libre: forma 65">
                        <a:extLst>
                          <a:ext uri="{FF2B5EF4-FFF2-40B4-BE49-F238E27FC236}">
                            <a16:creationId xmlns:a16="http://schemas.microsoft.com/office/drawing/2014/main" id="{777FDB5F-2A7A-4458-8B5F-0EBC078728C1}"/>
                          </a:ext>
                        </a:extLst>
                      </p:cNvPr>
                      <p:cNvSpPr/>
                      <p:nvPr/>
                    </p:nvSpPr>
                    <p:spPr>
                      <a:xfrm rot="7447894">
                        <a:off x="558301" y="-275459"/>
                        <a:ext cx="69155" cy="1385631"/>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grp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a:p>
                    </p:txBody>
                  </p:sp>
                </p:grpSp>
              </p:grpSp>
            </p:grpSp>
            <p:grpSp>
              <p:nvGrpSpPr>
                <p:cNvPr id="104" name="Grupo 103">
                  <a:extLst>
                    <a:ext uri="{FF2B5EF4-FFF2-40B4-BE49-F238E27FC236}">
                      <a16:creationId xmlns:a16="http://schemas.microsoft.com/office/drawing/2014/main" id="{8BE77653-FD43-4C2A-ACF2-50C8E6FA7C2A}"/>
                    </a:ext>
                  </a:extLst>
                </p:cNvPr>
                <p:cNvGrpSpPr/>
                <p:nvPr/>
              </p:nvGrpSpPr>
              <p:grpSpPr>
                <a:xfrm>
                  <a:off x="2008259" y="4852386"/>
                  <a:ext cx="242850" cy="189356"/>
                  <a:chOff x="6185837" y="4549623"/>
                  <a:chExt cx="242850" cy="189356"/>
                </a:xfrm>
                <a:solidFill>
                  <a:schemeClr val="accent3">
                    <a:lumMod val="60000"/>
                    <a:lumOff val="40000"/>
                  </a:schemeClr>
                </a:solidFill>
              </p:grpSpPr>
              <p:grpSp>
                <p:nvGrpSpPr>
                  <p:cNvPr id="105" name="Forma libre: forma 69">
                    <a:extLst>
                      <a:ext uri="{FF2B5EF4-FFF2-40B4-BE49-F238E27FC236}">
                        <a16:creationId xmlns:a16="http://schemas.microsoft.com/office/drawing/2014/main" id="{BB000CF0-2CE8-4BC8-BB38-0A7429CFF5E1}"/>
                      </a:ext>
                    </a:extLst>
                  </p:cNvPr>
                  <p:cNvGrpSpPr/>
                  <p:nvPr/>
                </p:nvGrpSpPr>
                <p:grpSpPr>
                  <a:xfrm>
                    <a:off x="6215483" y="4549623"/>
                    <a:ext cx="138680" cy="109885"/>
                    <a:chOff x="-3" y="0"/>
                    <a:chExt cx="138679" cy="109884"/>
                  </a:xfrm>
                  <a:grpFill/>
                </p:grpSpPr>
                <p:sp>
                  <p:nvSpPr>
                    <p:cNvPr id="112" name="Shape">
                      <a:extLst>
                        <a:ext uri="{FF2B5EF4-FFF2-40B4-BE49-F238E27FC236}">
                          <a16:creationId xmlns:a16="http://schemas.microsoft.com/office/drawing/2014/main" id="{6B549DD6-57D1-423B-9ADA-081EE09833DC}"/>
                        </a:ext>
                      </a:extLst>
                    </p:cNvPr>
                    <p:cNvSpPr/>
                    <p:nvPr/>
                  </p:nvSpPr>
                  <p:spPr>
                    <a:xfrm>
                      <a:off x="946" y="-1"/>
                      <a:ext cx="137103" cy="109247"/>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3" name="Shape">
                      <a:extLst>
                        <a:ext uri="{FF2B5EF4-FFF2-40B4-BE49-F238E27FC236}">
                          <a16:creationId xmlns:a16="http://schemas.microsoft.com/office/drawing/2014/main" id="{2CAA8E97-5CA8-4968-A55B-594B6E109E60}"/>
                        </a:ext>
                      </a:extLst>
                    </p:cNvPr>
                    <p:cNvSpPr/>
                    <p:nvPr/>
                  </p:nvSpPr>
                  <p:spPr>
                    <a:xfrm>
                      <a:off x="-4" y="28"/>
                      <a:ext cx="138680" cy="109857"/>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grp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nvGrpSpPr>
                  <p:cNvPr id="106" name="Forma libre: forma 78">
                    <a:extLst>
                      <a:ext uri="{FF2B5EF4-FFF2-40B4-BE49-F238E27FC236}">
                        <a16:creationId xmlns:a16="http://schemas.microsoft.com/office/drawing/2014/main" id="{608708DF-AD8C-4BFD-AE67-E357C9145BFC}"/>
                      </a:ext>
                    </a:extLst>
                  </p:cNvPr>
                  <p:cNvGrpSpPr/>
                  <p:nvPr/>
                </p:nvGrpSpPr>
                <p:grpSpPr>
                  <a:xfrm>
                    <a:off x="6185837" y="4574881"/>
                    <a:ext cx="174876" cy="164098"/>
                    <a:chOff x="2" y="3"/>
                    <a:chExt cx="174874" cy="164097"/>
                  </a:xfrm>
                  <a:grpFill/>
                </p:grpSpPr>
                <p:sp>
                  <p:nvSpPr>
                    <p:cNvPr id="110" name="Shape">
                      <a:extLst>
                        <a:ext uri="{FF2B5EF4-FFF2-40B4-BE49-F238E27FC236}">
                          <a16:creationId xmlns:a16="http://schemas.microsoft.com/office/drawing/2014/main" id="{14B12DBD-1D53-45BC-84B0-938362565899}"/>
                        </a:ext>
                      </a:extLst>
                    </p:cNvPr>
                    <p:cNvSpPr/>
                    <p:nvPr/>
                  </p:nvSpPr>
                  <p:spPr>
                    <a:xfrm rot="1780140" flipH="1">
                      <a:off x="18914" y="27058"/>
                      <a:ext cx="137102" cy="109247"/>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1" name="Shape">
                      <a:extLst>
                        <a:ext uri="{FF2B5EF4-FFF2-40B4-BE49-F238E27FC236}">
                          <a16:creationId xmlns:a16="http://schemas.microsoft.com/office/drawing/2014/main" id="{6BA4D119-EA8A-455A-8FAA-71D4C2B92D5D}"/>
                        </a:ext>
                      </a:extLst>
                    </p:cNvPr>
                    <p:cNvSpPr/>
                    <p:nvPr/>
                  </p:nvSpPr>
                  <p:spPr>
                    <a:xfrm rot="1780140" flipH="1">
                      <a:off x="18100" y="27124"/>
                      <a:ext cx="138680" cy="109856"/>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grp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nvGrpSpPr>
                  <p:cNvPr id="107" name="Forma libre: forma 75">
                    <a:extLst>
                      <a:ext uri="{FF2B5EF4-FFF2-40B4-BE49-F238E27FC236}">
                        <a16:creationId xmlns:a16="http://schemas.microsoft.com/office/drawing/2014/main" id="{D96115AC-7951-41A0-AB7E-F130B2D96194}"/>
                      </a:ext>
                    </a:extLst>
                  </p:cNvPr>
                  <p:cNvGrpSpPr/>
                  <p:nvPr/>
                </p:nvGrpSpPr>
                <p:grpSpPr>
                  <a:xfrm>
                    <a:off x="6258071" y="4570285"/>
                    <a:ext cx="170616" cy="155376"/>
                    <a:chOff x="4" y="0"/>
                    <a:chExt cx="170615" cy="155374"/>
                  </a:xfrm>
                  <a:grpFill/>
                </p:grpSpPr>
                <p:sp>
                  <p:nvSpPr>
                    <p:cNvPr id="108" name="Shape">
                      <a:extLst>
                        <a:ext uri="{FF2B5EF4-FFF2-40B4-BE49-F238E27FC236}">
                          <a16:creationId xmlns:a16="http://schemas.microsoft.com/office/drawing/2014/main" id="{9F5CDC52-C947-448E-9551-9A39D929638F}"/>
                        </a:ext>
                      </a:extLst>
                    </p:cNvPr>
                    <p:cNvSpPr/>
                    <p:nvPr/>
                  </p:nvSpPr>
                  <p:spPr>
                    <a:xfrm rot="20217281" flipH="1">
                      <a:off x="16482" y="22820"/>
                      <a:ext cx="137103" cy="109246"/>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grp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09" name="Shape">
                      <a:extLst>
                        <a:ext uri="{FF2B5EF4-FFF2-40B4-BE49-F238E27FC236}">
                          <a16:creationId xmlns:a16="http://schemas.microsoft.com/office/drawing/2014/main" id="{4420615F-E443-41D1-A5B1-1A5B85C95933}"/>
                        </a:ext>
                      </a:extLst>
                    </p:cNvPr>
                    <p:cNvSpPr/>
                    <p:nvPr/>
                  </p:nvSpPr>
                  <p:spPr>
                    <a:xfrm rot="20217281" flipH="1">
                      <a:off x="15972" y="22760"/>
                      <a:ext cx="138681" cy="109855"/>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grp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grpSp>
          <p:grpSp>
            <p:nvGrpSpPr>
              <p:cNvPr id="20" name="Grupo 19">
                <a:extLst>
                  <a:ext uri="{FF2B5EF4-FFF2-40B4-BE49-F238E27FC236}">
                    <a16:creationId xmlns:a16="http://schemas.microsoft.com/office/drawing/2014/main" id="{3EC119B9-2B2C-4F25-8E18-4D29AB32104A}"/>
                  </a:ext>
                </a:extLst>
              </p:cNvPr>
              <p:cNvGrpSpPr/>
              <p:nvPr/>
            </p:nvGrpSpPr>
            <p:grpSpPr>
              <a:xfrm>
                <a:off x="5731782" y="3597082"/>
                <a:ext cx="2523541" cy="1134550"/>
                <a:chOff x="4202635" y="2830522"/>
                <a:chExt cx="2523541" cy="1134550"/>
              </a:xfrm>
            </p:grpSpPr>
            <p:sp>
              <p:nvSpPr>
                <p:cNvPr id="103" name="Elipse 71">
                  <a:extLst>
                    <a:ext uri="{FF2B5EF4-FFF2-40B4-BE49-F238E27FC236}">
                      <a16:creationId xmlns:a16="http://schemas.microsoft.com/office/drawing/2014/main" id="{77259BC3-01BA-4366-B07A-F6075E2E0F4A}"/>
                    </a:ext>
                  </a:extLst>
                </p:cNvPr>
                <p:cNvSpPr>
                  <a:spLocks/>
                </p:cNvSpPr>
                <p:nvPr/>
              </p:nvSpPr>
              <p:spPr>
                <a:xfrm rot="17288972">
                  <a:off x="4202635" y="3605072"/>
                  <a:ext cx="360000" cy="360000"/>
                </a:xfrm>
                <a:prstGeom prst="ellipse">
                  <a:avLst/>
                </a:prstGeom>
                <a:noFill/>
                <a:ln w="19050"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nvGrpSpPr>
                <p:cNvPr id="4" name="Grupo 3">
                  <a:extLst>
                    <a:ext uri="{FF2B5EF4-FFF2-40B4-BE49-F238E27FC236}">
                      <a16:creationId xmlns:a16="http://schemas.microsoft.com/office/drawing/2014/main" id="{D9FFFC44-17C3-4571-BF38-77E4D8C6A61B}"/>
                    </a:ext>
                  </a:extLst>
                </p:cNvPr>
                <p:cNvGrpSpPr/>
                <p:nvPr/>
              </p:nvGrpSpPr>
              <p:grpSpPr>
                <a:xfrm>
                  <a:off x="6006176" y="2830522"/>
                  <a:ext cx="720000" cy="720000"/>
                  <a:chOff x="7779352" y="3401722"/>
                  <a:chExt cx="720000" cy="720000"/>
                </a:xfrm>
              </p:grpSpPr>
              <p:grpSp>
                <p:nvGrpSpPr>
                  <p:cNvPr id="3" name="Grupo 2">
                    <a:extLst>
                      <a:ext uri="{FF2B5EF4-FFF2-40B4-BE49-F238E27FC236}">
                        <a16:creationId xmlns:a16="http://schemas.microsoft.com/office/drawing/2014/main" id="{EC62E76A-8E00-4D37-AB80-98445E1B5E56}"/>
                      </a:ext>
                    </a:extLst>
                  </p:cNvPr>
                  <p:cNvGrpSpPr/>
                  <p:nvPr/>
                </p:nvGrpSpPr>
                <p:grpSpPr>
                  <a:xfrm>
                    <a:off x="7922188" y="3429387"/>
                    <a:ext cx="432000" cy="638017"/>
                    <a:chOff x="7922188" y="3429387"/>
                    <a:chExt cx="432000" cy="638017"/>
                  </a:xfrm>
                </p:grpSpPr>
                <p:sp>
                  <p:nvSpPr>
                    <p:cNvPr id="100" name="Forma libre: forma 68">
                      <a:extLst>
                        <a:ext uri="{FF2B5EF4-FFF2-40B4-BE49-F238E27FC236}">
                          <a16:creationId xmlns:a16="http://schemas.microsoft.com/office/drawing/2014/main" id="{60F3C244-F7B7-4038-8891-B200024CC285}"/>
                        </a:ext>
                      </a:extLst>
                    </p:cNvPr>
                    <p:cNvSpPr>
                      <a:spLocks noChangeAspect="1"/>
                    </p:cNvSpPr>
                    <p:nvPr/>
                  </p:nvSpPr>
                  <p:spPr>
                    <a:xfrm rot="184940" flipH="1">
                      <a:off x="7922188" y="3429387"/>
                      <a:ext cx="432000" cy="502734"/>
                    </a:xfrm>
                    <a:custGeom>
                      <a:avLst/>
                      <a:gdLst/>
                      <a:ahLst/>
                      <a:cxnLst>
                        <a:cxn ang="0">
                          <a:pos x="wd2" y="hd2"/>
                        </a:cxn>
                        <a:cxn ang="5400000">
                          <a:pos x="wd2" y="hd2"/>
                        </a:cxn>
                        <a:cxn ang="10800000">
                          <a:pos x="wd2" y="hd2"/>
                        </a:cxn>
                        <a:cxn ang="16200000">
                          <a:pos x="wd2" y="hd2"/>
                        </a:cxn>
                      </a:cxnLst>
                      <a:rect l="0" t="0" r="r" b="b"/>
                      <a:pathLst>
                        <a:path w="18866" h="21350" extrusionOk="0">
                          <a:moveTo>
                            <a:pt x="1501" y="20303"/>
                          </a:moveTo>
                          <a:cubicBezTo>
                            <a:pt x="-1318" y="19221"/>
                            <a:pt x="719" y="16165"/>
                            <a:pt x="608" y="14647"/>
                          </a:cubicBezTo>
                          <a:cubicBezTo>
                            <a:pt x="496" y="13129"/>
                            <a:pt x="608" y="12584"/>
                            <a:pt x="831" y="11195"/>
                          </a:cubicBezTo>
                          <a:cubicBezTo>
                            <a:pt x="1054" y="9806"/>
                            <a:pt x="1342" y="7732"/>
                            <a:pt x="1947" y="6313"/>
                          </a:cubicBezTo>
                          <a:cubicBezTo>
                            <a:pt x="2552" y="4894"/>
                            <a:pt x="3677" y="3584"/>
                            <a:pt x="4459" y="2682"/>
                          </a:cubicBezTo>
                          <a:cubicBezTo>
                            <a:pt x="5240" y="1779"/>
                            <a:pt x="5891" y="1342"/>
                            <a:pt x="6635" y="896"/>
                          </a:cubicBezTo>
                          <a:cubicBezTo>
                            <a:pt x="7380" y="449"/>
                            <a:pt x="8226" y="42"/>
                            <a:pt x="8924" y="3"/>
                          </a:cubicBezTo>
                          <a:cubicBezTo>
                            <a:pt x="9622" y="-37"/>
                            <a:pt x="10542" y="290"/>
                            <a:pt x="10822" y="658"/>
                          </a:cubicBezTo>
                          <a:cubicBezTo>
                            <a:pt x="11101" y="1025"/>
                            <a:pt x="10915" y="1868"/>
                            <a:pt x="10598" y="2205"/>
                          </a:cubicBezTo>
                          <a:cubicBezTo>
                            <a:pt x="10282" y="2543"/>
                            <a:pt x="9566" y="2523"/>
                            <a:pt x="8924" y="2682"/>
                          </a:cubicBezTo>
                          <a:cubicBezTo>
                            <a:pt x="8282" y="2840"/>
                            <a:pt x="7501" y="2771"/>
                            <a:pt x="6747" y="3158"/>
                          </a:cubicBezTo>
                          <a:cubicBezTo>
                            <a:pt x="5994" y="3545"/>
                            <a:pt x="5063" y="4180"/>
                            <a:pt x="4403" y="5003"/>
                          </a:cubicBezTo>
                          <a:cubicBezTo>
                            <a:pt x="3742" y="5827"/>
                            <a:pt x="3194" y="6859"/>
                            <a:pt x="2784" y="8099"/>
                          </a:cubicBezTo>
                          <a:cubicBezTo>
                            <a:pt x="2375" y="9339"/>
                            <a:pt x="1984" y="11552"/>
                            <a:pt x="1947" y="12445"/>
                          </a:cubicBezTo>
                          <a:cubicBezTo>
                            <a:pt x="1910" y="13338"/>
                            <a:pt x="2412" y="13427"/>
                            <a:pt x="2561" y="13457"/>
                          </a:cubicBezTo>
                          <a:cubicBezTo>
                            <a:pt x="2710" y="13487"/>
                            <a:pt x="2803" y="13139"/>
                            <a:pt x="2840" y="12623"/>
                          </a:cubicBezTo>
                          <a:cubicBezTo>
                            <a:pt x="2877" y="12107"/>
                            <a:pt x="2552" y="11195"/>
                            <a:pt x="2784" y="10361"/>
                          </a:cubicBezTo>
                          <a:cubicBezTo>
                            <a:pt x="3017" y="9528"/>
                            <a:pt x="3742" y="8307"/>
                            <a:pt x="4235" y="7623"/>
                          </a:cubicBezTo>
                          <a:cubicBezTo>
                            <a:pt x="4729" y="6938"/>
                            <a:pt x="5194" y="6611"/>
                            <a:pt x="5742" y="6253"/>
                          </a:cubicBezTo>
                          <a:cubicBezTo>
                            <a:pt x="6291" y="5896"/>
                            <a:pt x="7156" y="5539"/>
                            <a:pt x="7529" y="5480"/>
                          </a:cubicBezTo>
                          <a:cubicBezTo>
                            <a:pt x="7901" y="5420"/>
                            <a:pt x="8059" y="5609"/>
                            <a:pt x="7975" y="5896"/>
                          </a:cubicBezTo>
                          <a:cubicBezTo>
                            <a:pt x="7891" y="6184"/>
                            <a:pt x="7473" y="6829"/>
                            <a:pt x="7026" y="7206"/>
                          </a:cubicBezTo>
                          <a:cubicBezTo>
                            <a:pt x="6580" y="7583"/>
                            <a:pt x="5789" y="7563"/>
                            <a:pt x="5296" y="8158"/>
                          </a:cubicBezTo>
                          <a:cubicBezTo>
                            <a:pt x="4803" y="8754"/>
                            <a:pt x="4310" y="10083"/>
                            <a:pt x="4068" y="10778"/>
                          </a:cubicBezTo>
                          <a:cubicBezTo>
                            <a:pt x="3826" y="11472"/>
                            <a:pt x="3817" y="12226"/>
                            <a:pt x="3845" y="12326"/>
                          </a:cubicBezTo>
                          <a:cubicBezTo>
                            <a:pt x="3873" y="12425"/>
                            <a:pt x="3947" y="11800"/>
                            <a:pt x="4235" y="11373"/>
                          </a:cubicBezTo>
                          <a:cubicBezTo>
                            <a:pt x="4524" y="10947"/>
                            <a:pt x="5091" y="10133"/>
                            <a:pt x="5575" y="9766"/>
                          </a:cubicBezTo>
                          <a:cubicBezTo>
                            <a:pt x="6059" y="9399"/>
                            <a:pt x="6691" y="9300"/>
                            <a:pt x="7138" y="9171"/>
                          </a:cubicBezTo>
                          <a:cubicBezTo>
                            <a:pt x="7584" y="9042"/>
                            <a:pt x="7947" y="8863"/>
                            <a:pt x="8254" y="8992"/>
                          </a:cubicBezTo>
                          <a:cubicBezTo>
                            <a:pt x="8561" y="9121"/>
                            <a:pt x="9073" y="9726"/>
                            <a:pt x="8980" y="9944"/>
                          </a:cubicBezTo>
                          <a:cubicBezTo>
                            <a:pt x="8887" y="10163"/>
                            <a:pt x="8161" y="10163"/>
                            <a:pt x="7696" y="10302"/>
                          </a:cubicBezTo>
                          <a:cubicBezTo>
                            <a:pt x="7231" y="10441"/>
                            <a:pt x="6570" y="10480"/>
                            <a:pt x="6189" y="10778"/>
                          </a:cubicBezTo>
                          <a:cubicBezTo>
                            <a:pt x="5808" y="11076"/>
                            <a:pt x="5463" y="11661"/>
                            <a:pt x="5408" y="12088"/>
                          </a:cubicBezTo>
                          <a:cubicBezTo>
                            <a:pt x="5352" y="12514"/>
                            <a:pt x="5640" y="13110"/>
                            <a:pt x="5854" y="13338"/>
                          </a:cubicBezTo>
                          <a:cubicBezTo>
                            <a:pt x="6068" y="13566"/>
                            <a:pt x="6403" y="13784"/>
                            <a:pt x="6691" y="13457"/>
                          </a:cubicBezTo>
                          <a:cubicBezTo>
                            <a:pt x="6980" y="13129"/>
                            <a:pt x="7110" y="11840"/>
                            <a:pt x="7584" y="11373"/>
                          </a:cubicBezTo>
                          <a:cubicBezTo>
                            <a:pt x="8059" y="10907"/>
                            <a:pt x="9017" y="10689"/>
                            <a:pt x="9538" y="10659"/>
                          </a:cubicBezTo>
                          <a:cubicBezTo>
                            <a:pt x="10059" y="10629"/>
                            <a:pt x="10403" y="10927"/>
                            <a:pt x="10710" y="11195"/>
                          </a:cubicBezTo>
                          <a:cubicBezTo>
                            <a:pt x="11017" y="11462"/>
                            <a:pt x="11147" y="11919"/>
                            <a:pt x="11380" y="12266"/>
                          </a:cubicBezTo>
                          <a:cubicBezTo>
                            <a:pt x="11612" y="12613"/>
                            <a:pt x="11929" y="12961"/>
                            <a:pt x="12105" y="13278"/>
                          </a:cubicBezTo>
                          <a:cubicBezTo>
                            <a:pt x="12282" y="13596"/>
                            <a:pt x="12291" y="14280"/>
                            <a:pt x="12440" y="14171"/>
                          </a:cubicBezTo>
                          <a:cubicBezTo>
                            <a:pt x="12589" y="14062"/>
                            <a:pt x="13008" y="13149"/>
                            <a:pt x="12998" y="12623"/>
                          </a:cubicBezTo>
                          <a:cubicBezTo>
                            <a:pt x="12989" y="12097"/>
                            <a:pt x="12682" y="11413"/>
                            <a:pt x="12384" y="11016"/>
                          </a:cubicBezTo>
                          <a:cubicBezTo>
                            <a:pt x="12087" y="10619"/>
                            <a:pt x="11473" y="10530"/>
                            <a:pt x="11212" y="10242"/>
                          </a:cubicBezTo>
                          <a:cubicBezTo>
                            <a:pt x="10952" y="9954"/>
                            <a:pt x="10682" y="9498"/>
                            <a:pt x="10822" y="9290"/>
                          </a:cubicBezTo>
                          <a:cubicBezTo>
                            <a:pt x="10961" y="9081"/>
                            <a:pt x="11622" y="8982"/>
                            <a:pt x="12049" y="8992"/>
                          </a:cubicBezTo>
                          <a:cubicBezTo>
                            <a:pt x="12477" y="9002"/>
                            <a:pt x="13045" y="9022"/>
                            <a:pt x="13389" y="9349"/>
                          </a:cubicBezTo>
                          <a:cubicBezTo>
                            <a:pt x="13733" y="9677"/>
                            <a:pt x="13929" y="10351"/>
                            <a:pt x="14115" y="10956"/>
                          </a:cubicBezTo>
                          <a:cubicBezTo>
                            <a:pt x="14301" y="11562"/>
                            <a:pt x="14431" y="12445"/>
                            <a:pt x="14505" y="12981"/>
                          </a:cubicBezTo>
                          <a:cubicBezTo>
                            <a:pt x="14580" y="13516"/>
                            <a:pt x="14412" y="14290"/>
                            <a:pt x="14561" y="14171"/>
                          </a:cubicBezTo>
                          <a:cubicBezTo>
                            <a:pt x="14710" y="14052"/>
                            <a:pt x="15240" y="13060"/>
                            <a:pt x="15398" y="12266"/>
                          </a:cubicBezTo>
                          <a:cubicBezTo>
                            <a:pt x="15556" y="11472"/>
                            <a:pt x="15677" y="10371"/>
                            <a:pt x="15510" y="9409"/>
                          </a:cubicBezTo>
                          <a:cubicBezTo>
                            <a:pt x="15342" y="8446"/>
                            <a:pt x="14868" y="7335"/>
                            <a:pt x="14394" y="6492"/>
                          </a:cubicBezTo>
                          <a:cubicBezTo>
                            <a:pt x="13919" y="5648"/>
                            <a:pt x="13138" y="4854"/>
                            <a:pt x="12663" y="4348"/>
                          </a:cubicBezTo>
                          <a:cubicBezTo>
                            <a:pt x="12189" y="3842"/>
                            <a:pt x="11296" y="3634"/>
                            <a:pt x="11547" y="3456"/>
                          </a:cubicBezTo>
                          <a:cubicBezTo>
                            <a:pt x="11798" y="3277"/>
                            <a:pt x="13240" y="2553"/>
                            <a:pt x="14170" y="3277"/>
                          </a:cubicBezTo>
                          <a:cubicBezTo>
                            <a:pt x="15101" y="4001"/>
                            <a:pt x="16515" y="6750"/>
                            <a:pt x="17129" y="7801"/>
                          </a:cubicBezTo>
                          <a:cubicBezTo>
                            <a:pt x="17742" y="8853"/>
                            <a:pt x="17687" y="8595"/>
                            <a:pt x="17854" y="9587"/>
                          </a:cubicBezTo>
                          <a:cubicBezTo>
                            <a:pt x="18022" y="10579"/>
                            <a:pt x="18105" y="12336"/>
                            <a:pt x="18133" y="13754"/>
                          </a:cubicBezTo>
                          <a:cubicBezTo>
                            <a:pt x="18161" y="15173"/>
                            <a:pt x="18124" y="16870"/>
                            <a:pt x="18022" y="18100"/>
                          </a:cubicBezTo>
                          <a:cubicBezTo>
                            <a:pt x="17919" y="19331"/>
                            <a:pt x="20282" y="20710"/>
                            <a:pt x="17519" y="21136"/>
                          </a:cubicBezTo>
                          <a:cubicBezTo>
                            <a:pt x="14756" y="21563"/>
                            <a:pt x="4319" y="21384"/>
                            <a:pt x="1501" y="20303"/>
                          </a:cubicBezTo>
                          <a:close/>
                        </a:path>
                      </a:pathLst>
                    </a:custGeom>
                    <a:gradFill>
                      <a:gsLst>
                        <a:gs pos="0">
                          <a:srgbClr val="F2F2F2"/>
                        </a:gs>
                        <a:gs pos="62000">
                          <a:schemeClr val="accent3">
                            <a:lumMod val="20000"/>
                            <a:lumOff val="80000"/>
                          </a:schemeClr>
                        </a:gs>
                        <a:gs pos="100000">
                          <a:schemeClr val="accent3">
                            <a:lumMod val="40000"/>
                            <a:lumOff val="60000"/>
                          </a:schemeClr>
                        </a:gs>
                      </a:gsLst>
                      <a:lin ang="16200000"/>
                    </a:gradFill>
                    <a:ln w="9525">
                      <a:solidFill>
                        <a:schemeClr val="accent3">
                          <a:lumMod val="50000"/>
                        </a:schemeClr>
                      </a:solidFill>
                    </a:ln>
                  </p:spPr>
                  <p:txBody>
                    <a:bodyPr lIns="45718" tIns="45718" rIns="45718" bIns="45718" anchor="ctr"/>
                    <a:lstStyle/>
                    <a:p>
                      <a:pPr algn="ctr">
                        <a:defRPr>
                          <a:solidFill>
                            <a:srgbClr val="FFFFFF"/>
                          </a:solidFill>
                        </a:defRPr>
                      </a:pPr>
                      <a:endParaRPr/>
                    </a:p>
                  </p:txBody>
                </p:sp>
                <p:sp>
                  <p:nvSpPr>
                    <p:cNvPr id="116" name="Forma libre: forma 61">
                      <a:extLst>
                        <a:ext uri="{FF2B5EF4-FFF2-40B4-BE49-F238E27FC236}">
                          <a16:creationId xmlns:a16="http://schemas.microsoft.com/office/drawing/2014/main" id="{E520AA74-3201-409E-9397-28FECEFFF588}"/>
                        </a:ext>
                      </a:extLst>
                    </p:cNvPr>
                    <p:cNvSpPr/>
                    <p:nvPr/>
                  </p:nvSpPr>
                  <p:spPr>
                    <a:xfrm rot="9619527">
                      <a:off x="8210062" y="3714712"/>
                      <a:ext cx="45719" cy="346352"/>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chemeClr val="accent3">
                        <a:lumMod val="20000"/>
                        <a:lumOff val="80000"/>
                      </a:schemeClr>
                    </a:solidFill>
                    <a:ln w="19050" cap="flat">
                      <a:solidFill>
                        <a:srgbClr val="4F6228"/>
                      </a:solidFill>
                      <a:prstDash val="sysDot"/>
                      <a:round/>
                    </a:ln>
                    <a:effectLst/>
                    <a:scene3d>
                      <a:camera prst="orthographicFront">
                        <a:rot lat="1200000" lon="0" rev="0"/>
                      </a:camera>
                      <a:lightRig rig="threePt" dir="t"/>
                    </a:scene3d>
                  </p:spPr>
                  <p:txBody>
                    <a:bodyPr wrap="square" lIns="45718" tIns="45718" rIns="45718" bIns="45718" numCol="1" anchor="ctr">
                      <a:noAutofit/>
                    </a:bodyPr>
                    <a:lstStyle/>
                    <a:p>
                      <a:pPr algn="ctr">
                        <a:defRPr>
                          <a:solidFill>
                            <a:srgbClr val="FFFFFF"/>
                          </a:solidFill>
                        </a:defRPr>
                      </a:pPr>
                      <a:endParaRPr/>
                    </a:p>
                  </p:txBody>
                </p:sp>
                <p:sp>
                  <p:nvSpPr>
                    <p:cNvPr id="117" name="Forma libre: forma 61">
                      <a:extLst>
                        <a:ext uri="{FF2B5EF4-FFF2-40B4-BE49-F238E27FC236}">
                          <a16:creationId xmlns:a16="http://schemas.microsoft.com/office/drawing/2014/main" id="{6FF34A24-2FAE-4337-B2F3-6ED6E2070ED1}"/>
                        </a:ext>
                      </a:extLst>
                    </p:cNvPr>
                    <p:cNvSpPr/>
                    <p:nvPr/>
                  </p:nvSpPr>
                  <p:spPr>
                    <a:xfrm rot="11980473" flipH="1">
                      <a:off x="8015396" y="3721052"/>
                      <a:ext cx="45719" cy="346352"/>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chemeClr val="accent3">
                        <a:lumMod val="20000"/>
                        <a:lumOff val="80000"/>
                      </a:schemeClr>
                    </a:solidFill>
                    <a:ln w="19050" cap="flat">
                      <a:solidFill>
                        <a:srgbClr val="4F6228"/>
                      </a:solidFill>
                      <a:prstDash val="sysDot"/>
                      <a:round/>
                    </a:ln>
                    <a:effectLst/>
                    <a:scene3d>
                      <a:camera prst="orthographicFront">
                        <a:rot lat="1200000" lon="0" rev="0"/>
                      </a:camera>
                      <a:lightRig rig="threePt" dir="t"/>
                    </a:scene3d>
                  </p:spPr>
                  <p:txBody>
                    <a:bodyPr wrap="square" lIns="45718" tIns="45718" rIns="45718" bIns="45718" numCol="1" anchor="ctr">
                      <a:noAutofit/>
                    </a:bodyPr>
                    <a:lstStyle/>
                    <a:p>
                      <a:pPr algn="ctr">
                        <a:defRPr>
                          <a:solidFill>
                            <a:srgbClr val="FFFFFF"/>
                          </a:solidFill>
                        </a:defRPr>
                      </a:pPr>
                      <a:endParaRPr/>
                    </a:p>
                  </p:txBody>
                </p:sp>
              </p:grpSp>
              <p:sp>
                <p:nvSpPr>
                  <p:cNvPr id="118" name="Elipse 71">
                    <a:extLst>
                      <a:ext uri="{FF2B5EF4-FFF2-40B4-BE49-F238E27FC236}">
                        <a16:creationId xmlns:a16="http://schemas.microsoft.com/office/drawing/2014/main" id="{345EA241-1083-472F-AEE2-50C319ECB665}"/>
                      </a:ext>
                    </a:extLst>
                  </p:cNvPr>
                  <p:cNvSpPr>
                    <a:spLocks noChangeAspect="1"/>
                  </p:cNvSpPr>
                  <p:nvPr/>
                </p:nvSpPr>
                <p:spPr>
                  <a:xfrm rot="17288972">
                    <a:off x="7779352" y="3401722"/>
                    <a:ext cx="720000" cy="720000"/>
                  </a:xfrm>
                  <a:prstGeom prst="ellipse">
                    <a:avLst/>
                  </a:prstGeom>
                  <a:noFill/>
                  <a:ln w="19050"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cxnSp>
              <p:nvCxnSpPr>
                <p:cNvPr id="8" name="Conector recto 7">
                  <a:extLst>
                    <a:ext uri="{FF2B5EF4-FFF2-40B4-BE49-F238E27FC236}">
                      <a16:creationId xmlns:a16="http://schemas.microsoft.com/office/drawing/2014/main" id="{D500C87E-B88E-417F-A1A5-40DEFD97EFF3}"/>
                    </a:ext>
                  </a:extLst>
                </p:cNvPr>
                <p:cNvCxnSpPr>
                  <a:cxnSpLocks/>
                  <a:stCxn id="118" idx="2"/>
                  <a:endCxn id="103" idx="5"/>
                </p:cNvCxnSpPr>
                <p:nvPr/>
              </p:nvCxnSpPr>
              <p:spPr>
                <a:xfrm flipH="1">
                  <a:off x="4543229" y="3532611"/>
                  <a:ext cx="1710808" cy="171162"/>
                </a:xfrm>
                <a:prstGeom prst="line">
                  <a:avLst/>
                </a:prstGeom>
                <a:noFill/>
                <a:ln w="12700" cap="flat">
                  <a:solidFill>
                    <a:schemeClr val="accent3">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grpSp>
        <p:sp>
          <p:nvSpPr>
            <p:cNvPr id="102" name="CuadroTexto 101">
              <a:extLst>
                <a:ext uri="{FF2B5EF4-FFF2-40B4-BE49-F238E27FC236}">
                  <a16:creationId xmlns:a16="http://schemas.microsoft.com/office/drawing/2014/main" id="{0290081B-38AD-44A5-96EB-091FBC732865}"/>
                </a:ext>
              </a:extLst>
            </p:cNvPr>
            <p:cNvSpPr txBox="1"/>
            <p:nvPr/>
          </p:nvSpPr>
          <p:spPr>
            <a:xfrm>
              <a:off x="7360652" y="4491011"/>
              <a:ext cx="128977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sz="1800" b="1" dirty="0">
                  <a:solidFill>
                    <a:schemeClr val="accent3">
                      <a:lumMod val="50000"/>
                    </a:schemeClr>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FLORIGEN</a:t>
              </a:r>
              <a:endParaRPr kumimoji="0" lang="es-ES" sz="1800" b="1" i="0" u="none" strike="noStrike" cap="none" spc="0" normalizeH="0" baseline="0" dirty="0">
                <a:ln>
                  <a:noFill/>
                </a:ln>
                <a:solidFill>
                  <a:schemeClr val="accent3">
                    <a:lumMod val="50000"/>
                  </a:schemeClr>
                </a:solidFill>
                <a:effectLst>
                  <a:outerShdw blurRad="38100" dist="38100" dir="2700000" algn="tl">
                    <a:srgbClr val="000000">
                      <a:alpha val="43137"/>
                    </a:srgbClr>
                  </a:outerShdw>
                </a:effectLst>
                <a:uFillTx/>
                <a:latin typeface="Ink Free" panose="03080402000500000000" pitchFamily="66" charset="0"/>
                <a:cs typeface="Calibri" panose="020F0502020204030204" pitchFamily="34" charset="0"/>
                <a:sym typeface="Arial"/>
              </a:endParaRPr>
            </a:p>
          </p:txBody>
        </p:sp>
        <p:sp>
          <p:nvSpPr>
            <p:cNvPr id="119" name="Forma libre: forma 118">
              <a:extLst>
                <a:ext uri="{FF2B5EF4-FFF2-40B4-BE49-F238E27FC236}">
                  <a16:creationId xmlns:a16="http://schemas.microsoft.com/office/drawing/2014/main" id="{69EA3535-8B64-413F-A3AD-D73C5C45CBF1}"/>
                </a:ext>
              </a:extLst>
            </p:cNvPr>
            <p:cNvSpPr/>
            <p:nvPr/>
          </p:nvSpPr>
          <p:spPr>
            <a:xfrm>
              <a:off x="7423619" y="4273360"/>
              <a:ext cx="908458" cy="92201"/>
            </a:xfrm>
            <a:custGeom>
              <a:avLst/>
              <a:gdLst>
                <a:gd name="connsiteX0" fmla="*/ 0 w 908458"/>
                <a:gd name="connsiteY0" fmla="*/ 45443 h 92201"/>
                <a:gd name="connsiteX1" fmla="*/ 494074 w 908458"/>
                <a:gd name="connsiteY1" fmla="*/ 90888 h 92201"/>
                <a:gd name="connsiteX2" fmla="*/ 908458 w 908458"/>
                <a:gd name="connsiteY2" fmla="*/ 0 h 92201"/>
                <a:gd name="connsiteX3" fmla="*/ 908458 w 908458"/>
                <a:gd name="connsiteY3" fmla="*/ 0 h 92201"/>
              </a:gdLst>
              <a:ahLst/>
              <a:cxnLst>
                <a:cxn ang="0">
                  <a:pos x="connsiteX0" y="connsiteY0"/>
                </a:cxn>
                <a:cxn ang="0">
                  <a:pos x="connsiteX1" y="connsiteY1"/>
                </a:cxn>
                <a:cxn ang="0">
                  <a:pos x="connsiteX2" y="connsiteY2"/>
                </a:cxn>
                <a:cxn ang="0">
                  <a:pos x="connsiteX3" y="connsiteY3"/>
                </a:cxn>
              </a:cxnLst>
              <a:rect l="l" t="t" r="r" b="b"/>
              <a:pathLst>
                <a:path w="908458" h="92201" extrusionOk="0">
                  <a:moveTo>
                    <a:pt x="0" y="45443"/>
                  </a:moveTo>
                  <a:cubicBezTo>
                    <a:pt x="188972" y="52246"/>
                    <a:pt x="348929" y="88089"/>
                    <a:pt x="494074" y="90888"/>
                  </a:cubicBezTo>
                  <a:cubicBezTo>
                    <a:pt x="645483" y="83315"/>
                    <a:pt x="908459" y="0"/>
                    <a:pt x="908458" y="0"/>
                  </a:cubicBezTo>
                  <a:lnTo>
                    <a:pt x="908458" y="0"/>
                  </a:lnTo>
                </a:path>
              </a:pathLst>
            </a:custGeom>
            <a:noFill/>
            <a:ln w="19050" cap="flat">
              <a:solidFill>
                <a:schemeClr val="accent3">
                  <a:lumMod val="50000"/>
                </a:schemeClr>
              </a:solidFill>
              <a:prstDash val="sysDot"/>
              <a:round/>
              <a:extLst>
                <a:ext uri="{C807C97D-BFC1-408E-A445-0C87EB9F89A2}">
                  <ask:lineSketchStyleProps xmlns:ask="http://schemas.microsoft.com/office/drawing/2018/sketchyshapes" sd="962334399">
                    <a:custGeom>
                      <a:avLst/>
                      <a:gdLst>
                        <a:gd name="connsiteX0" fmla="*/ 0 w 606056"/>
                        <a:gd name="connsiteY0" fmla="*/ 31897 h 64716"/>
                        <a:gd name="connsiteX1" fmla="*/ 329610 w 606056"/>
                        <a:gd name="connsiteY1" fmla="*/ 63795 h 64716"/>
                        <a:gd name="connsiteX2" fmla="*/ 606056 w 606056"/>
                        <a:gd name="connsiteY2" fmla="*/ 0 h 64716"/>
                        <a:gd name="connsiteX3" fmla="*/ 606056 w 606056"/>
                        <a:gd name="connsiteY3" fmla="*/ 0 h 64716"/>
                      </a:gdLst>
                      <a:ahLst/>
                      <a:cxnLst>
                        <a:cxn ang="0">
                          <a:pos x="connsiteX0" y="connsiteY0"/>
                        </a:cxn>
                        <a:cxn ang="0">
                          <a:pos x="connsiteX1" y="connsiteY1"/>
                        </a:cxn>
                        <a:cxn ang="0">
                          <a:pos x="connsiteX2" y="connsiteY2"/>
                        </a:cxn>
                        <a:cxn ang="0">
                          <a:pos x="connsiteX3" y="connsiteY3"/>
                        </a:cxn>
                      </a:cxnLst>
                      <a:rect l="l" t="t" r="r" b="b"/>
                      <a:pathLst>
                        <a:path w="606056" h="64716">
                          <a:moveTo>
                            <a:pt x="0" y="31897"/>
                          </a:moveTo>
                          <a:cubicBezTo>
                            <a:pt x="114300" y="50504"/>
                            <a:pt x="228601" y="69111"/>
                            <a:pt x="329610" y="63795"/>
                          </a:cubicBezTo>
                          <a:cubicBezTo>
                            <a:pt x="430619" y="58479"/>
                            <a:pt x="606056" y="0"/>
                            <a:pt x="606056" y="0"/>
                          </a:cubicBezTo>
                          <a:lnTo>
                            <a:pt x="606056" y="0"/>
                          </a:lnTo>
                        </a:path>
                      </a:pathLst>
                    </a:custGeom>
                    <ask:type>
                      <ask:lineSketchScribble/>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275730006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Title 2"/>
          <p:cNvSpPr txBox="1"/>
          <p:nvPr/>
        </p:nvSpPr>
        <p:spPr>
          <a:xfrm>
            <a:off x="457200" y="118109"/>
            <a:ext cx="8229600" cy="584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lvl1pPr algn="ctr">
              <a:defRPr sz="2400" b="1" u="sng">
                <a:latin typeface="Calibri"/>
                <a:ea typeface="Calibri"/>
                <a:cs typeface="Calibri"/>
                <a:sym typeface="Calibri"/>
              </a:defRPr>
            </a:lvl1pPr>
          </a:lstStyle>
          <a:p>
            <a:pPr>
              <a:lnSpc>
                <a:spcPct val="115000"/>
              </a:lnSpc>
              <a:spcAft>
                <a:spcPts val="800"/>
              </a:spcAft>
            </a:pPr>
            <a:r>
              <a:rPr lang="en-US"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The photoperiod pathway: Activation of FT</a:t>
            </a:r>
            <a:endParaRPr lang="en-US"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1078" name="CuadroTexto 240"/>
          <p:cNvSpPr txBox="1"/>
          <p:nvPr/>
        </p:nvSpPr>
        <p:spPr>
          <a:xfrm>
            <a:off x="258839" y="5398669"/>
            <a:ext cx="8642019"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defTabSz="584200">
              <a:defRPr sz="1600" b="1">
                <a:latin typeface="Calibri"/>
                <a:ea typeface="Calibri"/>
                <a:cs typeface="Calibri"/>
                <a:sym typeface="Calibri"/>
              </a:defRPr>
            </a:lvl1pPr>
          </a:lstStyle>
          <a:p>
            <a:r>
              <a:rPr lang="en-US" sz="1800" dirty="0"/>
              <a:t>Under LD, flowering is controlled by the </a:t>
            </a:r>
            <a:r>
              <a:rPr lang="en-US" sz="1800" u="sng" dirty="0"/>
              <a:t>photoperiod</a:t>
            </a:r>
            <a:r>
              <a:rPr lang="en-US" sz="1800" dirty="0"/>
              <a:t> pathway, which integrates stimuli from light and the circadian clock (hours of light/dark within a 24h-cycle)</a:t>
            </a:r>
          </a:p>
        </p:txBody>
      </p:sp>
      <p:grpSp>
        <p:nvGrpSpPr>
          <p:cNvPr id="8" name="Grupo 7">
            <a:extLst>
              <a:ext uri="{FF2B5EF4-FFF2-40B4-BE49-F238E27FC236}">
                <a16:creationId xmlns:a16="http://schemas.microsoft.com/office/drawing/2014/main" id="{C6062BED-2A08-44CF-B31C-32925623555B}"/>
              </a:ext>
            </a:extLst>
          </p:cNvPr>
          <p:cNvGrpSpPr/>
          <p:nvPr/>
        </p:nvGrpSpPr>
        <p:grpSpPr>
          <a:xfrm>
            <a:off x="258839" y="886248"/>
            <a:ext cx="4230256" cy="4428005"/>
            <a:chOff x="258839" y="1018600"/>
            <a:chExt cx="4230256" cy="4428005"/>
          </a:xfrm>
        </p:grpSpPr>
        <p:sp>
          <p:nvSpPr>
            <p:cNvPr id="1079" name="Rectángulo 77"/>
            <p:cNvSpPr/>
            <p:nvPr/>
          </p:nvSpPr>
          <p:spPr>
            <a:xfrm>
              <a:off x="259550" y="1027305"/>
              <a:ext cx="4229545" cy="4419300"/>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nvGrpSpPr>
            <p:cNvPr id="1083" name="Grupo 78"/>
            <p:cNvGrpSpPr/>
            <p:nvPr/>
          </p:nvGrpSpPr>
          <p:grpSpPr>
            <a:xfrm>
              <a:off x="258839" y="1018600"/>
              <a:ext cx="4229883" cy="799694"/>
              <a:chOff x="-2387" y="-10634"/>
              <a:chExt cx="4013999" cy="758877"/>
            </a:xfrm>
          </p:grpSpPr>
          <p:sp>
            <p:nvSpPr>
              <p:cNvPr id="1080" name="Rectángulo 87"/>
              <p:cNvSpPr/>
              <p:nvPr/>
            </p:nvSpPr>
            <p:spPr>
              <a:xfrm>
                <a:off x="-2387" y="-10634"/>
                <a:ext cx="4013999" cy="722772"/>
              </a:xfrm>
              <a:prstGeom prst="rect">
                <a:avLst/>
              </a:prstGeom>
              <a:gradFill flip="none" rotWithShape="1">
                <a:gsLst>
                  <a:gs pos="0">
                    <a:srgbClr val="FFFFFF"/>
                  </a:gs>
                  <a:gs pos="58999">
                    <a:srgbClr val="FFFFFF"/>
                  </a:gs>
                  <a:gs pos="74000">
                    <a:srgbClr val="000000"/>
                  </a:gs>
                  <a:gs pos="100000">
                    <a:srgbClr val="000000"/>
                  </a:gs>
                </a:gsLst>
                <a:lin ang="0" scaled="0"/>
              </a:gradFill>
              <a:ln w="19050" cap="flat">
                <a:solidFill>
                  <a:srgbClr val="0000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pic>
            <p:nvPicPr>
              <p:cNvPr id="1081" name="Imagen 90" descr="Imagen 9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005276" y="18910"/>
                <a:ext cx="984507" cy="672060"/>
              </a:xfrm>
              <a:prstGeom prst="rect">
                <a:avLst/>
              </a:prstGeom>
              <a:ln w="12700" cap="flat">
                <a:noFill/>
                <a:miter lim="400000"/>
              </a:ln>
              <a:effectLst/>
            </p:spPr>
          </p:pic>
          <p:pic>
            <p:nvPicPr>
              <p:cNvPr id="1082" name="Imagen 91" descr="Imagen 9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25472"/>
                <a:ext cx="865806" cy="722771"/>
              </a:xfrm>
              <a:prstGeom prst="rect">
                <a:avLst/>
              </a:prstGeom>
              <a:ln w="12700" cap="flat">
                <a:noFill/>
                <a:miter lim="400000"/>
              </a:ln>
              <a:effectLst/>
            </p:spPr>
          </p:pic>
        </p:grpSp>
        <p:sp>
          <p:nvSpPr>
            <p:cNvPr id="1089" name="CuadroTexto 3"/>
            <p:cNvSpPr txBox="1"/>
            <p:nvPr/>
          </p:nvSpPr>
          <p:spPr>
            <a:xfrm>
              <a:off x="272566" y="1848778"/>
              <a:ext cx="4215263"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b="1">
                  <a:latin typeface="Calibri"/>
                  <a:ea typeface="Calibri"/>
                  <a:cs typeface="Calibri"/>
                  <a:sym typeface="Calibri"/>
                </a:defRPr>
              </a:pPr>
              <a:r>
                <a:rPr lang="en-US" sz="1800" dirty="0"/>
                <a:t>Under inductive photoperiods (LD), </a:t>
              </a:r>
            </a:p>
            <a:p>
              <a:pPr algn="ctr">
                <a:defRPr b="1">
                  <a:latin typeface="Calibri"/>
                  <a:ea typeface="Calibri"/>
                  <a:cs typeface="Calibri"/>
                  <a:sym typeface="Calibri"/>
                </a:defRPr>
              </a:pPr>
              <a:r>
                <a:rPr lang="en-US" sz="1800" dirty="0"/>
                <a:t>flowering is promoted as </a:t>
              </a:r>
              <a:r>
                <a:rPr lang="en-US" sz="1800" dirty="0">
                  <a:solidFill>
                    <a:srgbClr val="4F6228"/>
                  </a:solidFill>
                </a:rPr>
                <a:t>FT </a:t>
              </a:r>
              <a:r>
                <a:rPr lang="en-US" sz="1800" dirty="0">
                  <a:solidFill>
                    <a:schemeClr val="accent3">
                      <a:lumMod val="50000"/>
                    </a:schemeClr>
                  </a:solidFill>
                </a:rPr>
                <a:t>is </a:t>
              </a:r>
              <a:r>
                <a:rPr lang="en-US" sz="1800" dirty="0">
                  <a:solidFill>
                    <a:srgbClr val="4F6228"/>
                  </a:solidFill>
                </a:rPr>
                <a:t>produced in the leaf and transported to the apex</a:t>
              </a:r>
            </a:p>
          </p:txBody>
        </p:sp>
        <p:grpSp>
          <p:nvGrpSpPr>
            <p:cNvPr id="7" name="Grupo 6">
              <a:extLst>
                <a:ext uri="{FF2B5EF4-FFF2-40B4-BE49-F238E27FC236}">
                  <a16:creationId xmlns:a16="http://schemas.microsoft.com/office/drawing/2014/main" id="{2356B708-BD76-4F60-863B-C28F2FE344E3}"/>
                </a:ext>
              </a:extLst>
            </p:cNvPr>
            <p:cNvGrpSpPr/>
            <p:nvPr/>
          </p:nvGrpSpPr>
          <p:grpSpPr>
            <a:xfrm>
              <a:off x="810898" y="2795083"/>
              <a:ext cx="3278224" cy="2547621"/>
              <a:chOff x="1030821" y="2784189"/>
              <a:chExt cx="3278224" cy="2547621"/>
            </a:xfrm>
          </p:grpSpPr>
          <p:grpSp>
            <p:nvGrpSpPr>
              <p:cNvPr id="1012" name="Grupo 2"/>
              <p:cNvGrpSpPr/>
              <p:nvPr/>
            </p:nvGrpSpPr>
            <p:grpSpPr>
              <a:xfrm>
                <a:off x="1030821" y="2784189"/>
                <a:ext cx="2759610" cy="2547621"/>
                <a:chOff x="26" y="-6"/>
                <a:chExt cx="2759609" cy="2547620"/>
              </a:xfrm>
            </p:grpSpPr>
            <p:grpSp>
              <p:nvGrpSpPr>
                <p:cNvPr id="947" name="Grupo 75"/>
                <p:cNvGrpSpPr/>
                <p:nvPr/>
              </p:nvGrpSpPr>
              <p:grpSpPr>
                <a:xfrm>
                  <a:off x="400590" y="881179"/>
                  <a:ext cx="1985174" cy="774696"/>
                  <a:chOff x="13" y="-1"/>
                  <a:chExt cx="1985172" cy="774694"/>
                </a:xfrm>
              </p:grpSpPr>
              <p:sp>
                <p:nvSpPr>
                  <p:cNvPr id="944" name="Forma libre: forma 117"/>
                  <p:cNvSpPr/>
                  <p:nvPr/>
                </p:nvSpPr>
                <p:spPr>
                  <a:xfrm rot="1479009" flipH="1">
                    <a:off x="1034756" y="168460"/>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EBF1DE"/>
                  </a:solidFill>
                  <a:ln w="12700"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945" name="Forma libre: forma 118"/>
                  <p:cNvSpPr/>
                  <p:nvPr/>
                </p:nvSpPr>
                <p:spPr>
                  <a:xfrm rot="20120991">
                    <a:off x="50457" y="167698"/>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EBF1DE"/>
                  </a:solidFill>
                  <a:ln w="12700"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946" name="Forma libre: forma 119"/>
                  <p:cNvSpPr/>
                  <p:nvPr/>
                </p:nvSpPr>
                <p:spPr>
                  <a:xfrm>
                    <a:off x="954870" y="366046"/>
                    <a:ext cx="45722" cy="238464"/>
                  </a:xfrm>
                  <a:custGeom>
                    <a:avLst/>
                    <a:gdLst/>
                    <a:ahLst/>
                    <a:cxnLst>
                      <a:cxn ang="0">
                        <a:pos x="wd2" y="hd2"/>
                      </a:cxn>
                      <a:cxn ang="5400000">
                        <a:pos x="wd2" y="hd2"/>
                      </a:cxn>
                      <a:cxn ang="10800000">
                        <a:pos x="wd2" y="hd2"/>
                      </a:cxn>
                      <a:cxn ang="16200000">
                        <a:pos x="wd2" y="hd2"/>
                      </a:cxn>
                    </a:cxnLst>
                    <a:rect l="0" t="0" r="r" b="b"/>
                    <a:pathLst>
                      <a:path w="20868" h="21600" extrusionOk="0">
                        <a:moveTo>
                          <a:pt x="20868" y="21600"/>
                        </a:moveTo>
                        <a:cubicBezTo>
                          <a:pt x="14354" y="20684"/>
                          <a:pt x="7839" y="19768"/>
                          <a:pt x="4411" y="18189"/>
                        </a:cubicBezTo>
                        <a:cubicBezTo>
                          <a:pt x="982" y="16611"/>
                          <a:pt x="-732" y="14021"/>
                          <a:pt x="296" y="12126"/>
                        </a:cubicBezTo>
                        <a:cubicBezTo>
                          <a:pt x="1325" y="10232"/>
                          <a:pt x="8182" y="8463"/>
                          <a:pt x="10582" y="6821"/>
                        </a:cubicBezTo>
                        <a:cubicBezTo>
                          <a:pt x="12983" y="5179"/>
                          <a:pt x="14697" y="2274"/>
                          <a:pt x="14697" y="2274"/>
                        </a:cubicBezTo>
                        <a:lnTo>
                          <a:pt x="16754" y="0"/>
                        </a:lnTo>
                      </a:path>
                    </a:pathLst>
                  </a:custGeom>
                  <a:solidFill>
                    <a:srgbClr val="EBF1DE"/>
                  </a:solidFill>
                  <a:ln w="3810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63" name="Grupo 76"/>
                <p:cNvGrpSpPr/>
                <p:nvPr/>
              </p:nvGrpSpPr>
              <p:grpSpPr>
                <a:xfrm>
                  <a:off x="10105" y="459"/>
                  <a:ext cx="1748994" cy="1595566"/>
                  <a:chOff x="26" y="-6"/>
                  <a:chExt cx="1748993" cy="1595564"/>
                </a:xfrm>
              </p:grpSpPr>
              <p:sp>
                <p:nvSpPr>
                  <p:cNvPr id="948" name="Forma libre: forma 110"/>
                  <p:cNvSpPr/>
                  <p:nvPr/>
                </p:nvSpPr>
                <p:spPr>
                  <a:xfrm rot="18247894">
                    <a:off x="416329" y="51891"/>
                    <a:ext cx="916388" cy="1491769"/>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962" name="Grupo 111"/>
                  <p:cNvGrpSpPr/>
                  <p:nvPr/>
                </p:nvGrpSpPr>
                <p:grpSpPr>
                  <a:xfrm>
                    <a:off x="205657" y="254316"/>
                    <a:ext cx="1289640" cy="1038119"/>
                    <a:chOff x="2" y="-1"/>
                    <a:chExt cx="1289638" cy="1038117"/>
                  </a:xfrm>
                </p:grpSpPr>
                <p:grpSp>
                  <p:nvGrpSpPr>
                    <p:cNvPr id="951" name="Forma libre: forma 112"/>
                    <p:cNvGrpSpPr/>
                    <p:nvPr/>
                  </p:nvGrpSpPr>
                  <p:grpSpPr>
                    <a:xfrm>
                      <a:off x="2" y="184401"/>
                      <a:ext cx="695076" cy="638593"/>
                      <a:chOff x="3" y="0"/>
                      <a:chExt cx="695074" cy="638592"/>
                    </a:xfrm>
                  </p:grpSpPr>
                  <p:sp>
                    <p:nvSpPr>
                      <p:cNvPr id="949" name="Line"/>
                      <p:cNvSpPr/>
                      <p:nvPr/>
                    </p:nvSpPr>
                    <p:spPr>
                      <a:xfrm rot="18590187">
                        <a:off x="221762" y="-28370"/>
                        <a:ext cx="251558" cy="695331"/>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50" name="Line"/>
                      <p:cNvSpPr/>
                      <p:nvPr/>
                    </p:nvSpPr>
                    <p:spPr>
                      <a:xfrm rot="18590187">
                        <a:off x="222923" y="-28913"/>
                        <a:ext cx="250143" cy="695331"/>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952" name="Forma libre: forma 113"/>
                    <p:cNvSpPr/>
                    <p:nvPr/>
                  </p:nvSpPr>
                  <p:spPr>
                    <a:xfrm rot="18247894" flipH="1">
                      <a:off x="358893" y="-41537"/>
                      <a:ext cx="268334"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955" name="Forma libre: forma 114"/>
                    <p:cNvGrpSpPr/>
                    <p:nvPr/>
                  </p:nvGrpSpPr>
                  <p:grpSpPr>
                    <a:xfrm>
                      <a:off x="264916" y="595681"/>
                      <a:ext cx="754463" cy="347409"/>
                      <a:chOff x="0" y="0"/>
                      <a:chExt cx="754461" cy="347408"/>
                    </a:xfrm>
                  </p:grpSpPr>
                  <p:sp>
                    <p:nvSpPr>
                      <p:cNvPr id="953" name="Line"/>
                      <p:cNvSpPr/>
                      <p:nvPr/>
                    </p:nvSpPr>
                    <p:spPr>
                      <a:xfrm rot="17208234">
                        <a:off x="308513" y="-199602"/>
                        <a:ext cx="137435" cy="746611"/>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54" name="Line"/>
                      <p:cNvSpPr/>
                      <p:nvPr/>
                    </p:nvSpPr>
                    <p:spPr>
                      <a:xfrm rot="17208234">
                        <a:off x="308624" y="-199684"/>
                        <a:ext cx="137263" cy="746612"/>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58" name="Forma libre: forma 115"/>
                    <p:cNvGrpSpPr/>
                    <p:nvPr/>
                  </p:nvGrpSpPr>
                  <p:grpSpPr>
                    <a:xfrm>
                      <a:off x="579151" y="159608"/>
                      <a:ext cx="529021" cy="663283"/>
                      <a:chOff x="0" y="0"/>
                      <a:chExt cx="529020" cy="663281"/>
                    </a:xfrm>
                  </p:grpSpPr>
                  <p:sp>
                    <p:nvSpPr>
                      <p:cNvPr id="956" name="Line"/>
                      <p:cNvSpPr/>
                      <p:nvPr/>
                    </p:nvSpPr>
                    <p:spPr>
                      <a:xfrm rot="19429323" flipH="1">
                        <a:off x="205969" y="-36410"/>
                        <a:ext cx="117081" cy="736100"/>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57" name="Line"/>
                      <p:cNvSpPr/>
                      <p:nvPr/>
                    </p:nvSpPr>
                    <p:spPr>
                      <a:xfrm rot="19429323" flipH="1">
                        <a:off x="205969" y="-36410"/>
                        <a:ext cx="117081" cy="736100"/>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61" name="Forma libre: forma 116"/>
                    <p:cNvGrpSpPr/>
                    <p:nvPr/>
                  </p:nvGrpSpPr>
                  <p:grpSpPr>
                    <a:xfrm>
                      <a:off x="103879" y="203401"/>
                      <a:ext cx="1185763" cy="834716"/>
                      <a:chOff x="0" y="0"/>
                      <a:chExt cx="1185762" cy="834714"/>
                    </a:xfrm>
                  </p:grpSpPr>
                  <p:sp>
                    <p:nvSpPr>
                      <p:cNvPr id="959" name="Line"/>
                      <p:cNvSpPr/>
                      <p:nvPr/>
                    </p:nvSpPr>
                    <p:spPr>
                      <a:xfrm rot="18247894">
                        <a:off x="558302" y="-275460"/>
                        <a:ext cx="69155" cy="1385634"/>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60" name="Line"/>
                      <p:cNvSpPr/>
                      <p:nvPr/>
                    </p:nvSpPr>
                    <p:spPr>
                      <a:xfrm rot="18247894">
                        <a:off x="558928" y="-275792"/>
                        <a:ext cx="68354" cy="1385633"/>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grpSp>
              <p:nvGrpSpPr>
                <p:cNvPr id="979" name="Grupo 79"/>
                <p:cNvGrpSpPr/>
                <p:nvPr/>
              </p:nvGrpSpPr>
              <p:grpSpPr>
                <a:xfrm>
                  <a:off x="26" y="923779"/>
                  <a:ext cx="1748995" cy="1595566"/>
                  <a:chOff x="26" y="-2"/>
                  <a:chExt cx="1748994" cy="1595565"/>
                </a:xfrm>
              </p:grpSpPr>
              <p:sp>
                <p:nvSpPr>
                  <p:cNvPr id="964" name="Forma libre: forma 103"/>
                  <p:cNvSpPr/>
                  <p:nvPr/>
                </p:nvSpPr>
                <p:spPr>
                  <a:xfrm rot="14152106" flipH="1">
                    <a:off x="416329" y="51895"/>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978" name="Grupo 104"/>
                  <p:cNvGrpSpPr/>
                  <p:nvPr/>
                </p:nvGrpSpPr>
                <p:grpSpPr>
                  <a:xfrm>
                    <a:off x="205658" y="303123"/>
                    <a:ext cx="1289639" cy="1038117"/>
                    <a:chOff x="3" y="0"/>
                    <a:chExt cx="1289637" cy="1038115"/>
                  </a:xfrm>
                </p:grpSpPr>
                <p:grpSp>
                  <p:nvGrpSpPr>
                    <p:cNvPr id="967" name="Forma libre: forma 105"/>
                    <p:cNvGrpSpPr/>
                    <p:nvPr/>
                  </p:nvGrpSpPr>
                  <p:grpSpPr>
                    <a:xfrm>
                      <a:off x="3" y="215120"/>
                      <a:ext cx="695075" cy="638593"/>
                      <a:chOff x="3" y="4"/>
                      <a:chExt cx="695074" cy="638592"/>
                    </a:xfrm>
                  </p:grpSpPr>
                  <p:sp>
                    <p:nvSpPr>
                      <p:cNvPr id="965" name="Line"/>
                      <p:cNvSpPr/>
                      <p:nvPr/>
                    </p:nvSpPr>
                    <p:spPr>
                      <a:xfrm rot="13809813" flipH="1">
                        <a:off x="221761" y="-28364"/>
                        <a:ext cx="251559" cy="695330"/>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66" name="Line"/>
                      <p:cNvSpPr/>
                      <p:nvPr/>
                    </p:nvSpPr>
                    <p:spPr>
                      <a:xfrm rot="13809813" flipH="1">
                        <a:off x="222922" y="-27821"/>
                        <a:ext cx="250144" cy="695330"/>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968" name="Forma libre: forma 106"/>
                    <p:cNvSpPr/>
                    <p:nvPr/>
                  </p:nvSpPr>
                  <p:spPr>
                    <a:xfrm rot="14152106">
                      <a:off x="358892" y="384322"/>
                      <a:ext cx="268335"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971" name="Forma libre: forma 107"/>
                    <p:cNvGrpSpPr/>
                    <p:nvPr/>
                  </p:nvGrpSpPr>
                  <p:grpSpPr>
                    <a:xfrm>
                      <a:off x="264916" y="95025"/>
                      <a:ext cx="754463" cy="347409"/>
                      <a:chOff x="0" y="1"/>
                      <a:chExt cx="754462" cy="347408"/>
                    </a:xfrm>
                  </p:grpSpPr>
                  <p:sp>
                    <p:nvSpPr>
                      <p:cNvPr id="969" name="Line"/>
                      <p:cNvSpPr/>
                      <p:nvPr/>
                    </p:nvSpPr>
                    <p:spPr>
                      <a:xfrm rot="15191766" flipH="1">
                        <a:off x="308513" y="-199600"/>
                        <a:ext cx="137435" cy="746612"/>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70" name="Line"/>
                      <p:cNvSpPr/>
                      <p:nvPr/>
                    </p:nvSpPr>
                    <p:spPr>
                      <a:xfrm rot="15191766" flipH="1">
                        <a:off x="308623" y="-199518"/>
                        <a:ext cx="137265" cy="746611"/>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74" name="Forma libre: forma 108"/>
                    <p:cNvGrpSpPr/>
                    <p:nvPr/>
                  </p:nvGrpSpPr>
                  <p:grpSpPr>
                    <a:xfrm>
                      <a:off x="579151" y="215225"/>
                      <a:ext cx="529021" cy="663282"/>
                      <a:chOff x="0" y="0"/>
                      <a:chExt cx="529020" cy="663280"/>
                    </a:xfrm>
                  </p:grpSpPr>
                  <p:sp>
                    <p:nvSpPr>
                      <p:cNvPr id="972" name="Line"/>
                      <p:cNvSpPr/>
                      <p:nvPr/>
                    </p:nvSpPr>
                    <p:spPr>
                      <a:xfrm rot="12970677">
                        <a:off x="205969" y="-36410"/>
                        <a:ext cx="117081" cy="736100"/>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73" name="Line"/>
                      <p:cNvSpPr/>
                      <p:nvPr/>
                    </p:nvSpPr>
                    <p:spPr>
                      <a:xfrm rot="12970677">
                        <a:off x="205969" y="-36410"/>
                        <a:ext cx="117081" cy="736100"/>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77" name="Forma libre: forma 109"/>
                    <p:cNvGrpSpPr/>
                    <p:nvPr/>
                  </p:nvGrpSpPr>
                  <p:grpSpPr>
                    <a:xfrm>
                      <a:off x="103879" y="-1"/>
                      <a:ext cx="1185763" cy="834715"/>
                      <a:chOff x="0" y="0"/>
                      <a:chExt cx="1185761" cy="834713"/>
                    </a:xfrm>
                  </p:grpSpPr>
                  <p:sp>
                    <p:nvSpPr>
                      <p:cNvPr id="975" name="Line"/>
                      <p:cNvSpPr/>
                      <p:nvPr/>
                    </p:nvSpPr>
                    <p:spPr>
                      <a:xfrm rot="14152106" flipH="1">
                        <a:off x="558302" y="-275460"/>
                        <a:ext cx="69155" cy="1385634"/>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76" name="Line"/>
                      <p:cNvSpPr/>
                      <p:nvPr/>
                    </p:nvSpPr>
                    <p:spPr>
                      <a:xfrm rot="14152106" flipH="1">
                        <a:off x="558928" y="-275128"/>
                        <a:ext cx="68354" cy="1385633"/>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grpSp>
              <p:nvGrpSpPr>
                <p:cNvPr id="995" name="Grupo 80"/>
                <p:cNvGrpSpPr/>
                <p:nvPr/>
              </p:nvGrpSpPr>
              <p:grpSpPr>
                <a:xfrm>
                  <a:off x="1010642" y="-7"/>
                  <a:ext cx="1748994" cy="1595566"/>
                  <a:chOff x="-43" y="-6"/>
                  <a:chExt cx="1748993" cy="1595564"/>
                </a:xfrm>
              </p:grpSpPr>
              <p:sp>
                <p:nvSpPr>
                  <p:cNvPr id="980" name="Forma libre: forma 96"/>
                  <p:cNvSpPr/>
                  <p:nvPr/>
                </p:nvSpPr>
                <p:spPr>
                  <a:xfrm rot="3352106" flipH="1">
                    <a:off x="416259" y="51891"/>
                    <a:ext cx="916389" cy="1491769"/>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994" name="Grupo 97"/>
                  <p:cNvGrpSpPr/>
                  <p:nvPr/>
                </p:nvGrpSpPr>
                <p:grpSpPr>
                  <a:xfrm>
                    <a:off x="253680" y="254317"/>
                    <a:ext cx="1289639" cy="1038118"/>
                    <a:chOff x="-2" y="-1"/>
                    <a:chExt cx="1289638" cy="1038117"/>
                  </a:xfrm>
                </p:grpSpPr>
                <p:grpSp>
                  <p:nvGrpSpPr>
                    <p:cNvPr id="983" name="Forma libre: forma 98"/>
                    <p:cNvGrpSpPr/>
                    <p:nvPr/>
                  </p:nvGrpSpPr>
                  <p:grpSpPr>
                    <a:xfrm>
                      <a:off x="594561" y="184401"/>
                      <a:ext cx="695076" cy="638593"/>
                      <a:chOff x="0" y="0"/>
                      <a:chExt cx="695074" cy="638592"/>
                    </a:xfrm>
                  </p:grpSpPr>
                  <p:sp>
                    <p:nvSpPr>
                      <p:cNvPr id="981" name="Line"/>
                      <p:cNvSpPr/>
                      <p:nvPr/>
                    </p:nvSpPr>
                    <p:spPr>
                      <a:xfrm rot="3009813" flipH="1">
                        <a:off x="221757" y="-28370"/>
                        <a:ext cx="251558" cy="695331"/>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82" name="Line"/>
                      <p:cNvSpPr/>
                      <p:nvPr/>
                    </p:nvSpPr>
                    <p:spPr>
                      <a:xfrm rot="3009813" flipH="1">
                        <a:off x="222012" y="-28913"/>
                        <a:ext cx="250143" cy="695331"/>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984" name="Forma libre: forma 99"/>
                    <p:cNvSpPr/>
                    <p:nvPr/>
                  </p:nvSpPr>
                  <p:spPr>
                    <a:xfrm rot="3352106">
                      <a:off x="662413" y="-41537"/>
                      <a:ext cx="268333"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987" name="Forma libre: forma 100"/>
                    <p:cNvGrpSpPr/>
                    <p:nvPr/>
                  </p:nvGrpSpPr>
                  <p:grpSpPr>
                    <a:xfrm>
                      <a:off x="270260" y="595681"/>
                      <a:ext cx="754464" cy="347410"/>
                      <a:chOff x="0" y="0"/>
                      <a:chExt cx="754462" cy="347408"/>
                    </a:xfrm>
                  </p:grpSpPr>
                  <p:sp>
                    <p:nvSpPr>
                      <p:cNvPr id="985" name="Line"/>
                      <p:cNvSpPr/>
                      <p:nvPr/>
                    </p:nvSpPr>
                    <p:spPr>
                      <a:xfrm rot="4391766" flipH="1">
                        <a:off x="308513" y="-199603"/>
                        <a:ext cx="137435" cy="746613"/>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86" name="Line"/>
                      <p:cNvSpPr/>
                      <p:nvPr/>
                    </p:nvSpPr>
                    <p:spPr>
                      <a:xfrm rot="4391766" flipH="1">
                        <a:off x="308574" y="-199684"/>
                        <a:ext cx="137264" cy="746612"/>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90" name="Forma libre: forma 101"/>
                    <p:cNvGrpSpPr/>
                    <p:nvPr/>
                  </p:nvGrpSpPr>
                  <p:grpSpPr>
                    <a:xfrm>
                      <a:off x="181468" y="159608"/>
                      <a:ext cx="529022" cy="663283"/>
                      <a:chOff x="0" y="0"/>
                      <a:chExt cx="529021" cy="663281"/>
                    </a:xfrm>
                  </p:grpSpPr>
                  <p:sp>
                    <p:nvSpPr>
                      <p:cNvPr id="988" name="Line"/>
                      <p:cNvSpPr/>
                      <p:nvPr/>
                    </p:nvSpPr>
                    <p:spPr>
                      <a:xfrm rot="2170677">
                        <a:off x="205970" y="-36410"/>
                        <a:ext cx="117081" cy="736100"/>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89" name="Line"/>
                      <p:cNvSpPr/>
                      <p:nvPr/>
                    </p:nvSpPr>
                    <p:spPr>
                      <a:xfrm rot="2170677">
                        <a:off x="205970" y="-36410"/>
                        <a:ext cx="117081" cy="736100"/>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993" name="Forma libre: forma 102"/>
                    <p:cNvGrpSpPr/>
                    <p:nvPr/>
                  </p:nvGrpSpPr>
                  <p:grpSpPr>
                    <a:xfrm>
                      <a:off x="-3" y="203401"/>
                      <a:ext cx="1185763" cy="834716"/>
                      <a:chOff x="-1" y="0"/>
                      <a:chExt cx="1185761" cy="834714"/>
                    </a:xfrm>
                  </p:grpSpPr>
                  <p:sp>
                    <p:nvSpPr>
                      <p:cNvPr id="991" name="Line"/>
                      <p:cNvSpPr/>
                      <p:nvPr/>
                    </p:nvSpPr>
                    <p:spPr>
                      <a:xfrm rot="3352106" flipH="1">
                        <a:off x="558302" y="-275460"/>
                        <a:ext cx="69155" cy="1385634"/>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92" name="Line"/>
                      <p:cNvSpPr/>
                      <p:nvPr/>
                    </p:nvSpPr>
                    <p:spPr>
                      <a:xfrm rot="3352106" flipH="1">
                        <a:off x="558478" y="-275792"/>
                        <a:ext cx="68354" cy="1385633"/>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grpSp>
              <p:nvGrpSpPr>
                <p:cNvPr id="1011" name="Grupo 81"/>
                <p:cNvGrpSpPr/>
                <p:nvPr/>
              </p:nvGrpSpPr>
              <p:grpSpPr>
                <a:xfrm>
                  <a:off x="999527" y="921609"/>
                  <a:ext cx="1743782" cy="1626005"/>
                  <a:chOff x="-42" y="-5"/>
                  <a:chExt cx="1743780" cy="1626004"/>
                </a:xfrm>
              </p:grpSpPr>
              <p:sp>
                <p:nvSpPr>
                  <p:cNvPr id="996" name="Forma libre: forma 82"/>
                  <p:cNvSpPr/>
                  <p:nvPr/>
                </p:nvSpPr>
                <p:spPr>
                  <a:xfrm rot="7600669">
                    <a:off x="413653" y="67112"/>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10" name="Grupo 83"/>
                  <p:cNvGrpSpPr/>
                  <p:nvPr/>
                </p:nvGrpSpPr>
                <p:grpSpPr>
                  <a:xfrm>
                    <a:off x="271120" y="292974"/>
                    <a:ext cx="1261562" cy="1080197"/>
                    <a:chOff x="0" y="0"/>
                    <a:chExt cx="1261561" cy="1080195"/>
                  </a:xfrm>
                </p:grpSpPr>
                <p:grpSp>
                  <p:nvGrpSpPr>
                    <p:cNvPr id="999" name="Forma libre: forma 84"/>
                    <p:cNvGrpSpPr/>
                    <p:nvPr/>
                  </p:nvGrpSpPr>
                  <p:grpSpPr>
                    <a:xfrm>
                      <a:off x="578379" y="246757"/>
                      <a:ext cx="683182" cy="654523"/>
                      <a:chOff x="-1" y="4"/>
                      <a:chExt cx="683181" cy="654522"/>
                    </a:xfrm>
                  </p:grpSpPr>
                  <p:sp>
                    <p:nvSpPr>
                      <p:cNvPr id="997" name="Line"/>
                      <p:cNvSpPr/>
                      <p:nvPr/>
                    </p:nvSpPr>
                    <p:spPr>
                      <a:xfrm rot="7942961">
                        <a:off x="215811" y="-20400"/>
                        <a:ext cx="251558" cy="695331"/>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998" name="Line"/>
                      <p:cNvSpPr/>
                      <p:nvPr/>
                    </p:nvSpPr>
                    <p:spPr>
                      <a:xfrm rot="7942961">
                        <a:off x="216041" y="-19877"/>
                        <a:ext cx="250144" cy="695330"/>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000" name="Forma libre: forma 85"/>
                    <p:cNvSpPr/>
                    <p:nvPr/>
                  </p:nvSpPr>
                  <p:spPr>
                    <a:xfrm rot="7600668" flipH="1">
                      <a:off x="631649" y="417264"/>
                      <a:ext cx="268335" cy="695328"/>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03" name="Forma libre: forma 86"/>
                    <p:cNvGrpSpPr/>
                    <p:nvPr/>
                  </p:nvGrpSpPr>
                  <p:grpSpPr>
                    <a:xfrm>
                      <a:off x="262471" y="106978"/>
                      <a:ext cx="749973" cy="377053"/>
                      <a:chOff x="0" y="1"/>
                      <a:chExt cx="749972" cy="377051"/>
                    </a:xfrm>
                  </p:grpSpPr>
                  <p:sp>
                    <p:nvSpPr>
                      <p:cNvPr id="1001" name="Line"/>
                      <p:cNvSpPr/>
                      <p:nvPr/>
                    </p:nvSpPr>
                    <p:spPr>
                      <a:xfrm rot="6561006">
                        <a:off x="306269" y="-184778"/>
                        <a:ext cx="137434" cy="746611"/>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02" name="Line"/>
                      <p:cNvSpPr/>
                      <p:nvPr/>
                    </p:nvSpPr>
                    <p:spPr>
                      <a:xfrm rot="6561006">
                        <a:off x="306326" y="-184698"/>
                        <a:ext cx="137264" cy="746612"/>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06" name="Forma libre: forma 88"/>
                    <p:cNvGrpSpPr/>
                    <p:nvPr/>
                  </p:nvGrpSpPr>
                  <p:grpSpPr>
                    <a:xfrm>
                      <a:off x="171200" y="225548"/>
                      <a:ext cx="505173" cy="677732"/>
                      <a:chOff x="0" y="0"/>
                      <a:chExt cx="505171" cy="677730"/>
                    </a:xfrm>
                  </p:grpSpPr>
                  <p:sp>
                    <p:nvSpPr>
                      <p:cNvPr id="1004" name="Line"/>
                      <p:cNvSpPr/>
                      <p:nvPr/>
                    </p:nvSpPr>
                    <p:spPr>
                      <a:xfrm rot="8782097" flipH="1">
                        <a:off x="194046" y="-29185"/>
                        <a:ext cx="117080" cy="736099"/>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05" name="Line"/>
                      <p:cNvSpPr/>
                      <p:nvPr/>
                    </p:nvSpPr>
                    <p:spPr>
                      <a:xfrm rot="8782097" flipH="1">
                        <a:off x="194046" y="-29185"/>
                        <a:ext cx="117080" cy="736099"/>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09" name="Forma libre: forma 92"/>
                    <p:cNvGrpSpPr/>
                    <p:nvPr/>
                  </p:nvGrpSpPr>
                  <p:grpSpPr>
                    <a:xfrm>
                      <a:off x="-1" y="-1"/>
                      <a:ext cx="1152593" cy="883120"/>
                      <a:chOff x="0" y="0"/>
                      <a:chExt cx="1152592" cy="883119"/>
                    </a:xfrm>
                  </p:grpSpPr>
                  <p:sp>
                    <p:nvSpPr>
                      <p:cNvPr id="1007" name="Line"/>
                      <p:cNvSpPr/>
                      <p:nvPr/>
                    </p:nvSpPr>
                    <p:spPr>
                      <a:xfrm rot="7600669">
                        <a:off x="541718" y="-251255"/>
                        <a:ext cx="69155" cy="1385631"/>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08" name="Line"/>
                      <p:cNvSpPr/>
                      <p:nvPr/>
                    </p:nvSpPr>
                    <p:spPr>
                      <a:xfrm rot="7600669">
                        <a:off x="541879" y="-250934"/>
                        <a:ext cx="68353" cy="1385631"/>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4F6228"/>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grpSp>
          <p:grpSp>
            <p:nvGrpSpPr>
              <p:cNvPr id="1110" name="Grupo 126"/>
              <p:cNvGrpSpPr/>
              <p:nvPr/>
            </p:nvGrpSpPr>
            <p:grpSpPr>
              <a:xfrm>
                <a:off x="2303142" y="3914710"/>
                <a:ext cx="242852" cy="189358"/>
                <a:chOff x="2" y="-1"/>
                <a:chExt cx="242850" cy="189356"/>
              </a:xfrm>
            </p:grpSpPr>
            <p:grpSp>
              <p:nvGrpSpPr>
                <p:cNvPr id="1103" name="Forma libre: forma 127"/>
                <p:cNvGrpSpPr/>
                <p:nvPr/>
              </p:nvGrpSpPr>
              <p:grpSpPr>
                <a:xfrm>
                  <a:off x="29648" y="-2"/>
                  <a:ext cx="138681" cy="109888"/>
                  <a:chOff x="-3" y="0"/>
                  <a:chExt cx="138679" cy="109886"/>
                </a:xfrm>
              </p:grpSpPr>
              <p:sp>
                <p:nvSpPr>
                  <p:cNvPr id="1101" name="Shape"/>
                  <p:cNvSpPr/>
                  <p:nvPr/>
                </p:nvSpPr>
                <p:spPr>
                  <a:xfrm>
                    <a:off x="946" y="-1"/>
                    <a:ext cx="137103" cy="109249"/>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102" name="Shape"/>
                  <p:cNvSpPr/>
                  <p:nvPr/>
                </p:nvSpPr>
                <p:spPr>
                  <a:xfrm>
                    <a:off x="-4" y="28"/>
                    <a:ext cx="138680" cy="109859"/>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no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106" name="Forma libre: forma 128"/>
                <p:cNvGrpSpPr/>
                <p:nvPr/>
              </p:nvGrpSpPr>
              <p:grpSpPr>
                <a:xfrm>
                  <a:off x="2" y="25258"/>
                  <a:ext cx="174876" cy="164098"/>
                  <a:chOff x="2" y="3"/>
                  <a:chExt cx="174875" cy="164097"/>
                </a:xfrm>
              </p:grpSpPr>
              <p:sp>
                <p:nvSpPr>
                  <p:cNvPr id="1104" name="Shape"/>
                  <p:cNvSpPr/>
                  <p:nvPr/>
                </p:nvSpPr>
                <p:spPr>
                  <a:xfrm rot="1780140" flipH="1">
                    <a:off x="18914" y="27058"/>
                    <a:ext cx="137102" cy="109247"/>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105" name="Shape"/>
                  <p:cNvSpPr/>
                  <p:nvPr/>
                </p:nvSpPr>
                <p:spPr>
                  <a:xfrm rot="1780140" flipH="1">
                    <a:off x="18100" y="27125"/>
                    <a:ext cx="138680" cy="109856"/>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no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109" name="Forma libre: forma 129"/>
                <p:cNvGrpSpPr/>
                <p:nvPr/>
              </p:nvGrpSpPr>
              <p:grpSpPr>
                <a:xfrm>
                  <a:off x="72235" y="20661"/>
                  <a:ext cx="170619" cy="155378"/>
                  <a:chOff x="4" y="0"/>
                  <a:chExt cx="170617" cy="155376"/>
                </a:xfrm>
              </p:grpSpPr>
              <p:sp>
                <p:nvSpPr>
                  <p:cNvPr id="1107" name="Shape"/>
                  <p:cNvSpPr/>
                  <p:nvPr/>
                </p:nvSpPr>
                <p:spPr>
                  <a:xfrm rot="20217281" flipH="1">
                    <a:off x="16482" y="22820"/>
                    <a:ext cx="137104" cy="109248"/>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108" name="Shape"/>
                  <p:cNvSpPr/>
                  <p:nvPr/>
                </p:nvSpPr>
                <p:spPr>
                  <a:xfrm rot="20217281" flipH="1">
                    <a:off x="15973" y="22760"/>
                    <a:ext cx="138682" cy="109857"/>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no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sp>
            <p:nvSpPr>
              <p:cNvPr id="2" name="CuadroTexto 1">
                <a:extLst>
                  <a:ext uri="{FF2B5EF4-FFF2-40B4-BE49-F238E27FC236}">
                    <a16:creationId xmlns:a16="http://schemas.microsoft.com/office/drawing/2014/main" id="{9B8261A9-AF70-4933-9D46-4493D9A6B96F}"/>
                  </a:ext>
                </a:extLst>
              </p:cNvPr>
              <p:cNvSpPr txBox="1"/>
              <p:nvPr/>
            </p:nvSpPr>
            <p:spPr>
              <a:xfrm>
                <a:off x="3865915" y="4529818"/>
                <a:ext cx="31194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b="1" dirty="0">
                    <a:solidFill>
                      <a:schemeClr val="accent3">
                        <a:lumMod val="50000"/>
                      </a:schemeClr>
                    </a:solidFill>
                    <a:latin typeface="Calibri" panose="020F0502020204030204" pitchFamily="34" charset="0"/>
                    <a:cs typeface="Calibri" panose="020F0502020204030204" pitchFamily="34" charset="0"/>
                  </a:rPr>
                  <a:t>FT</a:t>
                </a:r>
                <a:endParaRPr kumimoji="0" lang="en-US" sz="1800" b="1" i="0" u="none" strike="noStrike" cap="none" spc="0" normalizeH="0" baseline="0" dirty="0">
                  <a:ln>
                    <a:noFill/>
                  </a:ln>
                  <a:solidFill>
                    <a:schemeClr val="accent3">
                      <a:lumMod val="50000"/>
                    </a:schemeClr>
                  </a:solidFill>
                  <a:effectLst/>
                  <a:uFillTx/>
                  <a:latin typeface="Calibri" panose="020F0502020204030204" pitchFamily="34" charset="0"/>
                  <a:cs typeface="Calibri" panose="020F0502020204030204" pitchFamily="34" charset="0"/>
                  <a:sym typeface="Arial"/>
                </a:endParaRPr>
              </a:p>
            </p:txBody>
          </p:sp>
          <p:sp>
            <p:nvSpPr>
              <p:cNvPr id="3" name="Forma libre: forma 2">
                <a:extLst>
                  <a:ext uri="{FF2B5EF4-FFF2-40B4-BE49-F238E27FC236}">
                    <a16:creationId xmlns:a16="http://schemas.microsoft.com/office/drawing/2014/main" id="{918C12D6-FE61-4A29-9026-EC4F0F1EB114}"/>
                  </a:ext>
                </a:extLst>
              </p:cNvPr>
              <p:cNvSpPr/>
              <p:nvPr/>
            </p:nvSpPr>
            <p:spPr>
              <a:xfrm>
                <a:off x="3702989" y="4891459"/>
                <a:ext cx="606056" cy="64716"/>
              </a:xfrm>
              <a:custGeom>
                <a:avLst/>
                <a:gdLst>
                  <a:gd name="connsiteX0" fmla="*/ 0 w 606056"/>
                  <a:gd name="connsiteY0" fmla="*/ 31897 h 64716"/>
                  <a:gd name="connsiteX1" fmla="*/ 329610 w 606056"/>
                  <a:gd name="connsiteY1" fmla="*/ 63795 h 64716"/>
                  <a:gd name="connsiteX2" fmla="*/ 606056 w 606056"/>
                  <a:gd name="connsiteY2" fmla="*/ 0 h 64716"/>
                  <a:gd name="connsiteX3" fmla="*/ 606056 w 606056"/>
                  <a:gd name="connsiteY3" fmla="*/ 0 h 64716"/>
                </a:gdLst>
                <a:ahLst/>
                <a:cxnLst>
                  <a:cxn ang="0">
                    <a:pos x="connsiteX0" y="connsiteY0"/>
                  </a:cxn>
                  <a:cxn ang="0">
                    <a:pos x="connsiteX1" y="connsiteY1"/>
                  </a:cxn>
                  <a:cxn ang="0">
                    <a:pos x="connsiteX2" y="connsiteY2"/>
                  </a:cxn>
                  <a:cxn ang="0">
                    <a:pos x="connsiteX3" y="connsiteY3"/>
                  </a:cxn>
                </a:cxnLst>
                <a:rect l="l" t="t" r="r" b="b"/>
                <a:pathLst>
                  <a:path w="606056" h="64716" extrusionOk="0">
                    <a:moveTo>
                      <a:pt x="0" y="31897"/>
                    </a:moveTo>
                    <a:cubicBezTo>
                      <a:pt x="127228" y="36062"/>
                      <a:pt x="243566" y="44329"/>
                      <a:pt x="329610" y="63795"/>
                    </a:cubicBezTo>
                    <a:cubicBezTo>
                      <a:pt x="430619" y="58479"/>
                      <a:pt x="606057" y="0"/>
                      <a:pt x="606056" y="0"/>
                    </a:cubicBezTo>
                    <a:lnTo>
                      <a:pt x="606056" y="0"/>
                    </a:lnTo>
                  </a:path>
                </a:pathLst>
              </a:custGeom>
              <a:noFill/>
              <a:ln w="19050" cap="flat">
                <a:solidFill>
                  <a:schemeClr val="accent3">
                    <a:lumMod val="50000"/>
                  </a:schemeClr>
                </a:solidFill>
                <a:prstDash val="sysDot"/>
                <a:round/>
                <a:extLst>
                  <a:ext uri="{C807C97D-BFC1-408E-A445-0C87EB9F89A2}">
                    <ask:lineSketchStyleProps xmlns:ask="http://schemas.microsoft.com/office/drawing/2018/sketchyshapes" sd="962334399">
                      <a:custGeom>
                        <a:avLst/>
                        <a:gdLst>
                          <a:gd name="connsiteX0" fmla="*/ 0 w 606056"/>
                          <a:gd name="connsiteY0" fmla="*/ 31897 h 64716"/>
                          <a:gd name="connsiteX1" fmla="*/ 329610 w 606056"/>
                          <a:gd name="connsiteY1" fmla="*/ 63795 h 64716"/>
                          <a:gd name="connsiteX2" fmla="*/ 606056 w 606056"/>
                          <a:gd name="connsiteY2" fmla="*/ 0 h 64716"/>
                          <a:gd name="connsiteX3" fmla="*/ 606056 w 606056"/>
                          <a:gd name="connsiteY3" fmla="*/ 0 h 64716"/>
                        </a:gdLst>
                        <a:ahLst/>
                        <a:cxnLst>
                          <a:cxn ang="0">
                            <a:pos x="connsiteX0" y="connsiteY0"/>
                          </a:cxn>
                          <a:cxn ang="0">
                            <a:pos x="connsiteX1" y="connsiteY1"/>
                          </a:cxn>
                          <a:cxn ang="0">
                            <a:pos x="connsiteX2" y="connsiteY2"/>
                          </a:cxn>
                          <a:cxn ang="0">
                            <a:pos x="connsiteX3" y="connsiteY3"/>
                          </a:cxn>
                        </a:cxnLst>
                        <a:rect l="l" t="t" r="r" b="b"/>
                        <a:pathLst>
                          <a:path w="606056" h="64716">
                            <a:moveTo>
                              <a:pt x="0" y="31897"/>
                            </a:moveTo>
                            <a:cubicBezTo>
                              <a:pt x="114300" y="50504"/>
                              <a:pt x="228601" y="69111"/>
                              <a:pt x="329610" y="63795"/>
                            </a:cubicBezTo>
                            <a:cubicBezTo>
                              <a:pt x="430619" y="58479"/>
                              <a:pt x="606056" y="0"/>
                              <a:pt x="606056" y="0"/>
                            </a:cubicBezTo>
                            <a:lnTo>
                              <a:pt x="606056" y="0"/>
                            </a:lnTo>
                          </a:path>
                        </a:pathLst>
                      </a:custGeom>
                      <ask:type>
                        <ask:lineSketchScribble/>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grpSp>
      </p:grpSp>
      <p:grpSp>
        <p:nvGrpSpPr>
          <p:cNvPr id="6" name="Grupo 5">
            <a:extLst>
              <a:ext uri="{FF2B5EF4-FFF2-40B4-BE49-F238E27FC236}">
                <a16:creationId xmlns:a16="http://schemas.microsoft.com/office/drawing/2014/main" id="{98A8C114-4277-405B-BFCF-3042379BA65B}"/>
              </a:ext>
            </a:extLst>
          </p:cNvPr>
          <p:cNvGrpSpPr/>
          <p:nvPr/>
        </p:nvGrpSpPr>
        <p:grpSpPr>
          <a:xfrm>
            <a:off x="4670510" y="894952"/>
            <a:ext cx="4230348" cy="4419300"/>
            <a:chOff x="4670510" y="1027304"/>
            <a:chExt cx="4230348" cy="4419300"/>
          </a:xfrm>
        </p:grpSpPr>
        <p:grpSp>
          <p:nvGrpSpPr>
            <p:cNvPr id="1087" name="Grupo 93"/>
            <p:cNvGrpSpPr/>
            <p:nvPr/>
          </p:nvGrpSpPr>
          <p:grpSpPr>
            <a:xfrm>
              <a:off x="4670510" y="1027305"/>
              <a:ext cx="4210915" cy="811756"/>
              <a:chOff x="0" y="-1"/>
              <a:chExt cx="3996000" cy="770325"/>
            </a:xfrm>
          </p:grpSpPr>
          <p:sp>
            <p:nvSpPr>
              <p:cNvPr id="1084" name="Rectángulo 94"/>
              <p:cNvSpPr/>
              <p:nvPr/>
            </p:nvSpPr>
            <p:spPr>
              <a:xfrm>
                <a:off x="0" y="-2"/>
                <a:ext cx="3996001" cy="722775"/>
              </a:xfrm>
              <a:prstGeom prst="rect">
                <a:avLst/>
              </a:prstGeom>
              <a:gradFill flip="none" rotWithShape="1">
                <a:gsLst>
                  <a:gs pos="0">
                    <a:srgbClr val="FFFFFF"/>
                  </a:gs>
                  <a:gs pos="31000">
                    <a:srgbClr val="FFFFFF"/>
                  </a:gs>
                  <a:gs pos="42000">
                    <a:srgbClr val="000000"/>
                  </a:gs>
                  <a:gs pos="100000">
                    <a:srgbClr val="000000"/>
                  </a:gs>
                </a:gsLst>
                <a:lin ang="0" scaled="0"/>
              </a:gradFill>
              <a:ln w="19050" cap="flat">
                <a:solidFill>
                  <a:srgbClr val="000000"/>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pic>
            <p:nvPicPr>
              <p:cNvPr id="1085" name="Imagen 95" descr="Imagen 9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96436" y="18910"/>
                <a:ext cx="984506" cy="672061"/>
              </a:xfrm>
              <a:prstGeom prst="rect">
                <a:avLst/>
              </a:prstGeom>
              <a:ln w="12700" cap="flat">
                <a:noFill/>
                <a:miter lim="400000"/>
              </a:ln>
              <a:effectLst/>
            </p:spPr>
          </p:pic>
          <p:pic>
            <p:nvPicPr>
              <p:cNvPr id="1086" name="Imagen 120" descr="Imagen 1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47552"/>
                <a:ext cx="865805" cy="722773"/>
              </a:xfrm>
              <a:prstGeom prst="rect">
                <a:avLst/>
              </a:prstGeom>
              <a:ln w="12700" cap="flat">
                <a:noFill/>
                <a:miter lim="400000"/>
              </a:ln>
              <a:effectLst/>
            </p:spPr>
          </p:pic>
        </p:grpSp>
        <p:sp>
          <p:nvSpPr>
            <p:cNvPr id="1090" name="CuadroTexto 122"/>
            <p:cNvSpPr txBox="1"/>
            <p:nvPr/>
          </p:nvSpPr>
          <p:spPr>
            <a:xfrm>
              <a:off x="4682028" y="1878474"/>
              <a:ext cx="4199397"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b="1">
                  <a:latin typeface="Calibri"/>
                  <a:ea typeface="Calibri"/>
                  <a:cs typeface="Calibri"/>
                  <a:sym typeface="Calibri"/>
                </a:defRPr>
              </a:pPr>
              <a:r>
                <a:rPr lang="en-US" sz="1800" dirty="0"/>
                <a:t>Under non inductive photoperiods (SD)</a:t>
              </a:r>
              <a:r>
                <a:rPr lang="en-US" sz="1800" dirty="0">
                  <a:solidFill>
                    <a:srgbClr val="A6A6A6"/>
                  </a:solidFill>
                </a:rPr>
                <a:t>, </a:t>
              </a:r>
              <a:r>
                <a:rPr lang="en-US" sz="1800" dirty="0">
                  <a:solidFill>
                    <a:schemeClr val="tx1"/>
                  </a:solidFill>
                </a:rPr>
                <a:t>flowering is delayed </a:t>
              </a:r>
              <a:r>
                <a:rPr lang="en-US" sz="1800" dirty="0">
                  <a:solidFill>
                    <a:srgbClr val="A6A6A6"/>
                  </a:solidFill>
                </a:rPr>
                <a:t>because FT does not accumulate in young leaves</a:t>
              </a:r>
            </a:p>
          </p:txBody>
        </p:sp>
        <p:grpSp>
          <p:nvGrpSpPr>
            <p:cNvPr id="5" name="Grupo 4">
              <a:extLst>
                <a:ext uri="{FF2B5EF4-FFF2-40B4-BE49-F238E27FC236}">
                  <a16:creationId xmlns:a16="http://schemas.microsoft.com/office/drawing/2014/main" id="{42F0F3E3-1CEE-4534-8C74-F4FAFAD27902}"/>
                </a:ext>
              </a:extLst>
            </p:cNvPr>
            <p:cNvGrpSpPr/>
            <p:nvPr/>
          </p:nvGrpSpPr>
          <p:grpSpPr>
            <a:xfrm>
              <a:off x="5342493" y="2791452"/>
              <a:ext cx="2759609" cy="2547621"/>
              <a:chOff x="5172227" y="2741203"/>
              <a:chExt cx="2759609" cy="2547621"/>
            </a:xfrm>
          </p:grpSpPr>
          <p:grpSp>
            <p:nvGrpSpPr>
              <p:cNvPr id="1077" name="Grupo 1"/>
              <p:cNvGrpSpPr/>
              <p:nvPr/>
            </p:nvGrpSpPr>
            <p:grpSpPr>
              <a:xfrm>
                <a:off x="5172227" y="2741203"/>
                <a:ext cx="2759609" cy="2547621"/>
                <a:chOff x="26" y="-6"/>
                <a:chExt cx="2759608" cy="2547619"/>
              </a:xfrm>
            </p:grpSpPr>
            <p:grpSp>
              <p:nvGrpSpPr>
                <p:cNvPr id="1016" name="Grupo 201"/>
                <p:cNvGrpSpPr/>
                <p:nvPr/>
              </p:nvGrpSpPr>
              <p:grpSpPr>
                <a:xfrm>
                  <a:off x="400590" y="881179"/>
                  <a:ext cx="1985174" cy="774696"/>
                  <a:chOff x="13" y="-1"/>
                  <a:chExt cx="1985171" cy="774694"/>
                </a:xfrm>
              </p:grpSpPr>
              <p:sp>
                <p:nvSpPr>
                  <p:cNvPr id="1013" name="Forma libre: forma 202"/>
                  <p:cNvSpPr/>
                  <p:nvPr/>
                </p:nvSpPr>
                <p:spPr>
                  <a:xfrm rot="1479009" flipH="1">
                    <a:off x="1034756" y="168460"/>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EBF1DE"/>
                  </a:solidFill>
                  <a:ln w="12700"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14" name="Forma libre: forma 203"/>
                  <p:cNvSpPr/>
                  <p:nvPr/>
                </p:nvSpPr>
                <p:spPr>
                  <a:xfrm rot="20120991">
                    <a:off x="50457" y="167698"/>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EBF1DE"/>
                  </a:solidFill>
                  <a:ln w="12700" cap="flat">
                    <a:solidFill>
                      <a:srgbClr val="77933C"/>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15" name="Forma libre: forma 204"/>
                  <p:cNvSpPr/>
                  <p:nvPr/>
                </p:nvSpPr>
                <p:spPr>
                  <a:xfrm>
                    <a:off x="954870" y="366046"/>
                    <a:ext cx="45722" cy="238464"/>
                  </a:xfrm>
                  <a:custGeom>
                    <a:avLst/>
                    <a:gdLst/>
                    <a:ahLst/>
                    <a:cxnLst>
                      <a:cxn ang="0">
                        <a:pos x="wd2" y="hd2"/>
                      </a:cxn>
                      <a:cxn ang="5400000">
                        <a:pos x="wd2" y="hd2"/>
                      </a:cxn>
                      <a:cxn ang="10800000">
                        <a:pos x="wd2" y="hd2"/>
                      </a:cxn>
                      <a:cxn ang="16200000">
                        <a:pos x="wd2" y="hd2"/>
                      </a:cxn>
                    </a:cxnLst>
                    <a:rect l="0" t="0" r="r" b="b"/>
                    <a:pathLst>
                      <a:path w="20868" h="21600" extrusionOk="0">
                        <a:moveTo>
                          <a:pt x="20868" y="21600"/>
                        </a:moveTo>
                        <a:cubicBezTo>
                          <a:pt x="14354" y="20684"/>
                          <a:pt x="7839" y="19768"/>
                          <a:pt x="4411" y="18189"/>
                        </a:cubicBezTo>
                        <a:cubicBezTo>
                          <a:pt x="982" y="16611"/>
                          <a:pt x="-732" y="14021"/>
                          <a:pt x="296" y="12126"/>
                        </a:cubicBezTo>
                        <a:cubicBezTo>
                          <a:pt x="1325" y="10232"/>
                          <a:pt x="8182" y="8463"/>
                          <a:pt x="10582" y="6821"/>
                        </a:cubicBezTo>
                        <a:cubicBezTo>
                          <a:pt x="12983" y="5179"/>
                          <a:pt x="14697" y="2274"/>
                          <a:pt x="14697" y="2274"/>
                        </a:cubicBezTo>
                        <a:lnTo>
                          <a:pt x="16754" y="0"/>
                        </a:lnTo>
                      </a:path>
                    </a:pathLst>
                  </a:custGeom>
                  <a:solidFill>
                    <a:srgbClr val="EBF1DE"/>
                  </a:solidFill>
                  <a:ln w="38100" cap="flat">
                    <a:solidFill>
                      <a:schemeClr val="accent3"/>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017" name="Forma libre: forma 206"/>
                <p:cNvSpPr/>
                <p:nvPr/>
              </p:nvSpPr>
              <p:spPr>
                <a:xfrm rot="18247894">
                  <a:off x="426409" y="52357"/>
                  <a:ext cx="916387" cy="1491768"/>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31" name="Grupo 207"/>
                <p:cNvGrpSpPr/>
                <p:nvPr/>
              </p:nvGrpSpPr>
              <p:grpSpPr>
                <a:xfrm>
                  <a:off x="215737" y="254782"/>
                  <a:ext cx="1289639" cy="1038118"/>
                  <a:chOff x="2" y="-1"/>
                  <a:chExt cx="1289637" cy="1038117"/>
                </a:xfrm>
              </p:grpSpPr>
              <p:grpSp>
                <p:nvGrpSpPr>
                  <p:cNvPr id="1020" name="Forma libre: forma 208"/>
                  <p:cNvGrpSpPr/>
                  <p:nvPr/>
                </p:nvGrpSpPr>
                <p:grpSpPr>
                  <a:xfrm>
                    <a:off x="2" y="184401"/>
                    <a:ext cx="695075" cy="638592"/>
                    <a:chOff x="3" y="-1"/>
                    <a:chExt cx="695074" cy="638591"/>
                  </a:xfrm>
                </p:grpSpPr>
                <p:sp>
                  <p:nvSpPr>
                    <p:cNvPr id="1018" name="Line"/>
                    <p:cNvSpPr/>
                    <p:nvPr/>
                  </p:nvSpPr>
                  <p:spPr>
                    <a:xfrm rot="18590187">
                      <a:off x="221762" y="-28371"/>
                      <a:ext cx="251558" cy="695331"/>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19" name="Line"/>
                    <p:cNvSpPr/>
                    <p:nvPr/>
                  </p:nvSpPr>
                  <p:spPr>
                    <a:xfrm rot="18590187">
                      <a:off x="222923" y="-28913"/>
                      <a:ext cx="250143" cy="695330"/>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021" name="Forma libre: forma 209"/>
                  <p:cNvSpPr/>
                  <p:nvPr/>
                </p:nvSpPr>
                <p:spPr>
                  <a:xfrm rot="18247894" flipH="1">
                    <a:off x="358892" y="-41537"/>
                    <a:ext cx="268334"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24" name="Forma libre: forma 210"/>
                  <p:cNvGrpSpPr/>
                  <p:nvPr/>
                </p:nvGrpSpPr>
                <p:grpSpPr>
                  <a:xfrm>
                    <a:off x="264916" y="595681"/>
                    <a:ext cx="754462" cy="347408"/>
                    <a:chOff x="0" y="0"/>
                    <a:chExt cx="754461" cy="347407"/>
                  </a:xfrm>
                </p:grpSpPr>
                <p:sp>
                  <p:nvSpPr>
                    <p:cNvPr id="1022" name="Line"/>
                    <p:cNvSpPr/>
                    <p:nvPr/>
                  </p:nvSpPr>
                  <p:spPr>
                    <a:xfrm rot="17208234">
                      <a:off x="308513" y="-199602"/>
                      <a:ext cx="137434" cy="746611"/>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23" name="Line"/>
                    <p:cNvSpPr/>
                    <p:nvPr/>
                  </p:nvSpPr>
                  <p:spPr>
                    <a:xfrm rot="17208234">
                      <a:off x="308623" y="-199683"/>
                      <a:ext cx="137264" cy="746610"/>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27" name="Forma libre: forma 211"/>
                  <p:cNvGrpSpPr/>
                  <p:nvPr/>
                </p:nvGrpSpPr>
                <p:grpSpPr>
                  <a:xfrm>
                    <a:off x="579150" y="159608"/>
                    <a:ext cx="529022" cy="663282"/>
                    <a:chOff x="0" y="0"/>
                    <a:chExt cx="529020" cy="663280"/>
                  </a:xfrm>
                </p:grpSpPr>
                <p:sp>
                  <p:nvSpPr>
                    <p:cNvPr id="1025" name="Line"/>
                    <p:cNvSpPr/>
                    <p:nvPr/>
                  </p:nvSpPr>
                  <p:spPr>
                    <a:xfrm rot="19429323" flipH="1">
                      <a:off x="205969" y="-36410"/>
                      <a:ext cx="117081" cy="736100"/>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26" name="Line"/>
                    <p:cNvSpPr/>
                    <p:nvPr/>
                  </p:nvSpPr>
                  <p:spPr>
                    <a:xfrm rot="19429323" flipH="1">
                      <a:off x="205969" y="-36410"/>
                      <a:ext cx="117081" cy="736100"/>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30" name="Forma libre: forma 212"/>
                  <p:cNvGrpSpPr/>
                  <p:nvPr/>
                </p:nvGrpSpPr>
                <p:grpSpPr>
                  <a:xfrm>
                    <a:off x="103879" y="203401"/>
                    <a:ext cx="1185762" cy="834715"/>
                    <a:chOff x="0" y="0"/>
                    <a:chExt cx="1185761" cy="834714"/>
                  </a:xfrm>
                </p:grpSpPr>
                <p:sp>
                  <p:nvSpPr>
                    <p:cNvPr id="1028" name="Line"/>
                    <p:cNvSpPr/>
                    <p:nvPr/>
                  </p:nvSpPr>
                  <p:spPr>
                    <a:xfrm rot="18247894">
                      <a:off x="558302" y="-275460"/>
                      <a:ext cx="69155" cy="1385633"/>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29" name="Line"/>
                    <p:cNvSpPr/>
                    <p:nvPr/>
                  </p:nvSpPr>
                  <p:spPr>
                    <a:xfrm rot="18247894">
                      <a:off x="558928" y="-275792"/>
                      <a:ext cx="68354" cy="1385632"/>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sp>
              <p:nvSpPr>
                <p:cNvPr id="1032" name="Forma libre: forma 214"/>
                <p:cNvSpPr/>
                <p:nvPr/>
              </p:nvSpPr>
              <p:spPr>
                <a:xfrm rot="14152106" flipH="1">
                  <a:off x="416329" y="975677"/>
                  <a:ext cx="916387" cy="1491768"/>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46" name="Grupo 215"/>
                <p:cNvGrpSpPr/>
                <p:nvPr/>
              </p:nvGrpSpPr>
              <p:grpSpPr>
                <a:xfrm>
                  <a:off x="205658" y="1226905"/>
                  <a:ext cx="1289638" cy="1038115"/>
                  <a:chOff x="3" y="0"/>
                  <a:chExt cx="1289636" cy="1038114"/>
                </a:xfrm>
              </p:grpSpPr>
              <p:grpSp>
                <p:nvGrpSpPr>
                  <p:cNvPr id="1035" name="Forma libre: forma 216"/>
                  <p:cNvGrpSpPr/>
                  <p:nvPr/>
                </p:nvGrpSpPr>
                <p:grpSpPr>
                  <a:xfrm>
                    <a:off x="3" y="215119"/>
                    <a:ext cx="695075" cy="638593"/>
                    <a:chOff x="3" y="4"/>
                    <a:chExt cx="695073" cy="638591"/>
                  </a:xfrm>
                </p:grpSpPr>
                <p:sp>
                  <p:nvSpPr>
                    <p:cNvPr id="1033" name="Line"/>
                    <p:cNvSpPr/>
                    <p:nvPr/>
                  </p:nvSpPr>
                  <p:spPr>
                    <a:xfrm rot="13809813" flipH="1">
                      <a:off x="221761" y="-28365"/>
                      <a:ext cx="251558" cy="695330"/>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34" name="Line"/>
                    <p:cNvSpPr/>
                    <p:nvPr/>
                  </p:nvSpPr>
                  <p:spPr>
                    <a:xfrm rot="13809813" flipH="1">
                      <a:off x="222922" y="-27821"/>
                      <a:ext cx="250143" cy="695330"/>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036" name="Forma libre: forma 217"/>
                  <p:cNvSpPr/>
                  <p:nvPr/>
                </p:nvSpPr>
                <p:spPr>
                  <a:xfrm rot="14152106">
                    <a:off x="358892" y="384321"/>
                    <a:ext cx="268334"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39" name="Forma libre: forma 218"/>
                  <p:cNvGrpSpPr/>
                  <p:nvPr/>
                </p:nvGrpSpPr>
                <p:grpSpPr>
                  <a:xfrm>
                    <a:off x="264916" y="95024"/>
                    <a:ext cx="754462" cy="347409"/>
                    <a:chOff x="0" y="1"/>
                    <a:chExt cx="754461" cy="347408"/>
                  </a:xfrm>
                </p:grpSpPr>
                <p:sp>
                  <p:nvSpPr>
                    <p:cNvPr id="1037" name="Line"/>
                    <p:cNvSpPr/>
                    <p:nvPr/>
                  </p:nvSpPr>
                  <p:spPr>
                    <a:xfrm rot="15191766" flipH="1">
                      <a:off x="308513" y="-199600"/>
                      <a:ext cx="137435" cy="746611"/>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38" name="Line"/>
                    <p:cNvSpPr/>
                    <p:nvPr/>
                  </p:nvSpPr>
                  <p:spPr>
                    <a:xfrm rot="15191766" flipH="1">
                      <a:off x="308623" y="-199518"/>
                      <a:ext cx="137264" cy="746610"/>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42" name="Forma libre: forma 219"/>
                  <p:cNvGrpSpPr/>
                  <p:nvPr/>
                </p:nvGrpSpPr>
                <p:grpSpPr>
                  <a:xfrm>
                    <a:off x="579151" y="215224"/>
                    <a:ext cx="529020" cy="663281"/>
                    <a:chOff x="0" y="0"/>
                    <a:chExt cx="529019" cy="663279"/>
                  </a:xfrm>
                </p:grpSpPr>
                <p:sp>
                  <p:nvSpPr>
                    <p:cNvPr id="1040" name="Line"/>
                    <p:cNvSpPr/>
                    <p:nvPr/>
                  </p:nvSpPr>
                  <p:spPr>
                    <a:xfrm rot="12970677">
                      <a:off x="205969" y="-36410"/>
                      <a:ext cx="117081" cy="736099"/>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41" name="Line"/>
                    <p:cNvSpPr/>
                    <p:nvPr/>
                  </p:nvSpPr>
                  <p:spPr>
                    <a:xfrm rot="12970677">
                      <a:off x="205969" y="-36410"/>
                      <a:ext cx="117081" cy="736099"/>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45" name="Forma libre: forma 220"/>
                  <p:cNvGrpSpPr/>
                  <p:nvPr/>
                </p:nvGrpSpPr>
                <p:grpSpPr>
                  <a:xfrm>
                    <a:off x="103879" y="-1"/>
                    <a:ext cx="1185762" cy="834714"/>
                    <a:chOff x="0" y="0"/>
                    <a:chExt cx="1185760" cy="834713"/>
                  </a:xfrm>
                </p:grpSpPr>
                <p:sp>
                  <p:nvSpPr>
                    <p:cNvPr id="1043" name="Line"/>
                    <p:cNvSpPr/>
                    <p:nvPr/>
                  </p:nvSpPr>
                  <p:spPr>
                    <a:xfrm rot="14152106" flipH="1">
                      <a:off x="558302" y="-275460"/>
                      <a:ext cx="69155" cy="1385632"/>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44" name="Line"/>
                    <p:cNvSpPr/>
                    <p:nvPr/>
                  </p:nvSpPr>
                  <p:spPr>
                    <a:xfrm rot="14152106" flipH="1">
                      <a:off x="558928" y="-275129"/>
                      <a:ext cx="68354" cy="1385633"/>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sp>
              <p:nvSpPr>
                <p:cNvPr id="1047" name="Forma libre: forma 222"/>
                <p:cNvSpPr/>
                <p:nvPr/>
              </p:nvSpPr>
              <p:spPr>
                <a:xfrm rot="3352106" flipH="1">
                  <a:off x="1426945" y="51891"/>
                  <a:ext cx="916387" cy="1491768"/>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61" name="Grupo 223"/>
                <p:cNvGrpSpPr/>
                <p:nvPr/>
              </p:nvGrpSpPr>
              <p:grpSpPr>
                <a:xfrm>
                  <a:off x="1264365" y="254317"/>
                  <a:ext cx="1289638" cy="1038118"/>
                  <a:chOff x="-1" y="-1"/>
                  <a:chExt cx="1289636" cy="1038117"/>
                </a:xfrm>
              </p:grpSpPr>
              <p:grpSp>
                <p:nvGrpSpPr>
                  <p:cNvPr id="1050" name="Forma libre: forma 224"/>
                  <p:cNvGrpSpPr/>
                  <p:nvPr/>
                </p:nvGrpSpPr>
                <p:grpSpPr>
                  <a:xfrm>
                    <a:off x="594560" y="184402"/>
                    <a:ext cx="695075" cy="638592"/>
                    <a:chOff x="0" y="-1"/>
                    <a:chExt cx="695073" cy="638591"/>
                  </a:xfrm>
                </p:grpSpPr>
                <p:sp>
                  <p:nvSpPr>
                    <p:cNvPr id="1048" name="Line"/>
                    <p:cNvSpPr/>
                    <p:nvPr/>
                  </p:nvSpPr>
                  <p:spPr>
                    <a:xfrm rot="3009813" flipH="1">
                      <a:off x="221757" y="-28371"/>
                      <a:ext cx="251558" cy="695331"/>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49" name="Line"/>
                    <p:cNvSpPr/>
                    <p:nvPr/>
                  </p:nvSpPr>
                  <p:spPr>
                    <a:xfrm rot="3009813" flipH="1">
                      <a:off x="222012" y="-28913"/>
                      <a:ext cx="250143" cy="695330"/>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051" name="Forma libre: forma 225"/>
                  <p:cNvSpPr/>
                  <p:nvPr/>
                </p:nvSpPr>
                <p:spPr>
                  <a:xfrm rot="3352106">
                    <a:off x="662413" y="-41537"/>
                    <a:ext cx="268333"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54" name="Forma libre: forma 226"/>
                  <p:cNvGrpSpPr/>
                  <p:nvPr/>
                </p:nvGrpSpPr>
                <p:grpSpPr>
                  <a:xfrm>
                    <a:off x="270260" y="595681"/>
                    <a:ext cx="754463" cy="347409"/>
                    <a:chOff x="0" y="0"/>
                    <a:chExt cx="754461" cy="347408"/>
                  </a:xfrm>
                </p:grpSpPr>
                <p:sp>
                  <p:nvSpPr>
                    <p:cNvPr id="1052" name="Line"/>
                    <p:cNvSpPr/>
                    <p:nvPr/>
                  </p:nvSpPr>
                  <p:spPr>
                    <a:xfrm rot="4391766" flipH="1">
                      <a:off x="308513" y="-199602"/>
                      <a:ext cx="137434" cy="746611"/>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53" name="Line"/>
                    <p:cNvSpPr/>
                    <p:nvPr/>
                  </p:nvSpPr>
                  <p:spPr>
                    <a:xfrm rot="4391766" flipH="1">
                      <a:off x="308574" y="-199684"/>
                      <a:ext cx="137264" cy="746612"/>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57" name="Forma libre: forma 227"/>
                  <p:cNvGrpSpPr/>
                  <p:nvPr/>
                </p:nvGrpSpPr>
                <p:grpSpPr>
                  <a:xfrm>
                    <a:off x="181467" y="159609"/>
                    <a:ext cx="529021" cy="663282"/>
                    <a:chOff x="0" y="0"/>
                    <a:chExt cx="529020" cy="663280"/>
                  </a:xfrm>
                </p:grpSpPr>
                <p:sp>
                  <p:nvSpPr>
                    <p:cNvPr id="1055" name="Line"/>
                    <p:cNvSpPr/>
                    <p:nvPr/>
                  </p:nvSpPr>
                  <p:spPr>
                    <a:xfrm rot="2170677">
                      <a:off x="205970" y="-36410"/>
                      <a:ext cx="117080" cy="736099"/>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56" name="Line"/>
                    <p:cNvSpPr/>
                    <p:nvPr/>
                  </p:nvSpPr>
                  <p:spPr>
                    <a:xfrm rot="2170677">
                      <a:off x="205970" y="-36410"/>
                      <a:ext cx="117080" cy="736099"/>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60" name="Forma libre: forma 228"/>
                  <p:cNvGrpSpPr/>
                  <p:nvPr/>
                </p:nvGrpSpPr>
                <p:grpSpPr>
                  <a:xfrm>
                    <a:off x="-2" y="203401"/>
                    <a:ext cx="1185761" cy="834715"/>
                    <a:chOff x="0" y="0"/>
                    <a:chExt cx="1185760" cy="834714"/>
                  </a:xfrm>
                </p:grpSpPr>
                <p:sp>
                  <p:nvSpPr>
                    <p:cNvPr id="1058" name="Line"/>
                    <p:cNvSpPr/>
                    <p:nvPr/>
                  </p:nvSpPr>
                  <p:spPr>
                    <a:xfrm rot="3352106" flipH="1">
                      <a:off x="558302" y="-275459"/>
                      <a:ext cx="69155" cy="1385632"/>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59" name="Line"/>
                    <p:cNvSpPr/>
                    <p:nvPr/>
                  </p:nvSpPr>
                  <p:spPr>
                    <a:xfrm rot="3352106" flipH="1">
                      <a:off x="558478" y="-275792"/>
                      <a:ext cx="68354" cy="1385633"/>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sp>
              <p:nvSpPr>
                <p:cNvPr id="1062" name="Forma libre: forma 230"/>
                <p:cNvSpPr/>
                <p:nvPr/>
              </p:nvSpPr>
              <p:spPr>
                <a:xfrm rot="7600669">
                  <a:off x="1413223" y="988727"/>
                  <a:ext cx="916387" cy="1491769"/>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12700" cap="flat">
                  <a:solidFill>
                    <a:srgbClr val="718841"/>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76" name="Grupo 231"/>
                <p:cNvGrpSpPr/>
                <p:nvPr/>
              </p:nvGrpSpPr>
              <p:grpSpPr>
                <a:xfrm>
                  <a:off x="1270690" y="1214589"/>
                  <a:ext cx="1261562" cy="1080196"/>
                  <a:chOff x="0" y="-1"/>
                  <a:chExt cx="1261561" cy="1080195"/>
                </a:xfrm>
              </p:grpSpPr>
              <p:grpSp>
                <p:nvGrpSpPr>
                  <p:cNvPr id="1065" name="Forma libre: forma 232"/>
                  <p:cNvGrpSpPr/>
                  <p:nvPr/>
                </p:nvGrpSpPr>
                <p:grpSpPr>
                  <a:xfrm>
                    <a:off x="578379" y="246756"/>
                    <a:ext cx="683182" cy="654523"/>
                    <a:chOff x="0" y="4"/>
                    <a:chExt cx="683181" cy="654522"/>
                  </a:xfrm>
                </p:grpSpPr>
                <p:sp>
                  <p:nvSpPr>
                    <p:cNvPr id="1063" name="Line"/>
                    <p:cNvSpPr/>
                    <p:nvPr/>
                  </p:nvSpPr>
                  <p:spPr>
                    <a:xfrm rot="7942961">
                      <a:off x="215811" y="-20400"/>
                      <a:ext cx="251558" cy="695330"/>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64" name="Line"/>
                    <p:cNvSpPr/>
                    <p:nvPr/>
                  </p:nvSpPr>
                  <p:spPr>
                    <a:xfrm rot="7942961">
                      <a:off x="216041" y="-19877"/>
                      <a:ext cx="250144" cy="695330"/>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066" name="Forma libre: forma 233"/>
                  <p:cNvSpPr/>
                  <p:nvPr/>
                </p:nvSpPr>
                <p:spPr>
                  <a:xfrm rot="7600668" flipH="1">
                    <a:off x="631650" y="417263"/>
                    <a:ext cx="268334"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069" name="Forma libre: forma 234"/>
                  <p:cNvGrpSpPr/>
                  <p:nvPr/>
                </p:nvGrpSpPr>
                <p:grpSpPr>
                  <a:xfrm>
                    <a:off x="262471" y="106978"/>
                    <a:ext cx="749974" cy="377053"/>
                    <a:chOff x="0" y="1"/>
                    <a:chExt cx="749972" cy="377051"/>
                  </a:xfrm>
                </p:grpSpPr>
                <p:sp>
                  <p:nvSpPr>
                    <p:cNvPr id="1067" name="Line"/>
                    <p:cNvSpPr/>
                    <p:nvPr/>
                  </p:nvSpPr>
                  <p:spPr>
                    <a:xfrm rot="6561006">
                      <a:off x="306269" y="-184779"/>
                      <a:ext cx="137434" cy="746612"/>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68" name="Line"/>
                    <p:cNvSpPr/>
                    <p:nvPr/>
                  </p:nvSpPr>
                  <p:spPr>
                    <a:xfrm rot="6561006">
                      <a:off x="306326" y="-184698"/>
                      <a:ext cx="137264" cy="746611"/>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72" name="Forma libre: forma 235"/>
                  <p:cNvGrpSpPr/>
                  <p:nvPr/>
                </p:nvGrpSpPr>
                <p:grpSpPr>
                  <a:xfrm>
                    <a:off x="171200" y="225548"/>
                    <a:ext cx="505173" cy="677731"/>
                    <a:chOff x="0" y="0"/>
                    <a:chExt cx="505171" cy="677730"/>
                  </a:xfrm>
                </p:grpSpPr>
                <p:sp>
                  <p:nvSpPr>
                    <p:cNvPr id="1070" name="Line"/>
                    <p:cNvSpPr/>
                    <p:nvPr/>
                  </p:nvSpPr>
                  <p:spPr>
                    <a:xfrm rot="8782097" flipH="1">
                      <a:off x="194046" y="-29185"/>
                      <a:ext cx="117080" cy="73609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71" name="Line"/>
                    <p:cNvSpPr/>
                    <p:nvPr/>
                  </p:nvSpPr>
                  <p:spPr>
                    <a:xfrm rot="8782097" flipH="1">
                      <a:off x="194046" y="-29185"/>
                      <a:ext cx="117080" cy="736098"/>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75" name="Forma libre: forma 236"/>
                  <p:cNvGrpSpPr/>
                  <p:nvPr/>
                </p:nvGrpSpPr>
                <p:grpSpPr>
                  <a:xfrm>
                    <a:off x="-1" y="-2"/>
                    <a:ext cx="1152593" cy="883121"/>
                    <a:chOff x="0" y="0"/>
                    <a:chExt cx="1152592" cy="883119"/>
                  </a:xfrm>
                </p:grpSpPr>
                <p:sp>
                  <p:nvSpPr>
                    <p:cNvPr id="1073" name="Line"/>
                    <p:cNvSpPr/>
                    <p:nvPr/>
                  </p:nvSpPr>
                  <p:spPr>
                    <a:xfrm rot="7600669">
                      <a:off x="541718" y="-251256"/>
                      <a:ext cx="69155" cy="1385631"/>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74" name="Line"/>
                    <p:cNvSpPr/>
                    <p:nvPr/>
                  </p:nvSpPr>
                  <p:spPr>
                    <a:xfrm rot="7600669">
                      <a:off x="541880" y="-250935"/>
                      <a:ext cx="68352" cy="1385632"/>
                    </a:xfrm>
                    <a:custGeom>
                      <a:avLst/>
                      <a:gdLst/>
                      <a:ahLst/>
                      <a:cxnLst>
                        <a:cxn ang="0">
                          <a:pos x="wd2" y="hd2"/>
                        </a:cxn>
                        <a:cxn ang="5400000">
                          <a:pos x="wd2" y="hd2"/>
                        </a:cxn>
                        <a:cxn ang="10800000">
                          <a:pos x="wd2" y="hd2"/>
                        </a:cxn>
                        <a:cxn ang="16200000">
                          <a:pos x="wd2" y="hd2"/>
                        </a:cxn>
                      </a:cxnLst>
                      <a:rect l="0" t="0" r="r" b="b"/>
                      <a:pathLst>
                        <a:path w="21367" h="21600" extrusionOk="0">
                          <a:moveTo>
                            <a:pt x="21367" y="0"/>
                          </a:moveTo>
                          <a:cubicBezTo>
                            <a:pt x="19379" y="1357"/>
                            <a:pt x="19729" y="2312"/>
                            <a:pt x="17860" y="3760"/>
                          </a:cubicBezTo>
                          <a:cubicBezTo>
                            <a:pt x="14464" y="5273"/>
                            <a:pt x="12783" y="7624"/>
                            <a:pt x="12599" y="8920"/>
                          </a:cubicBezTo>
                          <a:cubicBezTo>
                            <a:pt x="11493" y="10084"/>
                            <a:pt x="10652" y="9731"/>
                            <a:pt x="10846" y="10581"/>
                          </a:cubicBezTo>
                          <a:cubicBezTo>
                            <a:pt x="10922" y="11484"/>
                            <a:pt x="16159" y="13184"/>
                            <a:pt x="16106" y="13992"/>
                          </a:cubicBezTo>
                          <a:cubicBezTo>
                            <a:pt x="18360" y="15010"/>
                            <a:pt x="16107" y="15696"/>
                            <a:pt x="14353" y="16353"/>
                          </a:cubicBezTo>
                          <a:cubicBezTo>
                            <a:pt x="13298" y="17105"/>
                            <a:pt x="5020" y="17405"/>
                            <a:pt x="3831" y="18189"/>
                          </a:cubicBezTo>
                          <a:cubicBezTo>
                            <a:pt x="404" y="18919"/>
                            <a:pt x="1708" y="19976"/>
                            <a:pt x="324" y="20551"/>
                          </a:cubicBezTo>
                          <a:cubicBezTo>
                            <a:pt x="-233" y="21113"/>
                            <a:pt x="39" y="21364"/>
                            <a:pt x="324" y="21600"/>
                          </a:cubicBezTo>
                        </a:path>
                      </a:pathLst>
                    </a:custGeom>
                    <a:noFill/>
                    <a:ln w="19050" cap="flat">
                      <a:solidFill>
                        <a:srgbClr val="D9D9D9"/>
                      </a:solidFill>
                      <a:prstDash val="sysDot"/>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grpSp>
            <p:nvGrpSpPr>
              <p:cNvPr id="1100" name="Grupo 4"/>
              <p:cNvGrpSpPr/>
              <p:nvPr/>
            </p:nvGrpSpPr>
            <p:grpSpPr>
              <a:xfrm>
                <a:off x="6444547" y="3864075"/>
                <a:ext cx="242852" cy="189358"/>
                <a:chOff x="2" y="-1"/>
                <a:chExt cx="242850" cy="189356"/>
              </a:xfrm>
            </p:grpSpPr>
            <p:grpSp>
              <p:nvGrpSpPr>
                <p:cNvPr id="1093" name="Forma libre: forma 123"/>
                <p:cNvGrpSpPr/>
                <p:nvPr/>
              </p:nvGrpSpPr>
              <p:grpSpPr>
                <a:xfrm>
                  <a:off x="29648" y="-2"/>
                  <a:ext cx="138681" cy="109888"/>
                  <a:chOff x="-3" y="0"/>
                  <a:chExt cx="138679" cy="109886"/>
                </a:xfrm>
              </p:grpSpPr>
              <p:sp>
                <p:nvSpPr>
                  <p:cNvPr id="1091" name="Shape"/>
                  <p:cNvSpPr/>
                  <p:nvPr/>
                </p:nvSpPr>
                <p:spPr>
                  <a:xfrm>
                    <a:off x="946" y="-1"/>
                    <a:ext cx="137103" cy="109249"/>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solidFill>
                    <a:srgbClr val="D7E4BD"/>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92" name="Shape"/>
                  <p:cNvSpPr/>
                  <p:nvPr/>
                </p:nvSpPr>
                <p:spPr>
                  <a:xfrm>
                    <a:off x="-4" y="28"/>
                    <a:ext cx="138680" cy="109859"/>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no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96" name="Forma libre: forma 124"/>
                <p:cNvGrpSpPr/>
                <p:nvPr/>
              </p:nvGrpSpPr>
              <p:grpSpPr>
                <a:xfrm>
                  <a:off x="2" y="25258"/>
                  <a:ext cx="174876" cy="164098"/>
                  <a:chOff x="2" y="3"/>
                  <a:chExt cx="174875" cy="164097"/>
                </a:xfrm>
              </p:grpSpPr>
              <p:sp>
                <p:nvSpPr>
                  <p:cNvPr id="1094" name="Shape"/>
                  <p:cNvSpPr/>
                  <p:nvPr/>
                </p:nvSpPr>
                <p:spPr>
                  <a:xfrm rot="1780140" flipH="1">
                    <a:off x="18914" y="27058"/>
                    <a:ext cx="137102" cy="109247"/>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solidFill>
                    <a:srgbClr val="D7E4BD"/>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95" name="Shape"/>
                  <p:cNvSpPr/>
                  <p:nvPr/>
                </p:nvSpPr>
                <p:spPr>
                  <a:xfrm rot="1780140" flipH="1">
                    <a:off x="18100" y="27125"/>
                    <a:ext cx="138680" cy="109856"/>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no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099" name="Forma libre: forma 125"/>
                <p:cNvGrpSpPr/>
                <p:nvPr/>
              </p:nvGrpSpPr>
              <p:grpSpPr>
                <a:xfrm>
                  <a:off x="72235" y="20661"/>
                  <a:ext cx="170619" cy="155378"/>
                  <a:chOff x="4" y="0"/>
                  <a:chExt cx="170617" cy="155376"/>
                </a:xfrm>
              </p:grpSpPr>
              <p:sp>
                <p:nvSpPr>
                  <p:cNvPr id="1097" name="Shape"/>
                  <p:cNvSpPr/>
                  <p:nvPr/>
                </p:nvSpPr>
                <p:spPr>
                  <a:xfrm rot="20217281" flipH="1">
                    <a:off x="16482" y="22820"/>
                    <a:ext cx="137104" cy="109248"/>
                  </a:xfrm>
                  <a:custGeom>
                    <a:avLst/>
                    <a:gdLst/>
                    <a:ahLst/>
                    <a:cxnLst>
                      <a:cxn ang="0">
                        <a:pos x="wd2" y="hd2"/>
                      </a:cxn>
                      <a:cxn ang="5400000">
                        <a:pos x="wd2" y="hd2"/>
                      </a:cxn>
                      <a:cxn ang="10800000">
                        <a:pos x="wd2" y="hd2"/>
                      </a:cxn>
                      <a:cxn ang="16200000">
                        <a:pos x="wd2" y="hd2"/>
                      </a:cxn>
                    </a:cxnLst>
                    <a:rect l="0" t="0" r="r" b="b"/>
                    <a:pathLst>
                      <a:path w="18774" h="20735" extrusionOk="0">
                        <a:moveTo>
                          <a:pt x="708" y="19246"/>
                        </a:moveTo>
                        <a:cubicBezTo>
                          <a:pt x="2813" y="19828"/>
                          <a:pt x="13894" y="21386"/>
                          <a:pt x="17185" y="20433"/>
                        </a:cubicBezTo>
                        <a:cubicBezTo>
                          <a:pt x="20228" y="19721"/>
                          <a:pt x="17928" y="17237"/>
                          <a:pt x="18136" y="14736"/>
                        </a:cubicBezTo>
                        <a:cubicBezTo>
                          <a:pt x="17876" y="12596"/>
                          <a:pt x="17646" y="8040"/>
                          <a:pt x="17185" y="5478"/>
                        </a:cubicBezTo>
                        <a:cubicBezTo>
                          <a:pt x="16414" y="2800"/>
                          <a:pt x="17245" y="369"/>
                          <a:pt x="15284" y="18"/>
                        </a:cubicBezTo>
                        <a:cubicBezTo>
                          <a:pt x="13710" y="-214"/>
                          <a:pt x="8241" y="1836"/>
                          <a:pt x="6095" y="3816"/>
                        </a:cubicBezTo>
                        <a:cubicBezTo>
                          <a:pt x="3980" y="5376"/>
                          <a:pt x="3777" y="7892"/>
                          <a:pt x="3243" y="9513"/>
                        </a:cubicBezTo>
                        <a:cubicBezTo>
                          <a:pt x="2553" y="11294"/>
                          <a:pt x="2198" y="13273"/>
                          <a:pt x="1975" y="14736"/>
                        </a:cubicBezTo>
                        <a:cubicBezTo>
                          <a:pt x="1775" y="16328"/>
                          <a:pt x="-1372" y="18448"/>
                          <a:pt x="708" y="19246"/>
                        </a:cubicBezTo>
                        <a:close/>
                      </a:path>
                    </a:pathLst>
                  </a:custGeom>
                  <a:solidFill>
                    <a:srgbClr val="D7E4BD"/>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098" name="Shape"/>
                  <p:cNvSpPr/>
                  <p:nvPr/>
                </p:nvSpPr>
                <p:spPr>
                  <a:xfrm rot="20217281" flipH="1">
                    <a:off x="15973" y="22760"/>
                    <a:ext cx="138682" cy="109857"/>
                  </a:xfrm>
                  <a:custGeom>
                    <a:avLst/>
                    <a:gdLst/>
                    <a:ahLst/>
                    <a:cxnLst>
                      <a:cxn ang="0">
                        <a:pos x="wd2" y="hd2"/>
                      </a:cxn>
                      <a:cxn ang="5400000">
                        <a:pos x="wd2" y="hd2"/>
                      </a:cxn>
                      <a:cxn ang="10800000">
                        <a:pos x="wd2" y="hd2"/>
                      </a:cxn>
                      <a:cxn ang="16200000">
                        <a:pos x="wd2" y="hd2"/>
                      </a:cxn>
                    </a:cxnLst>
                    <a:rect l="0" t="0" r="r" b="b"/>
                    <a:pathLst>
                      <a:path w="18742" h="20690" extrusionOk="0">
                        <a:moveTo>
                          <a:pt x="826" y="19094"/>
                        </a:moveTo>
                        <a:cubicBezTo>
                          <a:pt x="2929" y="19946"/>
                          <a:pt x="14569" y="21415"/>
                          <a:pt x="17087" y="20272"/>
                        </a:cubicBezTo>
                        <a:cubicBezTo>
                          <a:pt x="20122" y="19876"/>
                          <a:pt x="18059" y="17584"/>
                          <a:pt x="18025" y="14618"/>
                        </a:cubicBezTo>
                        <a:cubicBezTo>
                          <a:pt x="18058" y="12217"/>
                          <a:pt x="17700" y="8112"/>
                          <a:pt x="17087" y="5431"/>
                        </a:cubicBezTo>
                        <a:cubicBezTo>
                          <a:pt x="16866" y="2694"/>
                          <a:pt x="17057" y="143"/>
                          <a:pt x="15211" y="13"/>
                        </a:cubicBezTo>
                        <a:cubicBezTo>
                          <a:pt x="13049" y="-185"/>
                          <a:pt x="7880" y="1978"/>
                          <a:pt x="6142" y="3782"/>
                        </a:cubicBezTo>
                        <a:cubicBezTo>
                          <a:pt x="4021" y="5339"/>
                          <a:pt x="3976" y="7546"/>
                          <a:pt x="3327" y="9436"/>
                        </a:cubicBezTo>
                        <a:cubicBezTo>
                          <a:pt x="2664" y="10984"/>
                          <a:pt x="2301" y="13116"/>
                          <a:pt x="2077" y="14618"/>
                        </a:cubicBezTo>
                        <a:cubicBezTo>
                          <a:pt x="1730" y="16363"/>
                          <a:pt x="-1478" y="18357"/>
                          <a:pt x="826" y="19094"/>
                        </a:cubicBezTo>
                        <a:close/>
                      </a:path>
                    </a:pathLst>
                  </a:custGeom>
                  <a:noFill/>
                  <a:ln w="12700" cap="flat">
                    <a:solidFill>
                      <a:srgbClr val="4F6228"/>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grpSp>
        <p:sp>
          <p:nvSpPr>
            <p:cNvPr id="173" name="Rectángulo 77">
              <a:extLst>
                <a:ext uri="{FF2B5EF4-FFF2-40B4-BE49-F238E27FC236}">
                  <a16:creationId xmlns:a16="http://schemas.microsoft.com/office/drawing/2014/main" id="{65005CB0-8D0B-4A87-841B-4FA0B3F04E23}"/>
                </a:ext>
              </a:extLst>
            </p:cNvPr>
            <p:cNvSpPr/>
            <p:nvPr/>
          </p:nvSpPr>
          <p:spPr>
            <a:xfrm>
              <a:off x="4671313" y="1027304"/>
              <a:ext cx="4229545" cy="4419300"/>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59632" y="154901"/>
            <a:ext cx="6696744" cy="6696744"/>
          </a:xfrm>
          <a:prstGeom prst="rect">
            <a:avLst/>
          </a:prstGeom>
        </p:spPr>
      </p:pic>
    </p:spTree>
    <p:extLst>
      <p:ext uri="{BB962C8B-B14F-4D97-AF65-F5344CB8AC3E}">
        <p14:creationId xmlns:p14="http://schemas.microsoft.com/office/powerpoint/2010/main" val="3629951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itle 2"/>
          <p:cNvSpPr txBox="1">
            <a:spLocks noGrp="1"/>
          </p:cNvSpPr>
          <p:nvPr>
            <p:ph type="title"/>
          </p:nvPr>
        </p:nvSpPr>
        <p:spPr>
          <a:xfrm>
            <a:off x="0" y="-173911"/>
            <a:ext cx="9144000" cy="1143000"/>
          </a:xfrm>
          <a:prstGeom prst="rect">
            <a:avLst/>
          </a:prstGeom>
        </p:spPr>
        <p:txBody>
          <a:bodyPr/>
          <a:lstStyle>
            <a:lvl1pPr>
              <a:lnSpc>
                <a:spcPct val="115000"/>
              </a:lnSpc>
              <a:spcBef>
                <a:spcPts val="800"/>
              </a:spcBef>
              <a:defRPr sz="2400" u="sng">
                <a:latin typeface="Calibri"/>
                <a:ea typeface="Calibri"/>
                <a:cs typeface="Calibri"/>
                <a:sym typeface="Calibri"/>
              </a:defRPr>
            </a:lvl1pPr>
          </a:lstStyle>
          <a:p>
            <a:r>
              <a:rPr lang="en-US" i="1" dirty="0"/>
              <a:t>FLOWERING LOCUS T (FT)</a:t>
            </a:r>
            <a:r>
              <a:rPr lang="en-US" dirty="0"/>
              <a:t>:</a:t>
            </a:r>
            <a:r>
              <a:rPr lang="en-US" i="1" dirty="0"/>
              <a:t> </a:t>
            </a:r>
            <a:r>
              <a:rPr lang="en-US" dirty="0"/>
              <a:t>A good candidate gene</a:t>
            </a:r>
          </a:p>
        </p:txBody>
      </p:sp>
      <p:grpSp>
        <p:nvGrpSpPr>
          <p:cNvPr id="8" name="Grupo 7">
            <a:extLst>
              <a:ext uri="{FF2B5EF4-FFF2-40B4-BE49-F238E27FC236}">
                <a16:creationId xmlns:a16="http://schemas.microsoft.com/office/drawing/2014/main" id="{78BDD350-23E6-4748-AF91-4052CE3A8134}"/>
              </a:ext>
            </a:extLst>
          </p:cNvPr>
          <p:cNvGrpSpPr>
            <a:grpSpLocks noChangeAspect="1"/>
          </p:cNvGrpSpPr>
          <p:nvPr/>
        </p:nvGrpSpPr>
        <p:grpSpPr>
          <a:xfrm>
            <a:off x="5136680" y="1778902"/>
            <a:ext cx="3567655" cy="3600000"/>
            <a:chOff x="4923383" y="1822968"/>
            <a:chExt cx="3292267" cy="3322114"/>
          </a:xfrm>
        </p:grpSpPr>
        <p:grpSp>
          <p:nvGrpSpPr>
            <p:cNvPr id="4" name="Grupo 3">
              <a:extLst>
                <a:ext uri="{FF2B5EF4-FFF2-40B4-BE49-F238E27FC236}">
                  <a16:creationId xmlns:a16="http://schemas.microsoft.com/office/drawing/2014/main" id="{E215DA2A-C816-464D-AA58-549383C7D647}"/>
                </a:ext>
              </a:extLst>
            </p:cNvPr>
            <p:cNvGrpSpPr/>
            <p:nvPr/>
          </p:nvGrpSpPr>
          <p:grpSpPr>
            <a:xfrm>
              <a:off x="4923383" y="1822968"/>
              <a:ext cx="3292267" cy="1622324"/>
              <a:chOff x="5256241" y="2122582"/>
              <a:chExt cx="2972859" cy="1464931"/>
            </a:xfrm>
          </p:grpSpPr>
          <p:pic>
            <p:nvPicPr>
              <p:cNvPr id="769" name="Imagen 18" descr="Imagen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605286" y="2122585"/>
                <a:ext cx="1263276" cy="1464928"/>
              </a:xfrm>
              <a:prstGeom prst="rect">
                <a:avLst/>
              </a:prstGeom>
              <a:ln w="12700" cap="flat">
                <a:noFill/>
                <a:miter lim="400000"/>
              </a:ln>
              <a:effectLst/>
            </p:spPr>
          </p:pic>
          <p:pic>
            <p:nvPicPr>
              <p:cNvPr id="770" name="Imagen 19" descr="Imagen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965823" y="2122584"/>
                <a:ext cx="1263277" cy="1464929"/>
              </a:xfrm>
              <a:prstGeom prst="rect">
                <a:avLst/>
              </a:prstGeom>
              <a:ln w="12700" cap="flat">
                <a:noFill/>
                <a:miter lim="400000"/>
              </a:ln>
              <a:effectLst/>
            </p:spPr>
          </p:pic>
          <p:sp>
            <p:nvSpPr>
              <p:cNvPr id="771" name="CuadroTexto 20"/>
              <p:cNvSpPr/>
              <p:nvPr/>
            </p:nvSpPr>
            <p:spPr>
              <a:xfrm rot="16200000">
                <a:off x="4681930" y="2696893"/>
                <a:ext cx="1464927" cy="3163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584200">
                  <a:defRPr sz="1600" b="1" i="1">
                    <a:solidFill>
                      <a:srgbClr val="7030A0"/>
                    </a:solidFill>
                    <a:latin typeface="Calibri"/>
                    <a:ea typeface="Calibri"/>
                    <a:cs typeface="Calibri"/>
                    <a:sym typeface="Calibri"/>
                  </a:defRPr>
                </a:lvl1pPr>
              </a:lstStyle>
              <a:p>
                <a:r>
                  <a:rPr lang="en-US" sz="1800" dirty="0"/>
                  <a:t>LEAFY</a:t>
                </a:r>
              </a:p>
            </p:txBody>
          </p:sp>
          <p:sp>
            <p:nvSpPr>
              <p:cNvPr id="772" name="CuadroTexto 28"/>
              <p:cNvSpPr/>
              <p:nvPr/>
            </p:nvSpPr>
            <p:spPr>
              <a:xfrm>
                <a:off x="6992231" y="3289187"/>
                <a:ext cx="1229760" cy="2564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b="1" i="1">
                    <a:solidFill>
                      <a:srgbClr val="7030A0"/>
                    </a:solidFill>
                    <a:latin typeface="Calibri"/>
                    <a:ea typeface="Calibri"/>
                    <a:cs typeface="Calibri"/>
                    <a:sym typeface="Calibri"/>
                  </a:defRPr>
                </a:lvl1pPr>
              </a:lstStyle>
              <a:p>
                <a:r>
                  <a:rPr lang="en-US" dirty="0"/>
                  <a:t>Pro35S::FT</a:t>
                </a:r>
              </a:p>
            </p:txBody>
          </p:sp>
          <p:sp>
            <p:nvSpPr>
              <p:cNvPr id="773" name="CuadroTexto 29"/>
              <p:cNvSpPr/>
              <p:nvPr/>
            </p:nvSpPr>
            <p:spPr>
              <a:xfrm>
                <a:off x="5627527" y="3290082"/>
                <a:ext cx="1233927" cy="2564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b="1">
                    <a:solidFill>
                      <a:srgbClr val="7030A0"/>
                    </a:solidFill>
                    <a:latin typeface="Calibri"/>
                    <a:ea typeface="Calibri"/>
                    <a:cs typeface="Calibri"/>
                    <a:sym typeface="Calibri"/>
                  </a:defRPr>
                </a:lvl1pPr>
              </a:lstStyle>
              <a:p>
                <a:r>
                  <a:rPr lang="en-US" dirty="0"/>
                  <a:t>Wild-type</a:t>
                </a:r>
              </a:p>
            </p:txBody>
          </p:sp>
        </p:grpSp>
        <p:grpSp>
          <p:nvGrpSpPr>
            <p:cNvPr id="5" name="Grupo 4">
              <a:extLst>
                <a:ext uri="{FF2B5EF4-FFF2-40B4-BE49-F238E27FC236}">
                  <a16:creationId xmlns:a16="http://schemas.microsoft.com/office/drawing/2014/main" id="{CD2F9B06-DC6D-4B22-8144-768B2D86EE01}"/>
                </a:ext>
              </a:extLst>
            </p:cNvPr>
            <p:cNvGrpSpPr/>
            <p:nvPr/>
          </p:nvGrpSpPr>
          <p:grpSpPr>
            <a:xfrm>
              <a:off x="4947407" y="3515293"/>
              <a:ext cx="3260370" cy="1629789"/>
              <a:chOff x="5307129" y="4130058"/>
              <a:chExt cx="2944054" cy="1471672"/>
            </a:xfrm>
          </p:grpSpPr>
          <p:pic>
            <p:nvPicPr>
              <p:cNvPr id="778" name="Imagen 70" descr="Imagen 7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621454" y="4136798"/>
                <a:ext cx="1269190" cy="1464932"/>
              </a:xfrm>
              <a:prstGeom prst="rect">
                <a:avLst/>
              </a:prstGeom>
              <a:ln w="12700" cap="flat">
                <a:noFill/>
                <a:miter lim="400000"/>
              </a:ln>
              <a:effectLst/>
            </p:spPr>
          </p:pic>
          <p:pic>
            <p:nvPicPr>
              <p:cNvPr id="779" name="Imagen 71" descr="Imagen 7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987905" y="4130058"/>
                <a:ext cx="1263278" cy="1464931"/>
              </a:xfrm>
              <a:prstGeom prst="rect">
                <a:avLst/>
              </a:prstGeom>
              <a:ln w="12700" cap="flat">
                <a:noFill/>
                <a:miter lim="400000"/>
              </a:ln>
              <a:effectLst/>
            </p:spPr>
          </p:pic>
          <p:sp>
            <p:nvSpPr>
              <p:cNvPr id="781" name="CuadroTexto 38"/>
              <p:cNvSpPr/>
              <p:nvPr/>
            </p:nvSpPr>
            <p:spPr>
              <a:xfrm>
                <a:off x="6986061" y="5303142"/>
                <a:ext cx="1229762" cy="2564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b="1" i="1">
                    <a:solidFill>
                      <a:srgbClr val="7030A0"/>
                    </a:solidFill>
                    <a:latin typeface="Calibri"/>
                    <a:ea typeface="Calibri"/>
                    <a:cs typeface="Calibri"/>
                    <a:sym typeface="Calibri"/>
                  </a:defRPr>
                </a:lvl1pPr>
              </a:lstStyle>
              <a:p>
                <a:r>
                  <a:rPr lang="en-US" dirty="0"/>
                  <a:t>Pro35S::FT</a:t>
                </a:r>
              </a:p>
            </p:txBody>
          </p:sp>
          <p:sp>
            <p:nvSpPr>
              <p:cNvPr id="782" name="CuadroTexto 39"/>
              <p:cNvSpPr/>
              <p:nvPr/>
            </p:nvSpPr>
            <p:spPr>
              <a:xfrm>
                <a:off x="5621356" y="5304037"/>
                <a:ext cx="1233929" cy="2564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b="1">
                    <a:solidFill>
                      <a:srgbClr val="7030A0"/>
                    </a:solidFill>
                    <a:latin typeface="Calibri"/>
                    <a:ea typeface="Calibri"/>
                    <a:cs typeface="Calibri"/>
                    <a:sym typeface="Calibri"/>
                  </a:defRPr>
                </a:lvl1pPr>
              </a:lstStyle>
              <a:p>
                <a:r>
                  <a:rPr lang="en-US" dirty="0"/>
                  <a:t>Wild-type</a:t>
                </a:r>
              </a:p>
            </p:txBody>
          </p:sp>
          <p:sp>
            <p:nvSpPr>
              <p:cNvPr id="2" name="CuadroTexto 1">
                <a:extLst>
                  <a:ext uri="{FF2B5EF4-FFF2-40B4-BE49-F238E27FC236}">
                    <a16:creationId xmlns:a16="http://schemas.microsoft.com/office/drawing/2014/main" id="{AA06781B-31FE-4C8A-8067-3A15870B550D}"/>
                  </a:ext>
                </a:extLst>
              </p:cNvPr>
              <p:cNvSpPr txBox="1"/>
              <p:nvPr/>
            </p:nvSpPr>
            <p:spPr>
              <a:xfrm rot="16200000">
                <a:off x="4728541" y="4715384"/>
                <a:ext cx="1464929" cy="307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rgbClr val="7030A0"/>
                    </a:solidFill>
                    <a:effectLst/>
                    <a:uFillTx/>
                    <a:latin typeface="Calibri" panose="020F0502020204030204" pitchFamily="34" charset="0"/>
                    <a:cs typeface="Calibri" panose="020F0502020204030204" pitchFamily="34" charset="0"/>
                    <a:sym typeface="Arial"/>
                  </a:rPr>
                  <a:t>APETALA1</a:t>
                </a:r>
              </a:p>
            </p:txBody>
          </p:sp>
        </p:grpSp>
      </p:grpSp>
      <p:sp>
        <p:nvSpPr>
          <p:cNvPr id="3" name="CuadroTexto 2">
            <a:extLst>
              <a:ext uri="{FF2B5EF4-FFF2-40B4-BE49-F238E27FC236}">
                <a16:creationId xmlns:a16="http://schemas.microsoft.com/office/drawing/2014/main" id="{C90B2087-CB80-4200-80D9-CADD4EED673F}"/>
              </a:ext>
            </a:extLst>
          </p:cNvPr>
          <p:cNvSpPr txBox="1"/>
          <p:nvPr/>
        </p:nvSpPr>
        <p:spPr>
          <a:xfrm>
            <a:off x="5055031" y="5433256"/>
            <a:ext cx="38427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i="1" dirty="0">
                <a:solidFill>
                  <a:schemeClr val="tx1"/>
                </a:solidFill>
                <a:latin typeface="Calibri" panose="020F0502020204030204" pitchFamily="34" charset="0"/>
                <a:cs typeface="Calibri" panose="020F0502020204030204" pitchFamily="34" charset="0"/>
              </a:rPr>
              <a:t>(In situ </a:t>
            </a:r>
            <a:r>
              <a:rPr lang="en-US" sz="1200" b="1" dirty="0">
                <a:solidFill>
                  <a:schemeClr val="tx1"/>
                </a:solidFill>
                <a:latin typeface="Calibri" panose="020F0502020204030204" pitchFamily="34" charset="0"/>
                <a:cs typeface="Calibri" panose="020F0502020204030204" pitchFamily="34" charset="0"/>
              </a:rPr>
              <a:t>hybridization of apices at the floral transition;</a:t>
            </a:r>
          </a:p>
          <a:p>
            <a:pPr marL="0" marR="0" indent="0" algn="ctr" defTabSz="914400" rtl="0" fontAlgn="auto" latinLnBrk="0" hangingPunct="0">
              <a:lnSpc>
                <a:spcPct val="100000"/>
              </a:lnSpc>
              <a:spcBef>
                <a:spcPts val="0"/>
              </a:spcBef>
              <a:spcAft>
                <a:spcPts val="0"/>
              </a:spcAft>
              <a:buClrTx/>
              <a:buSzTx/>
              <a:buFontTx/>
              <a:buNone/>
              <a:tabLst/>
            </a:pPr>
            <a:r>
              <a:rPr lang="en-US" sz="1200" b="1" dirty="0">
                <a:solidFill>
                  <a:schemeClr val="tx1"/>
                </a:solidFill>
                <a:latin typeface="Calibri" panose="020F0502020204030204" pitchFamily="34" charset="0"/>
                <a:cs typeface="Calibri" panose="020F0502020204030204" pitchFamily="34" charset="0"/>
              </a:rPr>
              <a:t> lf, leaf primordia; </a:t>
            </a:r>
            <a:r>
              <a:rPr lang="en-US" sz="1200" b="1" dirty="0" err="1">
                <a:solidFill>
                  <a:schemeClr val="tx1"/>
                </a:solidFill>
                <a:latin typeface="Calibri" panose="020F0502020204030204" pitchFamily="34" charset="0"/>
                <a:cs typeface="Calibri" panose="020F0502020204030204" pitchFamily="34" charset="0"/>
              </a:rPr>
              <a:t>fm</a:t>
            </a:r>
            <a:r>
              <a:rPr lang="en-US" sz="1200" b="1" dirty="0">
                <a:solidFill>
                  <a:schemeClr val="tx1"/>
                </a:solidFill>
                <a:latin typeface="Calibri" panose="020F0502020204030204" pitchFamily="34" charset="0"/>
                <a:cs typeface="Calibri" panose="020F0502020204030204" pitchFamily="34" charset="0"/>
              </a:rPr>
              <a:t>, flower primordia)</a:t>
            </a:r>
            <a:endParaRPr kumimoji="0" lang="en-US" sz="1200" b="1"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Arial"/>
            </a:endParaRPr>
          </a:p>
        </p:txBody>
      </p:sp>
      <p:sp>
        <p:nvSpPr>
          <p:cNvPr id="34" name="Rectángulo 36">
            <a:extLst>
              <a:ext uri="{FF2B5EF4-FFF2-40B4-BE49-F238E27FC236}">
                <a16:creationId xmlns:a16="http://schemas.microsoft.com/office/drawing/2014/main" id="{29CA4A7D-CB37-4B99-9596-2A856ED04797}"/>
              </a:ext>
            </a:extLst>
          </p:cNvPr>
          <p:cNvSpPr/>
          <p:nvPr/>
        </p:nvSpPr>
        <p:spPr>
          <a:xfrm>
            <a:off x="5060505" y="936504"/>
            <a:ext cx="3842790" cy="4984994"/>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solidFill>
                <a:schemeClr val="accent4"/>
              </a:solidFill>
              <a:highlight>
                <a:srgbClr val="800080"/>
              </a:highlight>
            </a:endParaRPr>
          </a:p>
        </p:txBody>
      </p:sp>
      <p:sp>
        <p:nvSpPr>
          <p:cNvPr id="36" name="CuadroTexto 33">
            <a:extLst>
              <a:ext uri="{FF2B5EF4-FFF2-40B4-BE49-F238E27FC236}">
                <a16:creationId xmlns:a16="http://schemas.microsoft.com/office/drawing/2014/main" id="{95DB494E-61E8-438C-8599-9CBD7FA9856D}"/>
              </a:ext>
            </a:extLst>
          </p:cNvPr>
          <p:cNvSpPr txBox="1"/>
          <p:nvPr/>
        </p:nvSpPr>
        <p:spPr>
          <a:xfrm>
            <a:off x="5058670" y="1016141"/>
            <a:ext cx="3842790"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800" b="1">
                <a:latin typeface="Calibri"/>
                <a:ea typeface="Calibri"/>
                <a:cs typeface="Calibri"/>
                <a:sym typeface="Calibri"/>
              </a:defRPr>
            </a:pPr>
            <a:r>
              <a:rPr lang="es-MX" i="1" dirty="0"/>
              <a:t>La sobreexpresión de FT se correlaciona con la regulación positiva de los genes de identidad FM</a:t>
            </a:r>
            <a:endParaRPr lang="en-US" dirty="0"/>
          </a:p>
        </p:txBody>
      </p:sp>
      <p:sp>
        <p:nvSpPr>
          <p:cNvPr id="9" name="TextBox 8"/>
          <p:cNvSpPr txBox="1"/>
          <p:nvPr/>
        </p:nvSpPr>
        <p:spPr>
          <a:xfrm>
            <a:off x="0" y="5980101"/>
            <a:ext cx="9156451" cy="342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r" hangingPunct="1">
              <a:lnSpc>
                <a:spcPct val="107000"/>
              </a:lnSpc>
              <a:defRPr/>
            </a:pPr>
            <a:r>
              <a:rPr kumimoji="0" lang="en-US" sz="760" b="0" i="0" u="none" strike="noStrike" cap="none" spc="0" normalizeH="0" dirty="0">
                <a:ln>
                  <a:noFill/>
                </a:ln>
                <a:solidFill>
                  <a:srgbClr val="000000"/>
                </a:solidFill>
                <a:effectLst/>
                <a:uFillTx/>
                <a:latin typeface="Times New Roman" panose="02020603050405020304" pitchFamily="18" charset="0"/>
                <a:cs typeface="Times New Roman" panose="02020603050405020304" pitchFamily="18" charset="0"/>
                <a:sym typeface="Arial"/>
              </a:rPr>
              <a:t>Images from </a:t>
            </a:r>
            <a:r>
              <a:rPr lang="en-US" sz="760" dirty="0" err="1">
                <a:latin typeface="Times New Roman" panose="02020603050405020304" pitchFamily="18" charset="0"/>
                <a:ea typeface="Calibri"/>
                <a:cs typeface="Times New Roman" panose="02020603050405020304" pitchFamily="18" charset="0"/>
                <a:sym typeface="Calibri"/>
              </a:rPr>
              <a:t>Teper-Bamnolker</a:t>
            </a:r>
            <a:r>
              <a:rPr lang="en-US" sz="760" dirty="0">
                <a:latin typeface="Times New Roman" panose="02020603050405020304" pitchFamily="18" charset="0"/>
                <a:ea typeface="Calibri"/>
                <a:cs typeface="Times New Roman" panose="02020603050405020304" pitchFamily="18" charset="0"/>
                <a:sym typeface="Calibri"/>
              </a:rPr>
              <a:t> and </a:t>
            </a:r>
            <a:r>
              <a:rPr lang="en-US" sz="760" dirty="0" err="1">
                <a:latin typeface="Times New Roman" panose="02020603050405020304" pitchFamily="18" charset="0"/>
                <a:ea typeface="Calibri"/>
                <a:cs typeface="Times New Roman" panose="02020603050405020304" pitchFamily="18" charset="0"/>
                <a:sym typeface="Calibri"/>
              </a:rPr>
              <a:t>Samach</a:t>
            </a:r>
            <a:r>
              <a:rPr lang="en-US" sz="760" dirty="0">
                <a:latin typeface="Times New Roman" panose="02020603050405020304" pitchFamily="18" charset="0"/>
                <a:ea typeface="Calibri"/>
                <a:cs typeface="Times New Roman" panose="02020603050405020304" pitchFamily="18" charset="0"/>
                <a:sym typeface="Calibri"/>
              </a:rPr>
              <a:t> (2005) The flowering integrator FT regulates </a:t>
            </a:r>
            <a:r>
              <a:rPr lang="en-US" sz="760" i="1" dirty="0">
                <a:latin typeface="Times New Roman" panose="02020603050405020304" pitchFamily="18" charset="0"/>
                <a:ea typeface="Calibri"/>
                <a:cs typeface="Times New Roman" panose="02020603050405020304" pitchFamily="18" charset="0"/>
                <a:sym typeface="Calibri"/>
              </a:rPr>
              <a:t>SEPALLATA3 </a:t>
            </a:r>
            <a:r>
              <a:rPr lang="en-US" sz="760" dirty="0">
                <a:latin typeface="Times New Roman" panose="02020603050405020304" pitchFamily="18" charset="0"/>
                <a:ea typeface="Calibri"/>
                <a:cs typeface="Times New Roman" panose="02020603050405020304" pitchFamily="18" charset="0"/>
                <a:sym typeface="Calibri"/>
              </a:rPr>
              <a:t> and </a:t>
            </a:r>
            <a:r>
              <a:rPr lang="en-US" sz="760" i="1" dirty="0">
                <a:latin typeface="Times New Roman" panose="02020603050405020304" pitchFamily="18" charset="0"/>
                <a:ea typeface="Calibri"/>
                <a:cs typeface="Times New Roman" panose="02020603050405020304" pitchFamily="18" charset="0"/>
                <a:sym typeface="Calibri"/>
              </a:rPr>
              <a:t>FRUITFULL</a:t>
            </a:r>
            <a:r>
              <a:rPr lang="en-US" sz="760" dirty="0">
                <a:latin typeface="Times New Roman" panose="02020603050405020304" pitchFamily="18" charset="0"/>
                <a:ea typeface="Calibri"/>
                <a:cs typeface="Times New Roman" panose="02020603050405020304" pitchFamily="18" charset="0"/>
                <a:sym typeface="Calibri"/>
              </a:rPr>
              <a:t> accumulation in </a:t>
            </a:r>
            <a:r>
              <a:rPr lang="en-US" sz="760" i="1" dirty="0">
                <a:latin typeface="Times New Roman" panose="02020603050405020304" pitchFamily="18" charset="0"/>
                <a:ea typeface="Calibri"/>
                <a:cs typeface="Times New Roman" panose="02020603050405020304" pitchFamily="18" charset="0"/>
                <a:sym typeface="Calibri"/>
              </a:rPr>
              <a:t>Arabidopsis</a:t>
            </a:r>
            <a:r>
              <a:rPr lang="en-US" sz="760" dirty="0">
                <a:latin typeface="Times New Roman" panose="02020603050405020304" pitchFamily="18" charset="0"/>
                <a:ea typeface="Calibri"/>
                <a:cs typeface="Times New Roman" panose="02020603050405020304" pitchFamily="18" charset="0"/>
                <a:sym typeface="Calibri"/>
              </a:rPr>
              <a:t> leaves. Plant Cell</a:t>
            </a:r>
            <a:r>
              <a:rPr lang="en-US" sz="760" i="1" dirty="0">
                <a:latin typeface="Times New Roman" panose="02020603050405020304" pitchFamily="18" charset="0"/>
                <a:ea typeface="Calibri"/>
                <a:cs typeface="Times New Roman" panose="02020603050405020304" pitchFamily="18" charset="0"/>
                <a:sym typeface="Calibri"/>
              </a:rPr>
              <a:t> </a:t>
            </a:r>
            <a:r>
              <a:rPr lang="en-US" sz="760" dirty="0">
                <a:latin typeface="Times New Roman" panose="02020603050405020304" pitchFamily="18" charset="0"/>
                <a:ea typeface="Calibri"/>
                <a:cs typeface="Times New Roman" panose="02020603050405020304" pitchFamily="18" charset="0"/>
                <a:sym typeface="Calibri"/>
              </a:rPr>
              <a:t>17: </a:t>
            </a:r>
            <a:r>
              <a:rPr lang="en-US" sz="760" dirty="0">
                <a:latin typeface="Times New Roman" panose="02020603050405020304" pitchFamily="18" charset="0"/>
                <a:ea typeface="Calibri"/>
                <a:cs typeface="Times New Roman" panose="02020603050405020304" pitchFamily="18" charset="0"/>
                <a:sym typeface="Calibri"/>
                <a:hlinkClick r:id="rId7"/>
              </a:rPr>
              <a:t>2661–267</a:t>
            </a:r>
            <a:r>
              <a:rPr lang="en-US" sz="760" dirty="0">
                <a:latin typeface="Times New Roman" panose="02020603050405020304" pitchFamily="18" charset="0"/>
                <a:ea typeface="Calibri"/>
                <a:cs typeface="Times New Roman" panose="02020603050405020304" pitchFamily="18" charset="0"/>
                <a:sym typeface="Calibri"/>
              </a:rPr>
              <a:t>5;</a:t>
            </a:r>
            <a:r>
              <a:rPr lang="en-US" sz="760" dirty="0">
                <a:latin typeface="Times New Roman" panose="02020603050405020304" pitchFamily="18" charset="0"/>
                <a:ea typeface="Calibri" panose="020F0502020204030204" pitchFamily="34" charset="0"/>
                <a:cs typeface="Times New Roman" panose="02020603050405020304" pitchFamily="18" charset="0"/>
              </a:rPr>
              <a:t> </a:t>
            </a:r>
            <a:r>
              <a:rPr lang="en-US" sz="760" dirty="0" err="1">
                <a:latin typeface="Times New Roman" panose="02020603050405020304" pitchFamily="18" charset="0"/>
                <a:ea typeface="Calibri" panose="020F0502020204030204" pitchFamily="34" charset="0"/>
                <a:cs typeface="Times New Roman" panose="02020603050405020304" pitchFamily="18" charset="0"/>
              </a:rPr>
              <a:t>Kardailsky</a:t>
            </a:r>
            <a:r>
              <a:rPr lang="en-US" sz="760" dirty="0">
                <a:latin typeface="Times New Roman" panose="02020603050405020304" pitchFamily="18" charset="0"/>
                <a:ea typeface="Calibri" panose="020F0502020204030204" pitchFamily="34" charset="0"/>
                <a:cs typeface="Times New Roman" panose="02020603050405020304" pitchFamily="18" charset="0"/>
              </a:rPr>
              <a:t> et al. (1999) Activation tagging of the floral inducer </a:t>
            </a:r>
            <a:r>
              <a:rPr lang="en-US" sz="760" i="1" dirty="0">
                <a:latin typeface="Times New Roman" panose="02020603050405020304" pitchFamily="18" charset="0"/>
                <a:ea typeface="Calibri" panose="020F0502020204030204" pitchFamily="34" charset="0"/>
                <a:cs typeface="Times New Roman" panose="02020603050405020304" pitchFamily="18" charset="0"/>
              </a:rPr>
              <a:t>FT</a:t>
            </a:r>
            <a:r>
              <a:rPr lang="en-US" sz="760" dirty="0">
                <a:latin typeface="Times New Roman" panose="02020603050405020304" pitchFamily="18" charset="0"/>
                <a:ea typeface="Calibri" panose="020F0502020204030204" pitchFamily="34" charset="0"/>
                <a:cs typeface="Times New Roman" panose="02020603050405020304" pitchFamily="18" charset="0"/>
              </a:rPr>
              <a:t>. Science 286: </a:t>
            </a:r>
            <a:r>
              <a:rPr lang="en-US" sz="760" dirty="0">
                <a:latin typeface="Times New Roman" panose="02020603050405020304" pitchFamily="18" charset="0"/>
                <a:ea typeface="Calibri" panose="020F0502020204030204" pitchFamily="34" charset="0"/>
                <a:cs typeface="Times New Roman" panose="02020603050405020304" pitchFamily="18" charset="0"/>
                <a:hlinkClick r:id="rId8"/>
              </a:rPr>
              <a:t>1962–1965</a:t>
            </a:r>
            <a:r>
              <a:rPr lang="en-US" sz="760" dirty="0">
                <a:latin typeface="Times New Roman" panose="02020603050405020304" pitchFamily="18" charset="0"/>
                <a:ea typeface="Calibri" panose="020F0502020204030204" pitchFamily="34" charset="0"/>
                <a:cs typeface="Times New Roman" panose="02020603050405020304" pitchFamily="18" charset="0"/>
              </a:rPr>
              <a:t>;  </a:t>
            </a:r>
            <a:r>
              <a:rPr lang="en-US" sz="760" dirty="0">
                <a:latin typeface="Times New Roman" panose="02020603050405020304" pitchFamily="18" charset="0"/>
                <a:cs typeface="Times New Roman" panose="02020603050405020304" pitchFamily="18" charset="0"/>
              </a:rPr>
              <a:t>Sun et al. (2011) </a:t>
            </a:r>
            <a:r>
              <a:rPr lang="en-US" sz="760" i="1" dirty="0">
                <a:latin typeface="Times New Roman" panose="02020603050405020304" pitchFamily="18" charset="0"/>
                <a:cs typeface="Times New Roman" panose="02020603050405020304" pitchFamily="18" charset="0"/>
              </a:rPr>
              <a:t>GmFT2a</a:t>
            </a:r>
            <a:r>
              <a:rPr lang="en-US" sz="760" dirty="0">
                <a:latin typeface="Times New Roman" panose="02020603050405020304" pitchFamily="18" charset="0"/>
                <a:cs typeface="Times New Roman" panose="02020603050405020304" pitchFamily="18" charset="0"/>
              </a:rPr>
              <a:t>, a soybean homolog of </a:t>
            </a:r>
            <a:r>
              <a:rPr lang="en-US" sz="760" i="1" dirty="0">
                <a:latin typeface="Times New Roman" panose="02020603050405020304" pitchFamily="18" charset="0"/>
                <a:cs typeface="Times New Roman" panose="02020603050405020304" pitchFamily="18" charset="0"/>
              </a:rPr>
              <a:t>FLOWERING LOCUS T</a:t>
            </a:r>
            <a:r>
              <a:rPr lang="en-US" sz="760" dirty="0">
                <a:latin typeface="Times New Roman" panose="02020603050405020304" pitchFamily="18" charset="0"/>
                <a:cs typeface="Times New Roman" panose="02020603050405020304" pitchFamily="18" charset="0"/>
              </a:rPr>
              <a:t>, is involved in flowering transition and maintenance. PLOS ONE 6(12): </a:t>
            </a:r>
            <a:r>
              <a:rPr lang="en-US" sz="760" dirty="0">
                <a:latin typeface="Times New Roman" panose="02020603050405020304" pitchFamily="18" charset="0"/>
                <a:cs typeface="Times New Roman" panose="02020603050405020304" pitchFamily="18" charset="0"/>
                <a:hlinkClick r:id="rId9"/>
              </a:rPr>
              <a:t>e29238</a:t>
            </a:r>
            <a:r>
              <a:rPr lang="en-US" sz="760" dirty="0">
                <a:latin typeface="Times New Roman" panose="02020603050405020304" pitchFamily="18" charset="0"/>
                <a:cs typeface="Times New Roman" panose="02020603050405020304" pitchFamily="18" charset="0"/>
              </a:rPr>
              <a:t>. </a:t>
            </a:r>
            <a:endParaRPr lang="en-US" sz="760" dirty="0">
              <a:latin typeface="Times New Roman" panose="02020603050405020304" pitchFamily="18" charset="0"/>
              <a:ea typeface="Calibri"/>
              <a:cs typeface="Times New Roman" panose="02020603050405020304" pitchFamily="18" charset="0"/>
              <a:sym typeface="Calibri"/>
            </a:endParaRPr>
          </a:p>
        </p:txBody>
      </p:sp>
      <p:grpSp>
        <p:nvGrpSpPr>
          <p:cNvPr id="14" name="Grupo 13">
            <a:extLst>
              <a:ext uri="{FF2B5EF4-FFF2-40B4-BE49-F238E27FC236}">
                <a16:creationId xmlns:a16="http://schemas.microsoft.com/office/drawing/2014/main" id="{BFA164F3-6F26-42CF-ABB6-EC7703ED5B47}"/>
              </a:ext>
            </a:extLst>
          </p:cNvPr>
          <p:cNvGrpSpPr/>
          <p:nvPr/>
        </p:nvGrpSpPr>
        <p:grpSpPr>
          <a:xfrm>
            <a:off x="1336919" y="1582829"/>
            <a:ext cx="2362566" cy="1709309"/>
            <a:chOff x="1336919" y="1641431"/>
            <a:chExt cx="2362566" cy="1709309"/>
          </a:xfrm>
        </p:grpSpPr>
        <p:sp>
          <p:nvSpPr>
            <p:cNvPr id="39" name="Rectángulo 36">
              <a:extLst>
                <a:ext uri="{FF2B5EF4-FFF2-40B4-BE49-F238E27FC236}">
                  <a16:creationId xmlns:a16="http://schemas.microsoft.com/office/drawing/2014/main" id="{82E66908-8C82-42EA-B1F3-EDD0619887E7}"/>
                </a:ext>
              </a:extLst>
            </p:cNvPr>
            <p:cNvSpPr/>
            <p:nvPr/>
          </p:nvSpPr>
          <p:spPr>
            <a:xfrm>
              <a:off x="1336919" y="1641432"/>
              <a:ext cx="2362566" cy="1697277"/>
            </a:xfrm>
            <a:prstGeom prst="rect">
              <a:avLst/>
            </a:prstGeom>
            <a:solidFill>
              <a:schemeClr val="tx1"/>
            </a:solidFill>
            <a:ln w="28575">
              <a:solidFill>
                <a:schemeClr val="tx1"/>
              </a:solidFill>
            </a:ln>
          </p:spPr>
          <p:txBody>
            <a:bodyPr lIns="45718" tIns="45718" rIns="45718" bIns="45718" anchor="ctr"/>
            <a:lstStyle/>
            <a:p>
              <a:pPr algn="ctr">
                <a:defRPr>
                  <a:solidFill>
                    <a:srgbClr val="FFFFFF"/>
                  </a:solidFill>
                </a:defRPr>
              </a:pPr>
              <a:endParaRPr lang="en-US" dirty="0"/>
            </a:p>
          </p:txBody>
        </p:sp>
        <p:pic>
          <p:nvPicPr>
            <p:cNvPr id="1026" name="Picture 2">
              <a:extLst>
                <a:ext uri="{FF2B5EF4-FFF2-40B4-BE49-F238E27FC236}">
                  <a16:creationId xmlns:a16="http://schemas.microsoft.com/office/drawing/2014/main" id="{80D98DC9-30C0-4F2F-AE0F-484B60EC9142}"/>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1350100" y="2083913"/>
              <a:ext cx="1047974" cy="12547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3169F8F-E53D-4E0D-85C7-947B7723694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488097" y="1641431"/>
              <a:ext cx="1189159" cy="17093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o 11">
            <a:extLst>
              <a:ext uri="{FF2B5EF4-FFF2-40B4-BE49-F238E27FC236}">
                <a16:creationId xmlns:a16="http://schemas.microsoft.com/office/drawing/2014/main" id="{5F4E0A8C-D3E4-4C0E-8EE1-39B025CCDB7C}"/>
              </a:ext>
            </a:extLst>
          </p:cNvPr>
          <p:cNvGrpSpPr/>
          <p:nvPr/>
        </p:nvGrpSpPr>
        <p:grpSpPr>
          <a:xfrm>
            <a:off x="1336919" y="4267016"/>
            <a:ext cx="2362566" cy="1515432"/>
            <a:chOff x="284213" y="3771291"/>
            <a:chExt cx="2362566" cy="1515432"/>
          </a:xfrm>
        </p:grpSpPr>
        <p:sp>
          <p:nvSpPr>
            <p:cNvPr id="41" name="Rectángulo 36">
              <a:extLst>
                <a:ext uri="{FF2B5EF4-FFF2-40B4-BE49-F238E27FC236}">
                  <a16:creationId xmlns:a16="http://schemas.microsoft.com/office/drawing/2014/main" id="{A2F7D2A8-6B53-4C48-B619-1E0E1BA787B1}"/>
                </a:ext>
              </a:extLst>
            </p:cNvPr>
            <p:cNvSpPr/>
            <p:nvPr/>
          </p:nvSpPr>
          <p:spPr>
            <a:xfrm>
              <a:off x="284213" y="3771291"/>
              <a:ext cx="2362566" cy="1515432"/>
            </a:xfrm>
            <a:prstGeom prst="rect">
              <a:avLst/>
            </a:prstGeom>
            <a:solidFill>
              <a:schemeClr val="tx1"/>
            </a:solidFill>
            <a:ln w="28575">
              <a:solidFill>
                <a:schemeClr val="tx1"/>
              </a:solidFill>
            </a:ln>
          </p:spPr>
          <p:txBody>
            <a:bodyPr lIns="45718" tIns="45718" rIns="45718" bIns="45718" anchor="ctr"/>
            <a:lstStyle/>
            <a:p>
              <a:pPr algn="ctr">
                <a:defRPr>
                  <a:solidFill>
                    <a:srgbClr val="FFFFFF"/>
                  </a:solidFill>
                </a:defRPr>
              </a:pPr>
              <a:endParaRPr lang="en-US" dirty="0"/>
            </a:p>
          </p:txBody>
        </p:sp>
        <p:pic>
          <p:nvPicPr>
            <p:cNvPr id="767" name="Imagen 65" descr="Imagen 65"/>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l="1264" t="1062" r="39286" b="2522"/>
            <a:stretch>
              <a:fillRect/>
            </a:stretch>
          </p:blipFill>
          <p:spPr>
            <a:xfrm>
              <a:off x="285421" y="3812688"/>
              <a:ext cx="1326907" cy="1374162"/>
            </a:xfrm>
            <a:prstGeom prst="rect">
              <a:avLst/>
            </a:prstGeom>
            <a:ln w="12700">
              <a:miter lim="400000"/>
            </a:ln>
          </p:spPr>
        </p:pic>
        <p:pic>
          <p:nvPicPr>
            <p:cNvPr id="768" name="Imagen 66" descr="Imagen 66"/>
            <p:cNvPicPr>
              <a:picLocks noChangeAspect="1"/>
            </p:cNvPicPr>
            <p:nvPr/>
          </p:nvPicPr>
          <p:blipFill>
            <a:blip r:embed="rId16" cstate="print">
              <a:grayscl/>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l="62960" t="6966" r="2393" b="4622"/>
            <a:stretch>
              <a:fillRect/>
            </a:stretch>
          </p:blipFill>
          <p:spPr>
            <a:xfrm>
              <a:off x="1729049" y="3924914"/>
              <a:ext cx="773329" cy="1260069"/>
            </a:xfrm>
            <a:prstGeom prst="rect">
              <a:avLst/>
            </a:prstGeom>
            <a:ln w="12700">
              <a:miter lim="400000"/>
            </a:ln>
          </p:spPr>
        </p:pic>
      </p:grpSp>
      <p:grpSp>
        <p:nvGrpSpPr>
          <p:cNvPr id="13" name="Grupo 12">
            <a:extLst>
              <a:ext uri="{FF2B5EF4-FFF2-40B4-BE49-F238E27FC236}">
                <a16:creationId xmlns:a16="http://schemas.microsoft.com/office/drawing/2014/main" id="{AEC634D3-BDEB-4155-86E3-7CC8F4D337B4}"/>
              </a:ext>
            </a:extLst>
          </p:cNvPr>
          <p:cNvGrpSpPr/>
          <p:nvPr/>
        </p:nvGrpSpPr>
        <p:grpSpPr>
          <a:xfrm>
            <a:off x="240705" y="3562086"/>
            <a:ext cx="4714516" cy="2359412"/>
            <a:chOff x="240705" y="3562086"/>
            <a:chExt cx="4714516" cy="2359412"/>
          </a:xfrm>
        </p:grpSpPr>
        <p:sp>
          <p:nvSpPr>
            <p:cNvPr id="37" name="CuadroTexto 33">
              <a:extLst>
                <a:ext uri="{FF2B5EF4-FFF2-40B4-BE49-F238E27FC236}">
                  <a16:creationId xmlns:a16="http://schemas.microsoft.com/office/drawing/2014/main" id="{1E33E121-4E0C-4E62-B68F-696B1F1BEBC5}"/>
                </a:ext>
              </a:extLst>
            </p:cNvPr>
            <p:cNvSpPr txBox="1"/>
            <p:nvPr/>
          </p:nvSpPr>
          <p:spPr>
            <a:xfrm>
              <a:off x="240705" y="3562086"/>
              <a:ext cx="4688483"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800" b="1">
                  <a:latin typeface="Calibri"/>
                  <a:ea typeface="Calibri"/>
                  <a:cs typeface="Calibri"/>
                  <a:sym typeface="Calibri"/>
                </a:defRPr>
              </a:pPr>
              <a:r>
                <a:rPr lang="es-MX" dirty="0"/>
                <a:t>La ganancia de la función FT provoca una floración precoz extrema bajo LD y SD</a:t>
              </a:r>
              <a:endParaRPr lang="en-US" dirty="0">
                <a:solidFill>
                  <a:schemeClr val="tx1"/>
                </a:solidFill>
              </a:endParaRPr>
            </a:p>
          </p:txBody>
        </p:sp>
        <p:sp>
          <p:nvSpPr>
            <p:cNvPr id="43" name="Rectángulo 36">
              <a:extLst>
                <a:ext uri="{FF2B5EF4-FFF2-40B4-BE49-F238E27FC236}">
                  <a16:creationId xmlns:a16="http://schemas.microsoft.com/office/drawing/2014/main" id="{46957D2A-DAF7-443A-A1C8-F98826EA6B7E}"/>
                </a:ext>
              </a:extLst>
            </p:cNvPr>
            <p:cNvSpPr/>
            <p:nvPr/>
          </p:nvSpPr>
          <p:spPr>
            <a:xfrm>
              <a:off x="254958" y="3562086"/>
              <a:ext cx="4700263" cy="2359412"/>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solidFill>
                  <a:schemeClr val="accent4"/>
                </a:solidFill>
                <a:highlight>
                  <a:srgbClr val="800080"/>
                </a:highlight>
              </a:endParaRPr>
            </a:p>
          </p:txBody>
        </p:sp>
      </p:grpSp>
      <p:grpSp>
        <p:nvGrpSpPr>
          <p:cNvPr id="44" name="Grupo 43">
            <a:extLst>
              <a:ext uri="{FF2B5EF4-FFF2-40B4-BE49-F238E27FC236}">
                <a16:creationId xmlns:a16="http://schemas.microsoft.com/office/drawing/2014/main" id="{967B9AD7-C94B-48E4-BAF0-2F937B808CB9}"/>
              </a:ext>
            </a:extLst>
          </p:cNvPr>
          <p:cNvGrpSpPr/>
          <p:nvPr/>
        </p:nvGrpSpPr>
        <p:grpSpPr>
          <a:xfrm>
            <a:off x="222914" y="936502"/>
            <a:ext cx="4714516" cy="2486534"/>
            <a:chOff x="240705" y="3562086"/>
            <a:chExt cx="4714516" cy="2359412"/>
          </a:xfrm>
        </p:grpSpPr>
        <p:sp>
          <p:nvSpPr>
            <p:cNvPr id="45" name="CuadroTexto 33">
              <a:extLst>
                <a:ext uri="{FF2B5EF4-FFF2-40B4-BE49-F238E27FC236}">
                  <a16:creationId xmlns:a16="http://schemas.microsoft.com/office/drawing/2014/main" id="{C11C41B7-940D-407C-B5E4-767697F142FF}"/>
                </a:ext>
              </a:extLst>
            </p:cNvPr>
            <p:cNvSpPr txBox="1"/>
            <p:nvPr/>
          </p:nvSpPr>
          <p:spPr>
            <a:xfrm>
              <a:off x="240705" y="3562086"/>
              <a:ext cx="4688483" cy="876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800" b="1">
                  <a:latin typeface="Calibri"/>
                  <a:ea typeface="Calibri"/>
                  <a:cs typeface="Calibri"/>
                  <a:sym typeface="Calibri"/>
                </a:defRPr>
              </a:pPr>
              <a:r>
                <a:rPr lang="es-MX" dirty="0"/>
                <a:t>La pérdida de la función de FT provoca una floración tardía 
bajo LD</a:t>
              </a:r>
              <a:endParaRPr lang="en-US" dirty="0">
                <a:solidFill>
                  <a:schemeClr val="tx1"/>
                </a:solidFill>
              </a:endParaRPr>
            </a:p>
          </p:txBody>
        </p:sp>
        <p:sp>
          <p:nvSpPr>
            <p:cNvPr id="46" name="Rectángulo 36">
              <a:extLst>
                <a:ext uri="{FF2B5EF4-FFF2-40B4-BE49-F238E27FC236}">
                  <a16:creationId xmlns:a16="http://schemas.microsoft.com/office/drawing/2014/main" id="{10AEB9BE-E5BF-45A7-B544-D66C96D17E67}"/>
                </a:ext>
              </a:extLst>
            </p:cNvPr>
            <p:cNvSpPr/>
            <p:nvPr/>
          </p:nvSpPr>
          <p:spPr>
            <a:xfrm>
              <a:off x="254958" y="3562086"/>
              <a:ext cx="4700263" cy="2359412"/>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solidFill>
                  <a:schemeClr val="accent4"/>
                </a:solidFill>
                <a:highlight>
                  <a:srgbClr val="800080"/>
                </a:highlight>
              </a:endParaRPr>
            </a:p>
          </p:txBody>
        </p:sp>
      </p:grpSp>
    </p:spTree>
    <p:extLst>
      <p:ext uri="{BB962C8B-B14F-4D97-AF65-F5344CB8AC3E}">
        <p14:creationId xmlns:p14="http://schemas.microsoft.com/office/powerpoint/2010/main" val="324561787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36">
            <a:extLst>
              <a:ext uri="{FF2B5EF4-FFF2-40B4-BE49-F238E27FC236}">
                <a16:creationId xmlns:a16="http://schemas.microsoft.com/office/drawing/2014/main" id="{377BCA43-3784-488C-BA8C-85993C7F6C0D}"/>
              </a:ext>
            </a:extLst>
          </p:cNvPr>
          <p:cNvSpPr/>
          <p:nvPr/>
        </p:nvSpPr>
        <p:spPr>
          <a:xfrm>
            <a:off x="5107554" y="930033"/>
            <a:ext cx="3762567" cy="4997936"/>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pic>
        <p:nvPicPr>
          <p:cNvPr id="793" name="Imagen 22" descr="Imagen 2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508111" y="1282375"/>
            <a:ext cx="4082127" cy="2232000"/>
          </a:xfrm>
          <a:prstGeom prst="rect">
            <a:avLst/>
          </a:prstGeom>
          <a:ln w="12700">
            <a:miter lim="400000"/>
          </a:ln>
        </p:spPr>
      </p:pic>
      <p:sp>
        <p:nvSpPr>
          <p:cNvPr id="794" name="Title 2"/>
          <p:cNvSpPr txBox="1">
            <a:spLocks noGrp="1"/>
          </p:cNvSpPr>
          <p:nvPr>
            <p:ph type="title"/>
          </p:nvPr>
        </p:nvSpPr>
        <p:spPr>
          <a:xfrm>
            <a:off x="0" y="-90086"/>
            <a:ext cx="8615300" cy="1143000"/>
          </a:xfrm>
          <a:prstGeom prst="rect">
            <a:avLst/>
          </a:prstGeom>
        </p:spPr>
        <p:txBody>
          <a:bodyPr/>
          <a:lstStyle/>
          <a:p>
            <a:pPr>
              <a:defRPr sz="2400" u="sng">
                <a:latin typeface="Calibri"/>
                <a:ea typeface="Calibri"/>
                <a:cs typeface="Calibri"/>
                <a:sym typeface="Calibri"/>
              </a:defRPr>
            </a:pPr>
            <a:r>
              <a:rPr lang="es-MX" dirty="0"/>
              <a:t>Identificación y análisis del </a:t>
            </a:r>
            <a:r>
              <a:rPr lang="es-MX" dirty="0" err="1"/>
              <a:t>florigen</a:t>
            </a:r>
            <a:r>
              <a:rPr lang="es-MX" dirty="0"/>
              <a:t>: ARNm FT y proteína FT</a:t>
            </a:r>
            <a:endParaRPr lang="en-US" dirty="0"/>
          </a:p>
        </p:txBody>
      </p:sp>
      <p:sp>
        <p:nvSpPr>
          <p:cNvPr id="795" name="CuadroTexto 17"/>
          <p:cNvSpPr txBox="1"/>
          <p:nvPr/>
        </p:nvSpPr>
        <p:spPr>
          <a:xfrm>
            <a:off x="284082" y="934407"/>
            <a:ext cx="475269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i="1">
                <a:latin typeface="Calibri"/>
                <a:ea typeface="Calibri"/>
                <a:cs typeface="Calibri"/>
                <a:sym typeface="Calibri"/>
              </a:defRPr>
            </a:pPr>
            <a:r>
              <a:rPr lang="en-US" sz="1800" dirty="0"/>
              <a:t>FT</a:t>
            </a:r>
            <a:r>
              <a:rPr lang="en-US" sz="1800" i="0" dirty="0"/>
              <a:t> is transcribed in leaves upon SD-LD shift</a:t>
            </a:r>
          </a:p>
        </p:txBody>
      </p:sp>
      <p:sp>
        <p:nvSpPr>
          <p:cNvPr id="799" name="CuadroTexto 25"/>
          <p:cNvSpPr txBox="1"/>
          <p:nvPr/>
        </p:nvSpPr>
        <p:spPr>
          <a:xfrm>
            <a:off x="284082" y="3836044"/>
            <a:ext cx="4752692"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1600" b="1" i="1">
                <a:latin typeface="Calibri"/>
                <a:ea typeface="Calibri"/>
                <a:cs typeface="Calibri"/>
                <a:sym typeface="Calibri"/>
              </a:defRPr>
            </a:pPr>
            <a:r>
              <a:rPr lang="en-US" sz="1800" dirty="0"/>
              <a:t>FT</a:t>
            </a:r>
            <a:r>
              <a:rPr lang="en-US" sz="1800" i="0" dirty="0"/>
              <a:t> mRNA is expressed in mature phloem</a:t>
            </a:r>
          </a:p>
        </p:txBody>
      </p:sp>
      <p:sp>
        <p:nvSpPr>
          <p:cNvPr id="806" name="CuadroTexto 20"/>
          <p:cNvSpPr txBox="1"/>
          <p:nvPr/>
        </p:nvSpPr>
        <p:spPr>
          <a:xfrm>
            <a:off x="5107554" y="931324"/>
            <a:ext cx="3760780"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sz="1800" b="1">
                <a:latin typeface="Calibri"/>
                <a:ea typeface="Calibri"/>
                <a:cs typeface="Calibri"/>
                <a:sym typeface="Calibri"/>
              </a:defRPr>
            </a:lvl1pPr>
          </a:lstStyle>
          <a:p>
            <a:r>
              <a:rPr lang="en-US" dirty="0"/>
              <a:t>FT protein moves to the shoot apex</a:t>
            </a:r>
          </a:p>
        </p:txBody>
      </p:sp>
      <p:sp>
        <p:nvSpPr>
          <p:cNvPr id="808" name="CuadroTexto 30"/>
          <p:cNvSpPr txBox="1"/>
          <p:nvPr/>
        </p:nvSpPr>
        <p:spPr>
          <a:xfrm>
            <a:off x="2126576" y="5970727"/>
            <a:ext cx="676844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Corbesier</a:t>
            </a:r>
            <a:r>
              <a:rPr lang="en-US" sz="800" b="0" dirty="0">
                <a:latin typeface="Times New Roman" panose="02020603050405020304" pitchFamily="18" charset="0"/>
                <a:ea typeface="Calibri" panose="020F0502020204030204" pitchFamily="34" charset="0"/>
                <a:cs typeface="Times New Roman" panose="02020603050405020304" pitchFamily="18" charset="0"/>
              </a:rPr>
              <a:t> et al. (2007)  FT protein movement contributes to long-distance signaling in floral induction of Arabidopsis. Science 316: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5"/>
              </a:rPr>
              <a:t>1030–1033</a:t>
            </a:r>
            <a:r>
              <a:rPr lang="en-US" sz="800" b="0" dirty="0">
                <a:latin typeface="Times New Roman" panose="02020603050405020304" pitchFamily="18" charset="0"/>
                <a:ea typeface="Calibri" panose="020F0502020204030204" pitchFamily="34" charset="0"/>
                <a:cs typeface="Times New Roman" panose="02020603050405020304" pitchFamily="18" charset="0"/>
              </a:rPr>
              <a:t>. Reprinted with permission from AAAS;  </a:t>
            </a:r>
            <a:r>
              <a:rPr lang="en-US" sz="800" b="0" dirty="0">
                <a:latin typeface="Times New Roman" panose="02020603050405020304" pitchFamily="18" charset="0"/>
                <a:cs typeface="Times New Roman" panose="02020603050405020304" pitchFamily="18" charset="0"/>
              </a:rPr>
              <a:t>See also Mathieu et al. (2007) </a:t>
            </a:r>
            <a:r>
              <a:rPr lang="en-US" sz="800" b="0" dirty="0">
                <a:latin typeface="Times New Roman" panose="02020603050405020304" pitchFamily="18" charset="0"/>
                <a:ea typeface="Calibri" panose="020F0502020204030204" pitchFamily="34" charset="0"/>
                <a:cs typeface="Times New Roman" panose="02020603050405020304" pitchFamily="18" charset="0"/>
              </a:rPr>
              <a:t>Curr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Biol</a:t>
            </a:r>
            <a:r>
              <a:rPr lang="en-US" sz="800" b="0" dirty="0">
                <a:latin typeface="Times New Roman" panose="02020603050405020304" pitchFamily="18" charset="0"/>
                <a:ea typeface="Calibri" panose="020F0502020204030204" pitchFamily="34" charset="0"/>
                <a:cs typeface="Times New Roman" panose="02020603050405020304" pitchFamily="18" charset="0"/>
              </a:rPr>
              <a:t> 17: 1055–1060</a:t>
            </a:r>
            <a:r>
              <a:rPr lang="en-US" sz="800" b="0" dirty="0">
                <a:latin typeface="Times New Roman" panose="02020603050405020304" pitchFamily="18" charset="0"/>
                <a:cs typeface="Times New Roman" panose="02020603050405020304" pitchFamily="18" charset="0"/>
              </a:rPr>
              <a:t>; Jaeger and </a:t>
            </a:r>
            <a:r>
              <a:rPr lang="en-US" sz="800" b="0" dirty="0" err="1">
                <a:latin typeface="Times New Roman" panose="02020603050405020304" pitchFamily="18" charset="0"/>
                <a:cs typeface="Times New Roman" panose="02020603050405020304" pitchFamily="18" charset="0"/>
              </a:rPr>
              <a:t>Wigge</a:t>
            </a:r>
            <a:r>
              <a:rPr lang="en-US" sz="800" b="0" dirty="0">
                <a:latin typeface="Times New Roman" panose="02020603050405020304" pitchFamily="18" charset="0"/>
                <a:cs typeface="Times New Roman" panose="02020603050405020304" pitchFamily="18" charset="0"/>
              </a:rPr>
              <a:t> (2007) </a:t>
            </a:r>
            <a:r>
              <a:rPr lang="en-US" sz="800" b="0" dirty="0">
                <a:latin typeface="Times New Roman" panose="02020603050405020304" pitchFamily="18" charset="0"/>
                <a:ea typeface="Calibri" panose="020F0502020204030204" pitchFamily="34" charset="0"/>
                <a:cs typeface="Times New Roman" panose="02020603050405020304" pitchFamily="18" charset="0"/>
              </a:rPr>
              <a:t>Curr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Biol</a:t>
            </a:r>
            <a:r>
              <a:rPr lang="en-US" sz="800" b="0" dirty="0">
                <a:latin typeface="Times New Roman" panose="02020603050405020304" pitchFamily="18" charset="0"/>
                <a:ea typeface="Calibri" panose="020F0502020204030204" pitchFamily="34" charset="0"/>
                <a:cs typeface="Times New Roman" panose="02020603050405020304" pitchFamily="18" charset="0"/>
              </a:rPr>
              <a:t> 17: 1050–1054</a:t>
            </a:r>
          </a:p>
        </p:txBody>
      </p:sp>
      <p:sp>
        <p:nvSpPr>
          <p:cNvPr id="10" name="CuadroTexto 9">
            <a:extLst>
              <a:ext uri="{FF2B5EF4-FFF2-40B4-BE49-F238E27FC236}">
                <a16:creationId xmlns:a16="http://schemas.microsoft.com/office/drawing/2014/main" id="{1679E018-320E-43E3-9A3D-0E0AC1B51139}"/>
              </a:ext>
            </a:extLst>
          </p:cNvPr>
          <p:cNvSpPr txBox="1"/>
          <p:nvPr/>
        </p:nvSpPr>
        <p:spPr>
          <a:xfrm>
            <a:off x="5117079" y="5394131"/>
            <a:ext cx="374173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effectLst/>
                <a:uFillTx/>
                <a:latin typeface="Calibri" panose="020F0502020204030204" pitchFamily="34" charset="0"/>
                <a:cs typeface="Calibri" panose="020F0502020204030204" pitchFamily="34" charset="0"/>
                <a:sym typeface="Arial"/>
              </a:rPr>
              <a:t>(</a:t>
            </a:r>
            <a:r>
              <a:rPr kumimoji="0" lang="en-US" sz="1200" b="1" i="0" u="none" strike="noStrike" cap="none" spc="0" normalizeH="0" baseline="0" dirty="0">
                <a:ln>
                  <a:noFill/>
                </a:ln>
                <a:solidFill>
                  <a:srgbClr val="00FF00"/>
                </a:solidFill>
                <a:effectLst/>
                <a:highlight>
                  <a:srgbClr val="000000"/>
                </a:highlight>
                <a:uFillTx/>
                <a:latin typeface="Calibri" panose="020F0502020204030204" pitchFamily="34" charset="0"/>
                <a:cs typeface="Calibri" panose="020F0502020204030204" pitchFamily="34" charset="0"/>
                <a:sym typeface="Arial"/>
              </a:rPr>
              <a:t>FT:GFP </a:t>
            </a:r>
            <a:r>
              <a:rPr kumimoji="0" lang="en-US" sz="12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distribution at the apical meristem</a:t>
            </a:r>
          </a:p>
          <a:p>
            <a:pPr marL="0" marR="0" indent="0" algn="ctr"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b</a:t>
            </a:r>
            <a:r>
              <a:rPr kumimoji="0" lang="en-US" sz="12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efore (left) and after (right) the floral transition)</a:t>
            </a:r>
          </a:p>
        </p:txBody>
      </p:sp>
      <p:pic>
        <p:nvPicPr>
          <p:cNvPr id="12" name="Imagen 11">
            <a:extLst>
              <a:ext uri="{FF2B5EF4-FFF2-40B4-BE49-F238E27FC236}">
                <a16:creationId xmlns:a16="http://schemas.microsoft.com/office/drawing/2014/main" id="{391C3094-A500-43E4-94FA-7366CE15E45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718092" y="4173808"/>
            <a:ext cx="3831547" cy="1512000"/>
          </a:xfrm>
          <a:prstGeom prst="rect">
            <a:avLst/>
          </a:prstGeom>
        </p:spPr>
      </p:pic>
      <p:sp>
        <p:nvSpPr>
          <p:cNvPr id="40" name="Rectángulo 36">
            <a:extLst>
              <a:ext uri="{FF2B5EF4-FFF2-40B4-BE49-F238E27FC236}">
                <a16:creationId xmlns:a16="http://schemas.microsoft.com/office/drawing/2014/main" id="{F9792C8B-A923-4533-89E4-B3AD3055897E}"/>
              </a:ext>
            </a:extLst>
          </p:cNvPr>
          <p:cNvSpPr/>
          <p:nvPr/>
        </p:nvSpPr>
        <p:spPr>
          <a:xfrm>
            <a:off x="264350" y="930032"/>
            <a:ext cx="4776428" cy="2832334"/>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sp>
        <p:nvSpPr>
          <p:cNvPr id="43" name="CuadroTexto 42">
            <a:extLst>
              <a:ext uri="{FF2B5EF4-FFF2-40B4-BE49-F238E27FC236}">
                <a16:creationId xmlns:a16="http://schemas.microsoft.com/office/drawing/2014/main" id="{1D188D43-7733-46EF-A2BF-DC3A306D0F60}"/>
              </a:ext>
            </a:extLst>
          </p:cNvPr>
          <p:cNvSpPr txBox="1"/>
          <p:nvPr/>
        </p:nvSpPr>
        <p:spPr>
          <a:xfrm>
            <a:off x="273878" y="3474754"/>
            <a:ext cx="4650355"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effectLst/>
                <a:uFillTx/>
                <a:latin typeface="Calibri" panose="020F0502020204030204" pitchFamily="34" charset="0"/>
                <a:cs typeface="Calibri" panose="020F0502020204030204" pitchFamily="34" charset="0"/>
                <a:sym typeface="Arial"/>
              </a:rPr>
              <a:t>(Relative </a:t>
            </a:r>
            <a:r>
              <a:rPr kumimoji="0" lang="en-US" sz="1200" b="1" i="1" u="none" strike="noStrike" cap="none" spc="0" normalizeH="0" baseline="0" dirty="0">
                <a:ln>
                  <a:noFill/>
                </a:ln>
                <a:effectLst/>
                <a:uFillTx/>
                <a:latin typeface="Calibri" panose="020F0502020204030204" pitchFamily="34" charset="0"/>
                <a:cs typeface="Calibri" panose="020F0502020204030204" pitchFamily="34" charset="0"/>
                <a:sym typeface="Arial"/>
              </a:rPr>
              <a:t>FT</a:t>
            </a:r>
            <a:r>
              <a:rPr kumimoji="0" lang="en-US" sz="1200" b="1" i="0" u="none" strike="noStrike" cap="none" spc="0" normalizeH="0" baseline="0" dirty="0">
                <a:ln>
                  <a:noFill/>
                </a:ln>
                <a:effectLst/>
                <a:uFillTx/>
                <a:latin typeface="Calibri" panose="020F0502020204030204" pitchFamily="34" charset="0"/>
                <a:cs typeface="Calibri" panose="020F0502020204030204" pitchFamily="34" charset="0"/>
                <a:sym typeface="Arial"/>
              </a:rPr>
              <a:t> mRNA levels in induced leaves)</a:t>
            </a:r>
            <a:endParaRPr kumimoji="0" lang="en-US" sz="12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sp>
        <p:nvSpPr>
          <p:cNvPr id="44" name="Rectángulo 36">
            <a:extLst>
              <a:ext uri="{FF2B5EF4-FFF2-40B4-BE49-F238E27FC236}">
                <a16:creationId xmlns:a16="http://schemas.microsoft.com/office/drawing/2014/main" id="{A3277372-E2B4-4A03-B6BF-46DFFE7F5308}"/>
              </a:ext>
            </a:extLst>
          </p:cNvPr>
          <p:cNvSpPr/>
          <p:nvPr/>
        </p:nvSpPr>
        <p:spPr>
          <a:xfrm>
            <a:off x="264350" y="3820001"/>
            <a:ext cx="4783057" cy="2107967"/>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sp>
        <p:nvSpPr>
          <p:cNvPr id="45" name="CuadroTexto 44">
            <a:extLst>
              <a:ext uri="{FF2B5EF4-FFF2-40B4-BE49-F238E27FC236}">
                <a16:creationId xmlns:a16="http://schemas.microsoft.com/office/drawing/2014/main" id="{1F9C904D-ADA0-42A0-A74D-F288B1BFB6BC}"/>
              </a:ext>
            </a:extLst>
          </p:cNvPr>
          <p:cNvSpPr txBox="1"/>
          <p:nvPr/>
        </p:nvSpPr>
        <p:spPr>
          <a:xfrm>
            <a:off x="300252" y="5640728"/>
            <a:ext cx="473652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i="1" dirty="0">
                <a:solidFill>
                  <a:schemeClr val="tx1"/>
                </a:solidFill>
                <a:latin typeface="Calibri" panose="020F0502020204030204" pitchFamily="34" charset="0"/>
                <a:cs typeface="Calibri" panose="020F0502020204030204" pitchFamily="34" charset="0"/>
              </a:rPr>
              <a:t>(In situ </a:t>
            </a:r>
            <a:r>
              <a:rPr lang="en-US" sz="1200" b="1" dirty="0">
                <a:solidFill>
                  <a:schemeClr val="tx1"/>
                </a:solidFill>
                <a:latin typeface="Calibri" panose="020F0502020204030204" pitchFamily="34" charset="0"/>
                <a:cs typeface="Calibri" panose="020F0502020204030204" pitchFamily="34" charset="0"/>
              </a:rPr>
              <a:t>hybridization of shoot apices b</a:t>
            </a:r>
            <a:r>
              <a:rPr kumimoji="0" lang="en-US" sz="1200" b="1"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Arial"/>
              </a:rPr>
              <a:t>efore and after the transition)</a:t>
            </a:r>
          </a:p>
        </p:txBody>
      </p:sp>
      <p:sp>
        <p:nvSpPr>
          <p:cNvPr id="18" name="Flecha: hacia abajo 17">
            <a:extLst>
              <a:ext uri="{FF2B5EF4-FFF2-40B4-BE49-F238E27FC236}">
                <a16:creationId xmlns:a16="http://schemas.microsoft.com/office/drawing/2014/main" id="{59D89EB1-7036-45A7-8D11-B87444D9AD3A}"/>
              </a:ext>
            </a:extLst>
          </p:cNvPr>
          <p:cNvSpPr/>
          <p:nvPr/>
        </p:nvSpPr>
        <p:spPr>
          <a:xfrm rot="13865327">
            <a:off x="1266825" y="5167118"/>
            <a:ext cx="85725" cy="328608"/>
          </a:xfrm>
          <a:prstGeom prst="downArrow">
            <a:avLst/>
          </a:prstGeom>
          <a:solidFill>
            <a:schemeClr val="accent4">
              <a:lumMod val="40000"/>
              <a:lumOff val="60000"/>
            </a:schemeClr>
          </a:solidFill>
          <a:ln w="19050"/>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47" name="Flecha: hacia abajo 46">
            <a:extLst>
              <a:ext uri="{FF2B5EF4-FFF2-40B4-BE49-F238E27FC236}">
                <a16:creationId xmlns:a16="http://schemas.microsoft.com/office/drawing/2014/main" id="{5765FD31-166E-41C9-9996-9719223B7147}"/>
              </a:ext>
            </a:extLst>
          </p:cNvPr>
          <p:cNvSpPr/>
          <p:nvPr/>
        </p:nvSpPr>
        <p:spPr>
          <a:xfrm rot="7734673" flipH="1">
            <a:off x="1957517" y="5174217"/>
            <a:ext cx="85725" cy="328608"/>
          </a:xfrm>
          <a:prstGeom prst="downArrow">
            <a:avLst/>
          </a:prstGeom>
          <a:solidFill>
            <a:schemeClr val="accent4">
              <a:lumMod val="40000"/>
              <a:lumOff val="60000"/>
            </a:schemeClr>
          </a:solidFill>
          <a:ln w="19050"/>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48" name="Flecha: hacia abajo 47">
            <a:extLst>
              <a:ext uri="{FF2B5EF4-FFF2-40B4-BE49-F238E27FC236}">
                <a16:creationId xmlns:a16="http://schemas.microsoft.com/office/drawing/2014/main" id="{7AEF3679-7B67-4F21-B588-04A364DA3235}"/>
              </a:ext>
            </a:extLst>
          </p:cNvPr>
          <p:cNvSpPr/>
          <p:nvPr/>
        </p:nvSpPr>
        <p:spPr>
          <a:xfrm rot="19265327">
            <a:off x="3557715" y="5066748"/>
            <a:ext cx="85725" cy="328608"/>
          </a:xfrm>
          <a:prstGeom prst="downArrow">
            <a:avLst/>
          </a:prstGeom>
          <a:solidFill>
            <a:schemeClr val="accent4">
              <a:lumMod val="40000"/>
              <a:lumOff val="60000"/>
            </a:schemeClr>
          </a:solidFill>
          <a:ln w="19050"/>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grpSp>
        <p:nvGrpSpPr>
          <p:cNvPr id="2" name="Grupo 1">
            <a:extLst>
              <a:ext uri="{FF2B5EF4-FFF2-40B4-BE49-F238E27FC236}">
                <a16:creationId xmlns:a16="http://schemas.microsoft.com/office/drawing/2014/main" id="{B8FC4996-5066-407E-B45B-F7C58E6C2061}"/>
              </a:ext>
            </a:extLst>
          </p:cNvPr>
          <p:cNvGrpSpPr>
            <a:grpSpLocks noChangeAspect="1"/>
          </p:cNvGrpSpPr>
          <p:nvPr/>
        </p:nvGrpSpPr>
        <p:grpSpPr>
          <a:xfrm>
            <a:off x="5223402" y="1457391"/>
            <a:ext cx="3528175" cy="3816000"/>
            <a:chOff x="5273784" y="1583548"/>
            <a:chExt cx="3428320" cy="3708000"/>
          </a:xfrm>
        </p:grpSpPr>
        <p:grpSp>
          <p:nvGrpSpPr>
            <p:cNvPr id="13" name="Grupo 12">
              <a:extLst>
                <a:ext uri="{FF2B5EF4-FFF2-40B4-BE49-F238E27FC236}">
                  <a16:creationId xmlns:a16="http://schemas.microsoft.com/office/drawing/2014/main" id="{77644A68-32E7-4236-A1EA-1358046F1A02}"/>
                </a:ext>
              </a:extLst>
            </p:cNvPr>
            <p:cNvGrpSpPr>
              <a:grpSpLocks noChangeAspect="1"/>
            </p:cNvGrpSpPr>
            <p:nvPr/>
          </p:nvGrpSpPr>
          <p:grpSpPr>
            <a:xfrm>
              <a:off x="6804185" y="1590577"/>
              <a:ext cx="1897919" cy="3700971"/>
              <a:chOff x="6884996" y="1759737"/>
              <a:chExt cx="1651679" cy="3220794"/>
            </a:xfrm>
          </p:grpSpPr>
          <p:pic>
            <p:nvPicPr>
              <p:cNvPr id="5" name="Imagen 4">
                <a:extLst>
                  <a:ext uri="{FF2B5EF4-FFF2-40B4-BE49-F238E27FC236}">
                    <a16:creationId xmlns:a16="http://schemas.microsoft.com/office/drawing/2014/main" id="{BA013065-CCA0-4AA0-AF1F-D41CDC4AF8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328"/>
              <a:stretch/>
            </p:blipFill>
            <p:spPr>
              <a:xfrm>
                <a:off x="6889761" y="1759737"/>
                <a:ext cx="1646914" cy="1695687"/>
              </a:xfrm>
              <a:prstGeom prst="rect">
                <a:avLst/>
              </a:prstGeom>
            </p:spPr>
          </p:pic>
          <p:sp>
            <p:nvSpPr>
              <p:cNvPr id="810" name="Forma libre: forma 23"/>
              <p:cNvSpPr/>
              <p:nvPr/>
            </p:nvSpPr>
            <p:spPr>
              <a:xfrm>
                <a:off x="7440439" y="1992666"/>
                <a:ext cx="646038" cy="263388"/>
              </a:xfrm>
              <a:custGeom>
                <a:avLst/>
                <a:gdLst>
                  <a:gd name="connsiteX0" fmla="*/ 0 w 646038"/>
                  <a:gd name="connsiteY0" fmla="*/ 59928 h 263388"/>
                  <a:gd name="connsiteX1" fmla="*/ 11544 w 646038"/>
                  <a:gd name="connsiteY1" fmla="*/ 106822 h 263388"/>
                  <a:gd name="connsiteX2" fmla="*/ 46149 w 646038"/>
                  <a:gd name="connsiteY2" fmla="*/ 177176 h 263388"/>
                  <a:gd name="connsiteX3" fmla="*/ 80754 w 646038"/>
                  <a:gd name="connsiteY3" fmla="*/ 161544 h 263388"/>
                  <a:gd name="connsiteX4" fmla="*/ 132677 w 646038"/>
                  <a:gd name="connsiteY4" fmla="*/ 130282 h 263388"/>
                  <a:gd name="connsiteX5" fmla="*/ 207659 w 646038"/>
                  <a:gd name="connsiteY5" fmla="*/ 122466 h 263388"/>
                  <a:gd name="connsiteX6" fmla="*/ 305701 w 646038"/>
                  <a:gd name="connsiteY6" fmla="*/ 106822 h 263388"/>
                  <a:gd name="connsiteX7" fmla="*/ 374941 w 646038"/>
                  <a:gd name="connsiteY7" fmla="*/ 145913 h 263388"/>
                  <a:gd name="connsiteX8" fmla="*/ 432606 w 646038"/>
                  <a:gd name="connsiteY8" fmla="*/ 177176 h 263388"/>
                  <a:gd name="connsiteX9" fmla="*/ 478756 w 646038"/>
                  <a:gd name="connsiteY9" fmla="*/ 216267 h 263388"/>
                  <a:gd name="connsiteX10" fmla="*/ 519133 w 646038"/>
                  <a:gd name="connsiteY10" fmla="*/ 263161 h 263388"/>
                  <a:gd name="connsiteX11" fmla="*/ 576828 w 646038"/>
                  <a:gd name="connsiteY11" fmla="*/ 231898 h 263388"/>
                  <a:gd name="connsiteX12" fmla="*/ 594115 w 646038"/>
                  <a:gd name="connsiteY12" fmla="*/ 184991 h 263388"/>
                  <a:gd name="connsiteX13" fmla="*/ 594115 w 646038"/>
                  <a:gd name="connsiteY13" fmla="*/ 138097 h 263388"/>
                  <a:gd name="connsiteX14" fmla="*/ 582600 w 646038"/>
                  <a:gd name="connsiteY14" fmla="*/ 75559 h 263388"/>
                  <a:gd name="connsiteX15" fmla="*/ 599888 w 646038"/>
                  <a:gd name="connsiteY15" fmla="*/ 5206 h 263388"/>
                  <a:gd name="connsiteX16" fmla="*/ 634493 w 646038"/>
                  <a:gd name="connsiteY16" fmla="*/ 5206 h 263388"/>
                  <a:gd name="connsiteX17" fmla="*/ 646038 w 646038"/>
                  <a:gd name="connsiteY17" fmla="*/ 28653 h 2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038" h="263388" fill="none" extrusionOk="0">
                    <a:moveTo>
                      <a:pt x="0" y="59928"/>
                    </a:moveTo>
                    <a:cubicBezTo>
                      <a:pt x="3290" y="75387"/>
                      <a:pt x="3682" y="86092"/>
                      <a:pt x="11544" y="106822"/>
                    </a:cubicBezTo>
                    <a:cubicBezTo>
                      <a:pt x="19681" y="124091"/>
                      <a:pt x="33579" y="167128"/>
                      <a:pt x="46149" y="177176"/>
                    </a:cubicBezTo>
                    <a:cubicBezTo>
                      <a:pt x="59857" y="183907"/>
                      <a:pt x="64983" y="169909"/>
                      <a:pt x="80754" y="161544"/>
                    </a:cubicBezTo>
                    <a:cubicBezTo>
                      <a:pt x="94520" y="149459"/>
                      <a:pt x="110606" y="140643"/>
                      <a:pt x="132677" y="130282"/>
                    </a:cubicBezTo>
                    <a:cubicBezTo>
                      <a:pt x="152749" y="123788"/>
                      <a:pt x="177492" y="126675"/>
                      <a:pt x="207659" y="122466"/>
                    </a:cubicBezTo>
                    <a:cubicBezTo>
                      <a:pt x="234953" y="119433"/>
                      <a:pt x="275151" y="100773"/>
                      <a:pt x="305701" y="106822"/>
                    </a:cubicBezTo>
                    <a:cubicBezTo>
                      <a:pt x="333606" y="110729"/>
                      <a:pt x="374941" y="145913"/>
                      <a:pt x="374941" y="145913"/>
                    </a:cubicBezTo>
                    <a:cubicBezTo>
                      <a:pt x="394797" y="156741"/>
                      <a:pt x="415892" y="166241"/>
                      <a:pt x="432606" y="177176"/>
                    </a:cubicBezTo>
                    <a:cubicBezTo>
                      <a:pt x="449982" y="189464"/>
                      <a:pt x="461410" y="204367"/>
                      <a:pt x="478756" y="216267"/>
                    </a:cubicBezTo>
                    <a:cubicBezTo>
                      <a:pt x="494266" y="226540"/>
                      <a:pt x="498527" y="259744"/>
                      <a:pt x="519133" y="263161"/>
                    </a:cubicBezTo>
                    <a:cubicBezTo>
                      <a:pt x="534035" y="262893"/>
                      <a:pt x="563481" y="243538"/>
                      <a:pt x="576828" y="231898"/>
                    </a:cubicBezTo>
                    <a:cubicBezTo>
                      <a:pt x="589950" y="219126"/>
                      <a:pt x="595026" y="201639"/>
                      <a:pt x="594115" y="184991"/>
                    </a:cubicBezTo>
                    <a:cubicBezTo>
                      <a:pt x="596287" y="170318"/>
                      <a:pt x="597090" y="157681"/>
                      <a:pt x="594115" y="138097"/>
                    </a:cubicBezTo>
                    <a:cubicBezTo>
                      <a:pt x="593721" y="122065"/>
                      <a:pt x="580994" y="97873"/>
                      <a:pt x="582600" y="75559"/>
                    </a:cubicBezTo>
                    <a:cubicBezTo>
                      <a:pt x="581833" y="50423"/>
                      <a:pt x="591432" y="15421"/>
                      <a:pt x="599888" y="5206"/>
                    </a:cubicBezTo>
                    <a:cubicBezTo>
                      <a:pt x="608530" y="-6518"/>
                      <a:pt x="634493" y="5207"/>
                      <a:pt x="634493" y="5206"/>
                    </a:cubicBezTo>
                    <a:cubicBezTo>
                      <a:pt x="643543" y="8491"/>
                      <a:pt x="643088" y="19353"/>
                      <a:pt x="646038" y="28653"/>
                    </a:cubicBezTo>
                  </a:path>
                  <a:path w="646038" h="263388" stroke="0" extrusionOk="0">
                    <a:moveTo>
                      <a:pt x="0" y="59928"/>
                    </a:moveTo>
                    <a:cubicBezTo>
                      <a:pt x="522" y="72437"/>
                      <a:pt x="4378" y="86829"/>
                      <a:pt x="11544" y="106822"/>
                    </a:cubicBezTo>
                    <a:cubicBezTo>
                      <a:pt x="18656" y="129333"/>
                      <a:pt x="36967" y="170574"/>
                      <a:pt x="46149" y="177176"/>
                    </a:cubicBezTo>
                    <a:cubicBezTo>
                      <a:pt x="60885" y="183623"/>
                      <a:pt x="68662" y="166662"/>
                      <a:pt x="80754" y="161544"/>
                    </a:cubicBezTo>
                    <a:cubicBezTo>
                      <a:pt x="95905" y="150817"/>
                      <a:pt x="111188" y="138176"/>
                      <a:pt x="132677" y="130282"/>
                    </a:cubicBezTo>
                    <a:cubicBezTo>
                      <a:pt x="147801" y="121302"/>
                      <a:pt x="178404" y="118865"/>
                      <a:pt x="207659" y="122466"/>
                    </a:cubicBezTo>
                    <a:cubicBezTo>
                      <a:pt x="242730" y="117565"/>
                      <a:pt x="280346" y="103349"/>
                      <a:pt x="305701" y="106822"/>
                    </a:cubicBezTo>
                    <a:cubicBezTo>
                      <a:pt x="333606" y="110731"/>
                      <a:pt x="374941" y="145914"/>
                      <a:pt x="374941" y="145913"/>
                    </a:cubicBezTo>
                    <a:cubicBezTo>
                      <a:pt x="399200" y="157080"/>
                      <a:pt x="416092" y="167187"/>
                      <a:pt x="432606" y="177176"/>
                    </a:cubicBezTo>
                    <a:cubicBezTo>
                      <a:pt x="453717" y="188374"/>
                      <a:pt x="462455" y="198621"/>
                      <a:pt x="478756" y="216267"/>
                    </a:cubicBezTo>
                    <a:cubicBezTo>
                      <a:pt x="497651" y="228518"/>
                      <a:pt x="505378" y="260845"/>
                      <a:pt x="519133" y="263161"/>
                    </a:cubicBezTo>
                    <a:cubicBezTo>
                      <a:pt x="533864" y="267537"/>
                      <a:pt x="563841" y="245574"/>
                      <a:pt x="576828" y="231898"/>
                    </a:cubicBezTo>
                    <a:cubicBezTo>
                      <a:pt x="587795" y="218263"/>
                      <a:pt x="594898" y="202626"/>
                      <a:pt x="594115" y="184991"/>
                    </a:cubicBezTo>
                    <a:cubicBezTo>
                      <a:pt x="596551" y="167931"/>
                      <a:pt x="599489" y="155297"/>
                      <a:pt x="594115" y="138097"/>
                    </a:cubicBezTo>
                    <a:cubicBezTo>
                      <a:pt x="593543" y="113842"/>
                      <a:pt x="580170" y="98961"/>
                      <a:pt x="582600" y="75559"/>
                    </a:cubicBezTo>
                    <a:cubicBezTo>
                      <a:pt x="583319" y="56139"/>
                      <a:pt x="589903" y="17878"/>
                      <a:pt x="599888" y="5206"/>
                    </a:cubicBezTo>
                    <a:cubicBezTo>
                      <a:pt x="608531" y="-6519"/>
                      <a:pt x="634494" y="5206"/>
                      <a:pt x="634493" y="5206"/>
                    </a:cubicBezTo>
                    <a:cubicBezTo>
                      <a:pt x="639266" y="8852"/>
                      <a:pt x="644110" y="17935"/>
                      <a:pt x="646038" y="28653"/>
                    </a:cubicBezTo>
                  </a:path>
                </a:pathLst>
              </a:custGeom>
              <a:ln w="19050">
                <a:solidFill>
                  <a:srgbClr val="FFFF00"/>
                </a:solidFill>
                <a:prstDash val="sysDot"/>
                <a:extLst>
                  <a:ext uri="{C807C97D-BFC1-408E-A445-0C87EB9F89A2}">
                    <ask:lineSketchStyleProps xmlns:ask="http://schemas.microsoft.com/office/drawing/2018/sketchyshapes" sd="4188163642">
                      <a:custGeom>
                        <a:avLst/>
                        <a:gdLst/>
                        <a:ahLst/>
                        <a:cxnLst>
                          <a:cxn ang="0">
                            <a:pos x="wd2" y="hd2"/>
                          </a:cxn>
                          <a:cxn ang="5400000">
                            <a:pos x="wd2" y="hd2"/>
                          </a:cxn>
                          <a:cxn ang="10800000">
                            <a:pos x="wd2" y="hd2"/>
                          </a:cxn>
                          <a:cxn ang="16200000">
                            <a:pos x="wd2" y="hd2"/>
                          </a:cxn>
                        </a:cxnLst>
                        <a:rect l="0" t="0" r="r" b="b"/>
                        <a:pathLst>
                          <a:path w="21600" h="20894" extrusionOk="0">
                            <a:moveTo>
                              <a:pt x="0" y="4754"/>
                            </a:moveTo>
                            <a:cubicBezTo>
                              <a:pt x="64" y="5839"/>
                              <a:pt x="129" y="6924"/>
                              <a:pt x="386" y="8474"/>
                            </a:cubicBezTo>
                            <a:cubicBezTo>
                              <a:pt x="643" y="10025"/>
                              <a:pt x="1157" y="13332"/>
                              <a:pt x="1543" y="14055"/>
                            </a:cubicBezTo>
                            <a:cubicBezTo>
                              <a:pt x="1929" y="14779"/>
                              <a:pt x="2218" y="13435"/>
                              <a:pt x="2700" y="12815"/>
                            </a:cubicBezTo>
                            <a:cubicBezTo>
                              <a:pt x="3182" y="12195"/>
                              <a:pt x="3729" y="10851"/>
                              <a:pt x="4436" y="10335"/>
                            </a:cubicBezTo>
                            <a:cubicBezTo>
                              <a:pt x="5143" y="9818"/>
                              <a:pt x="5979" y="10025"/>
                              <a:pt x="6943" y="9715"/>
                            </a:cubicBezTo>
                            <a:cubicBezTo>
                              <a:pt x="7907" y="9404"/>
                              <a:pt x="9289" y="8164"/>
                              <a:pt x="10221" y="8474"/>
                            </a:cubicBezTo>
                            <a:cubicBezTo>
                              <a:pt x="11154" y="8784"/>
                              <a:pt x="12536" y="11575"/>
                              <a:pt x="12536" y="11575"/>
                            </a:cubicBezTo>
                            <a:cubicBezTo>
                              <a:pt x="13243" y="12505"/>
                              <a:pt x="13886" y="13125"/>
                              <a:pt x="14464" y="14055"/>
                            </a:cubicBezTo>
                            <a:cubicBezTo>
                              <a:pt x="15043" y="14985"/>
                              <a:pt x="15525" y="16019"/>
                              <a:pt x="16007" y="17156"/>
                            </a:cubicBezTo>
                            <a:cubicBezTo>
                              <a:pt x="16489" y="18293"/>
                              <a:pt x="16811" y="20670"/>
                              <a:pt x="17357" y="20876"/>
                            </a:cubicBezTo>
                            <a:cubicBezTo>
                              <a:pt x="17904" y="21083"/>
                              <a:pt x="18868" y="19429"/>
                              <a:pt x="19286" y="18396"/>
                            </a:cubicBezTo>
                            <a:cubicBezTo>
                              <a:pt x="19704" y="17362"/>
                              <a:pt x="19768" y="15916"/>
                              <a:pt x="19864" y="14675"/>
                            </a:cubicBezTo>
                            <a:cubicBezTo>
                              <a:pt x="19961" y="13435"/>
                              <a:pt x="19929" y="12402"/>
                              <a:pt x="19864" y="10955"/>
                            </a:cubicBezTo>
                            <a:cubicBezTo>
                              <a:pt x="19800" y="9508"/>
                              <a:pt x="19446" y="7751"/>
                              <a:pt x="19479" y="5994"/>
                            </a:cubicBezTo>
                            <a:cubicBezTo>
                              <a:pt x="19511" y="4237"/>
                              <a:pt x="19768" y="1343"/>
                              <a:pt x="20057" y="413"/>
                            </a:cubicBezTo>
                            <a:cubicBezTo>
                              <a:pt x="20346" y="-517"/>
                              <a:pt x="21214" y="413"/>
                              <a:pt x="21214" y="413"/>
                            </a:cubicBezTo>
                            <a:cubicBezTo>
                              <a:pt x="21471" y="723"/>
                              <a:pt x="21536" y="1498"/>
                              <a:pt x="21600" y="2273"/>
                            </a:cubicBezTo>
                          </a:path>
                        </a:pathLst>
                      </a:custGeom>
                      <ask:type>
                        <ask:lineSketchScribble/>
                      </ask:type>
                    </ask:lineSketchStyleProps>
                  </a:ext>
                </a:extLst>
              </a:ln>
            </p:spPr>
            <p:txBody>
              <a:bodyPr lIns="45718" tIns="45718" rIns="45718" bIns="45718" anchor="ctr"/>
              <a:lstStyle/>
              <a:p>
                <a:pPr algn="ctr">
                  <a:defRPr>
                    <a:solidFill>
                      <a:srgbClr val="FFFFFF"/>
                    </a:solidFill>
                  </a:defRPr>
                </a:pPr>
                <a:endParaRPr lang="en-US" dirty="0"/>
              </a:p>
            </p:txBody>
          </p:sp>
          <p:pic>
            <p:nvPicPr>
              <p:cNvPr id="7" name="Imagen 6">
                <a:extLst>
                  <a:ext uri="{FF2B5EF4-FFF2-40B4-BE49-F238E27FC236}">
                    <a16:creationId xmlns:a16="http://schemas.microsoft.com/office/drawing/2014/main" id="{ED7B0E44-B782-4B9C-8DF9-96EF768FAAC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2876"/>
              <a:stretch/>
            </p:blipFill>
            <p:spPr>
              <a:xfrm>
                <a:off x="6884996" y="3494424"/>
                <a:ext cx="1646915" cy="1486107"/>
              </a:xfrm>
              <a:prstGeom prst="rect">
                <a:avLst/>
              </a:prstGeom>
            </p:spPr>
          </p:pic>
          <p:sp>
            <p:nvSpPr>
              <p:cNvPr id="811" name="Forma libre: forma 4"/>
              <p:cNvSpPr/>
              <p:nvPr/>
            </p:nvSpPr>
            <p:spPr>
              <a:xfrm rot="159732">
                <a:off x="7523439" y="3574037"/>
                <a:ext cx="954205" cy="462027"/>
              </a:xfrm>
              <a:custGeom>
                <a:avLst/>
                <a:gdLst>
                  <a:gd name="connsiteX0" fmla="*/ 0 w 954205"/>
                  <a:gd name="connsiteY0" fmla="*/ 273267 h 462027"/>
                  <a:gd name="connsiteX1" fmla="*/ 125151 w 954205"/>
                  <a:gd name="connsiteY1" fmla="*/ 256322 h 462027"/>
                  <a:gd name="connsiteX2" fmla="*/ 172066 w 954205"/>
                  <a:gd name="connsiteY2" fmla="*/ 222454 h 462027"/>
                  <a:gd name="connsiteX3" fmla="*/ 234619 w 954205"/>
                  <a:gd name="connsiteY3" fmla="*/ 171641 h 462027"/>
                  <a:gd name="connsiteX4" fmla="*/ 250302 w 954205"/>
                  <a:gd name="connsiteY4" fmla="*/ 95399 h 462027"/>
                  <a:gd name="connsiteX5" fmla="*/ 328493 w 954205"/>
                  <a:gd name="connsiteY5" fmla="*/ 10718 h 462027"/>
                  <a:gd name="connsiteX6" fmla="*/ 438006 w 954205"/>
                  <a:gd name="connsiteY6" fmla="*/ 2234 h 462027"/>
                  <a:gd name="connsiteX7" fmla="*/ 516198 w 954205"/>
                  <a:gd name="connsiteY7" fmla="*/ 2234 h 462027"/>
                  <a:gd name="connsiteX8" fmla="*/ 625711 w 954205"/>
                  <a:gd name="connsiteY8" fmla="*/ 27641 h 462027"/>
                  <a:gd name="connsiteX9" fmla="*/ 680445 w 954205"/>
                  <a:gd name="connsiteY9" fmla="*/ 36124 h 462027"/>
                  <a:gd name="connsiteX10" fmla="*/ 743042 w 954205"/>
                  <a:gd name="connsiteY10" fmla="*/ 69992 h 462027"/>
                  <a:gd name="connsiteX11" fmla="*/ 797777 w 954205"/>
                  <a:gd name="connsiteY11" fmla="*/ 137751 h 462027"/>
                  <a:gd name="connsiteX12" fmla="*/ 829053 w 954205"/>
                  <a:gd name="connsiteY12" fmla="*/ 239377 h 462027"/>
                  <a:gd name="connsiteX13" fmla="*/ 829053 w 954205"/>
                  <a:gd name="connsiteY13" fmla="*/ 332542 h 462027"/>
                  <a:gd name="connsiteX14" fmla="*/ 860330 w 954205"/>
                  <a:gd name="connsiteY14" fmla="*/ 417245 h 462027"/>
                  <a:gd name="connsiteX15" fmla="*/ 876013 w 954205"/>
                  <a:gd name="connsiteY15" fmla="*/ 434190 h 462027"/>
                  <a:gd name="connsiteX16" fmla="*/ 915109 w 954205"/>
                  <a:gd name="connsiteY16" fmla="*/ 459596 h 462027"/>
                  <a:gd name="connsiteX17" fmla="*/ 954205 w 954205"/>
                  <a:gd name="connsiteY17" fmla="*/ 459596 h 46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205" h="462027" fill="none" extrusionOk="0">
                    <a:moveTo>
                      <a:pt x="0" y="273267"/>
                    </a:moveTo>
                    <a:cubicBezTo>
                      <a:pt x="47173" y="270382"/>
                      <a:pt x="99539" y="263687"/>
                      <a:pt x="125151" y="256322"/>
                    </a:cubicBezTo>
                    <a:cubicBezTo>
                      <a:pt x="150807" y="247279"/>
                      <a:pt x="156694" y="235352"/>
                      <a:pt x="172066" y="222454"/>
                    </a:cubicBezTo>
                    <a:cubicBezTo>
                      <a:pt x="190203" y="208939"/>
                      <a:pt x="222449" y="195266"/>
                      <a:pt x="234619" y="171641"/>
                    </a:cubicBezTo>
                    <a:cubicBezTo>
                      <a:pt x="247503" y="151651"/>
                      <a:pt x="235997" y="120100"/>
                      <a:pt x="250302" y="95399"/>
                    </a:cubicBezTo>
                    <a:cubicBezTo>
                      <a:pt x="268708" y="70347"/>
                      <a:pt x="299961" y="24493"/>
                      <a:pt x="328493" y="10718"/>
                    </a:cubicBezTo>
                    <a:cubicBezTo>
                      <a:pt x="355810" y="-666"/>
                      <a:pt x="405696" y="5512"/>
                      <a:pt x="438006" y="2234"/>
                    </a:cubicBezTo>
                    <a:cubicBezTo>
                      <a:pt x="470150" y="1246"/>
                      <a:pt x="488289" y="-2665"/>
                      <a:pt x="516198" y="2234"/>
                    </a:cubicBezTo>
                    <a:cubicBezTo>
                      <a:pt x="543333" y="11372"/>
                      <a:pt x="597967" y="19718"/>
                      <a:pt x="625711" y="27641"/>
                    </a:cubicBezTo>
                    <a:cubicBezTo>
                      <a:pt x="653551" y="33564"/>
                      <a:pt x="660897" y="28527"/>
                      <a:pt x="680445" y="36124"/>
                    </a:cubicBezTo>
                    <a:cubicBezTo>
                      <a:pt x="698769" y="42307"/>
                      <a:pt x="718882" y="51925"/>
                      <a:pt x="743042" y="69992"/>
                    </a:cubicBezTo>
                    <a:cubicBezTo>
                      <a:pt x="762694" y="84229"/>
                      <a:pt x="784830" y="109331"/>
                      <a:pt x="797777" y="137751"/>
                    </a:cubicBezTo>
                    <a:cubicBezTo>
                      <a:pt x="810472" y="167671"/>
                      <a:pt x="826614" y="216373"/>
                      <a:pt x="829053" y="239377"/>
                    </a:cubicBezTo>
                    <a:cubicBezTo>
                      <a:pt x="832944" y="270453"/>
                      <a:pt x="823451" y="302342"/>
                      <a:pt x="829053" y="332542"/>
                    </a:cubicBezTo>
                    <a:cubicBezTo>
                      <a:pt x="838764" y="362903"/>
                      <a:pt x="851136" y="395825"/>
                      <a:pt x="860330" y="417245"/>
                    </a:cubicBezTo>
                    <a:cubicBezTo>
                      <a:pt x="868162" y="435023"/>
                      <a:pt x="866150" y="426535"/>
                      <a:pt x="876013" y="434190"/>
                    </a:cubicBezTo>
                    <a:cubicBezTo>
                      <a:pt x="884364" y="444099"/>
                      <a:pt x="904358" y="456363"/>
                      <a:pt x="915109" y="459596"/>
                    </a:cubicBezTo>
                    <a:cubicBezTo>
                      <a:pt x="929253" y="460177"/>
                      <a:pt x="943565" y="463019"/>
                      <a:pt x="954205" y="459596"/>
                    </a:cubicBezTo>
                  </a:path>
                  <a:path w="954205" h="462027" stroke="0" extrusionOk="0">
                    <a:moveTo>
                      <a:pt x="0" y="273267"/>
                    </a:moveTo>
                    <a:cubicBezTo>
                      <a:pt x="47052" y="269286"/>
                      <a:pt x="92022" y="267311"/>
                      <a:pt x="125151" y="256322"/>
                    </a:cubicBezTo>
                    <a:cubicBezTo>
                      <a:pt x="153300" y="248307"/>
                      <a:pt x="156167" y="236799"/>
                      <a:pt x="172066" y="222454"/>
                    </a:cubicBezTo>
                    <a:cubicBezTo>
                      <a:pt x="188965" y="207255"/>
                      <a:pt x="216467" y="195235"/>
                      <a:pt x="234619" y="171641"/>
                    </a:cubicBezTo>
                    <a:cubicBezTo>
                      <a:pt x="252581" y="145172"/>
                      <a:pt x="235897" y="130879"/>
                      <a:pt x="250302" y="95399"/>
                    </a:cubicBezTo>
                    <a:cubicBezTo>
                      <a:pt x="256182" y="71144"/>
                      <a:pt x="296190" y="27537"/>
                      <a:pt x="328493" y="10718"/>
                    </a:cubicBezTo>
                    <a:cubicBezTo>
                      <a:pt x="356863" y="-8552"/>
                      <a:pt x="408194" y="11737"/>
                      <a:pt x="438006" y="2234"/>
                    </a:cubicBezTo>
                    <a:cubicBezTo>
                      <a:pt x="469451" y="1384"/>
                      <a:pt x="483393" y="-1627"/>
                      <a:pt x="516198" y="2234"/>
                    </a:cubicBezTo>
                    <a:cubicBezTo>
                      <a:pt x="547824" y="2710"/>
                      <a:pt x="595548" y="24119"/>
                      <a:pt x="625711" y="27641"/>
                    </a:cubicBezTo>
                    <a:cubicBezTo>
                      <a:pt x="651155" y="33793"/>
                      <a:pt x="661147" y="29547"/>
                      <a:pt x="680445" y="36124"/>
                    </a:cubicBezTo>
                    <a:cubicBezTo>
                      <a:pt x="692679" y="42317"/>
                      <a:pt x="725085" y="59054"/>
                      <a:pt x="743042" y="69992"/>
                    </a:cubicBezTo>
                    <a:cubicBezTo>
                      <a:pt x="761219" y="85895"/>
                      <a:pt x="782508" y="108486"/>
                      <a:pt x="797777" y="137751"/>
                    </a:cubicBezTo>
                    <a:cubicBezTo>
                      <a:pt x="805930" y="160810"/>
                      <a:pt x="828993" y="200711"/>
                      <a:pt x="829053" y="239377"/>
                    </a:cubicBezTo>
                    <a:cubicBezTo>
                      <a:pt x="836088" y="274435"/>
                      <a:pt x="824533" y="302544"/>
                      <a:pt x="829053" y="332542"/>
                    </a:cubicBezTo>
                    <a:cubicBezTo>
                      <a:pt x="832973" y="361537"/>
                      <a:pt x="852193" y="400739"/>
                      <a:pt x="860330" y="417245"/>
                    </a:cubicBezTo>
                    <a:cubicBezTo>
                      <a:pt x="869223" y="435882"/>
                      <a:pt x="866357" y="427659"/>
                      <a:pt x="876013" y="434190"/>
                    </a:cubicBezTo>
                    <a:cubicBezTo>
                      <a:pt x="885717" y="437610"/>
                      <a:pt x="903268" y="459042"/>
                      <a:pt x="915109" y="459596"/>
                    </a:cubicBezTo>
                    <a:cubicBezTo>
                      <a:pt x="928946" y="465965"/>
                      <a:pt x="940112" y="459278"/>
                      <a:pt x="954205" y="459596"/>
                    </a:cubicBezTo>
                  </a:path>
                </a:pathLst>
              </a:custGeom>
              <a:ln w="19050">
                <a:solidFill>
                  <a:srgbClr val="FFFF00"/>
                </a:solidFill>
                <a:prstDash val="sysDot"/>
                <a:extLst>
                  <a:ext uri="{C807C97D-BFC1-408E-A445-0C87EB9F89A2}">
                    <ask:lineSketchStyleProps xmlns:ask="http://schemas.microsoft.com/office/drawing/2018/sketchyshapes" sd="4162846894">
                      <a:custGeom>
                        <a:avLst/>
                        <a:gdLst/>
                        <a:ahLst/>
                        <a:cxnLst>
                          <a:cxn ang="0">
                            <a:pos x="wd2" y="hd2"/>
                          </a:cxn>
                          <a:cxn ang="5400000">
                            <a:pos x="wd2" y="hd2"/>
                          </a:cxn>
                          <a:cxn ang="10800000">
                            <a:pos x="wd2" y="hd2"/>
                          </a:cxn>
                          <a:cxn ang="16200000">
                            <a:pos x="wd2" y="hd2"/>
                          </a:cxn>
                        </a:cxnLst>
                        <a:rect l="0" t="0" r="r" b="b"/>
                        <a:pathLst>
                          <a:path w="21600" h="21295" extrusionOk="0">
                            <a:moveTo>
                              <a:pt x="0" y="12595"/>
                            </a:moveTo>
                            <a:cubicBezTo>
                              <a:pt x="1092" y="12400"/>
                              <a:pt x="2184" y="12204"/>
                              <a:pt x="2833" y="11814"/>
                            </a:cubicBezTo>
                            <a:cubicBezTo>
                              <a:pt x="3482" y="11424"/>
                              <a:pt x="3482" y="10903"/>
                              <a:pt x="3895" y="10253"/>
                            </a:cubicBezTo>
                            <a:cubicBezTo>
                              <a:pt x="4308" y="9602"/>
                              <a:pt x="5016" y="8886"/>
                              <a:pt x="5311" y="7911"/>
                            </a:cubicBezTo>
                            <a:cubicBezTo>
                              <a:pt x="5607" y="6935"/>
                              <a:pt x="5311" y="5633"/>
                              <a:pt x="5666" y="4397"/>
                            </a:cubicBezTo>
                            <a:cubicBezTo>
                              <a:pt x="6020" y="3161"/>
                              <a:pt x="6728" y="1209"/>
                              <a:pt x="7436" y="494"/>
                            </a:cubicBezTo>
                            <a:cubicBezTo>
                              <a:pt x="8144" y="-222"/>
                              <a:pt x="9207" y="168"/>
                              <a:pt x="9915" y="103"/>
                            </a:cubicBezTo>
                            <a:cubicBezTo>
                              <a:pt x="10623" y="38"/>
                              <a:pt x="10977" y="-92"/>
                              <a:pt x="11685" y="103"/>
                            </a:cubicBezTo>
                            <a:cubicBezTo>
                              <a:pt x="12393" y="298"/>
                              <a:pt x="13544" y="1014"/>
                              <a:pt x="14164" y="1274"/>
                            </a:cubicBezTo>
                            <a:cubicBezTo>
                              <a:pt x="14784" y="1535"/>
                              <a:pt x="14961" y="1339"/>
                              <a:pt x="15403" y="1665"/>
                            </a:cubicBezTo>
                            <a:cubicBezTo>
                              <a:pt x="15846" y="1990"/>
                              <a:pt x="16377" y="2445"/>
                              <a:pt x="16820" y="3226"/>
                            </a:cubicBezTo>
                            <a:cubicBezTo>
                              <a:pt x="17262" y="4007"/>
                              <a:pt x="17734" y="5048"/>
                              <a:pt x="18059" y="6349"/>
                            </a:cubicBezTo>
                            <a:cubicBezTo>
                              <a:pt x="18384" y="7650"/>
                              <a:pt x="18649" y="9537"/>
                              <a:pt x="18767" y="11033"/>
                            </a:cubicBezTo>
                            <a:cubicBezTo>
                              <a:pt x="18885" y="12530"/>
                              <a:pt x="18649" y="13961"/>
                              <a:pt x="18767" y="15327"/>
                            </a:cubicBezTo>
                            <a:cubicBezTo>
                              <a:pt x="18885" y="16694"/>
                              <a:pt x="19298" y="18450"/>
                              <a:pt x="19475" y="19231"/>
                            </a:cubicBezTo>
                            <a:cubicBezTo>
                              <a:pt x="19652" y="20012"/>
                              <a:pt x="19623" y="19686"/>
                              <a:pt x="19830" y="20012"/>
                            </a:cubicBezTo>
                            <a:cubicBezTo>
                              <a:pt x="20036" y="20337"/>
                              <a:pt x="20420" y="20988"/>
                              <a:pt x="20715" y="21183"/>
                            </a:cubicBezTo>
                            <a:cubicBezTo>
                              <a:pt x="21010" y="21378"/>
                              <a:pt x="21305" y="21280"/>
                              <a:pt x="21600" y="21183"/>
                            </a:cubicBezTo>
                          </a:path>
                        </a:pathLst>
                      </a:custGeom>
                      <ask:type>
                        <ask:lineSketchScribble/>
                      </ask:type>
                    </ask:lineSketchStyleProps>
                  </a:ext>
                </a:extLst>
              </a:ln>
            </p:spPr>
            <p:txBody>
              <a:bodyPr lIns="45718" tIns="45718" rIns="45718" bIns="45718" anchor="ctr"/>
              <a:lstStyle/>
              <a:p>
                <a:pPr algn="ctr">
                  <a:defRPr>
                    <a:solidFill>
                      <a:srgbClr val="FFFFFF"/>
                    </a:solidFill>
                  </a:defRPr>
                </a:pPr>
                <a:endParaRPr lang="en-US" dirty="0"/>
              </a:p>
            </p:txBody>
          </p:sp>
        </p:grpSp>
        <p:grpSp>
          <p:nvGrpSpPr>
            <p:cNvPr id="14" name="Grupo 13">
              <a:extLst>
                <a:ext uri="{FF2B5EF4-FFF2-40B4-BE49-F238E27FC236}">
                  <a16:creationId xmlns:a16="http://schemas.microsoft.com/office/drawing/2014/main" id="{D636BB9B-2868-445F-BD7F-74294226B381}"/>
                </a:ext>
              </a:extLst>
            </p:cNvPr>
            <p:cNvGrpSpPr>
              <a:grpSpLocks noChangeAspect="1"/>
            </p:cNvGrpSpPr>
            <p:nvPr/>
          </p:nvGrpSpPr>
          <p:grpSpPr>
            <a:xfrm>
              <a:off x="5273784" y="1583548"/>
              <a:ext cx="1503174" cy="3708000"/>
              <a:chOff x="5208923" y="1759737"/>
              <a:chExt cx="1324613" cy="3267531"/>
            </a:xfrm>
          </p:grpSpPr>
          <p:pic>
            <p:nvPicPr>
              <p:cNvPr id="3" name="Imagen 2">
                <a:extLst>
                  <a:ext uri="{FF2B5EF4-FFF2-40B4-BE49-F238E27FC236}">
                    <a16:creationId xmlns:a16="http://schemas.microsoft.com/office/drawing/2014/main" id="{2DB3A9A9-5314-47E0-9826-21A82181301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105"/>
              <a:stretch/>
            </p:blipFill>
            <p:spPr>
              <a:xfrm>
                <a:off x="5208923" y="1759737"/>
                <a:ext cx="1324613" cy="3267531"/>
              </a:xfrm>
              <a:prstGeom prst="rect">
                <a:avLst/>
              </a:prstGeom>
            </p:spPr>
          </p:pic>
          <p:sp>
            <p:nvSpPr>
              <p:cNvPr id="9" name="Forma libre: forma 8">
                <a:extLst>
                  <a:ext uri="{FF2B5EF4-FFF2-40B4-BE49-F238E27FC236}">
                    <a16:creationId xmlns:a16="http://schemas.microsoft.com/office/drawing/2014/main" id="{68B53938-0CD4-4056-82E7-3FC5DB084087}"/>
                  </a:ext>
                </a:extLst>
              </p:cNvPr>
              <p:cNvSpPr/>
              <p:nvPr/>
            </p:nvSpPr>
            <p:spPr>
              <a:xfrm>
                <a:off x="5683250" y="2520877"/>
                <a:ext cx="723900" cy="237131"/>
              </a:xfrm>
              <a:custGeom>
                <a:avLst/>
                <a:gdLst>
                  <a:gd name="connsiteX0" fmla="*/ 0 w 723900"/>
                  <a:gd name="connsiteY0" fmla="*/ 133423 h 237131"/>
                  <a:gd name="connsiteX1" fmla="*/ 25400 w 723900"/>
                  <a:gd name="connsiteY1" fmla="*/ 215973 h 237131"/>
                  <a:gd name="connsiteX2" fmla="*/ 25400 w 723900"/>
                  <a:gd name="connsiteY2" fmla="*/ 235023 h 237131"/>
                  <a:gd name="connsiteX3" fmla="*/ 69850 w 723900"/>
                  <a:gd name="connsiteY3" fmla="*/ 177873 h 237131"/>
                  <a:gd name="connsiteX4" fmla="*/ 120650 w 723900"/>
                  <a:gd name="connsiteY4" fmla="*/ 146123 h 237131"/>
                  <a:gd name="connsiteX5" fmla="*/ 177800 w 723900"/>
                  <a:gd name="connsiteY5" fmla="*/ 108023 h 237131"/>
                  <a:gd name="connsiteX6" fmla="*/ 247650 w 723900"/>
                  <a:gd name="connsiteY6" fmla="*/ 57223 h 237131"/>
                  <a:gd name="connsiteX7" fmla="*/ 330200 w 723900"/>
                  <a:gd name="connsiteY7" fmla="*/ 25473 h 237131"/>
                  <a:gd name="connsiteX8" fmla="*/ 406400 w 723900"/>
                  <a:gd name="connsiteY8" fmla="*/ 73 h 237131"/>
                  <a:gd name="connsiteX9" fmla="*/ 539750 w 723900"/>
                  <a:gd name="connsiteY9" fmla="*/ 19123 h 237131"/>
                  <a:gd name="connsiteX10" fmla="*/ 622300 w 723900"/>
                  <a:gd name="connsiteY10" fmla="*/ 57223 h 237131"/>
                  <a:gd name="connsiteX11" fmla="*/ 685800 w 723900"/>
                  <a:gd name="connsiteY11" fmla="*/ 95323 h 237131"/>
                  <a:gd name="connsiteX12" fmla="*/ 723900 w 723900"/>
                  <a:gd name="connsiteY12" fmla="*/ 120723 h 23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900" h="237131">
                    <a:moveTo>
                      <a:pt x="0" y="133423"/>
                    </a:moveTo>
                    <a:lnTo>
                      <a:pt x="25400" y="215973"/>
                    </a:lnTo>
                    <a:cubicBezTo>
                      <a:pt x="29633" y="232906"/>
                      <a:pt x="17992" y="241373"/>
                      <a:pt x="25400" y="235023"/>
                    </a:cubicBezTo>
                    <a:cubicBezTo>
                      <a:pt x="32808" y="228673"/>
                      <a:pt x="53975" y="192690"/>
                      <a:pt x="69850" y="177873"/>
                    </a:cubicBezTo>
                    <a:cubicBezTo>
                      <a:pt x="85725" y="163056"/>
                      <a:pt x="102658" y="157765"/>
                      <a:pt x="120650" y="146123"/>
                    </a:cubicBezTo>
                    <a:cubicBezTo>
                      <a:pt x="138642" y="134481"/>
                      <a:pt x="156633" y="122840"/>
                      <a:pt x="177800" y="108023"/>
                    </a:cubicBezTo>
                    <a:cubicBezTo>
                      <a:pt x="198967" y="93206"/>
                      <a:pt x="222250" y="70981"/>
                      <a:pt x="247650" y="57223"/>
                    </a:cubicBezTo>
                    <a:cubicBezTo>
                      <a:pt x="273050" y="43465"/>
                      <a:pt x="303742" y="34998"/>
                      <a:pt x="330200" y="25473"/>
                    </a:cubicBezTo>
                    <a:cubicBezTo>
                      <a:pt x="356658" y="15948"/>
                      <a:pt x="371475" y="1131"/>
                      <a:pt x="406400" y="73"/>
                    </a:cubicBezTo>
                    <a:cubicBezTo>
                      <a:pt x="441325" y="-985"/>
                      <a:pt x="503767" y="9598"/>
                      <a:pt x="539750" y="19123"/>
                    </a:cubicBezTo>
                    <a:cubicBezTo>
                      <a:pt x="575733" y="28648"/>
                      <a:pt x="597958" y="44523"/>
                      <a:pt x="622300" y="57223"/>
                    </a:cubicBezTo>
                    <a:cubicBezTo>
                      <a:pt x="646642" y="69923"/>
                      <a:pt x="685800" y="95323"/>
                      <a:pt x="685800" y="95323"/>
                    </a:cubicBezTo>
                    <a:cubicBezTo>
                      <a:pt x="702733" y="105906"/>
                      <a:pt x="713316" y="113314"/>
                      <a:pt x="723900" y="120723"/>
                    </a:cubicBezTo>
                  </a:path>
                </a:pathLst>
              </a:custGeom>
              <a:noFill/>
              <a:ln w="19050" cap="flat">
                <a:solidFill>
                  <a:srgbClr val="FFFF00"/>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grpSp>
        <p:sp>
          <p:nvSpPr>
            <p:cNvPr id="16" name="CuadroTexto 15">
              <a:extLst>
                <a:ext uri="{FF2B5EF4-FFF2-40B4-BE49-F238E27FC236}">
                  <a16:creationId xmlns:a16="http://schemas.microsoft.com/office/drawing/2014/main" id="{44B14849-A55B-4BE1-BE02-A5FAE3719BD8}"/>
                </a:ext>
              </a:extLst>
            </p:cNvPr>
            <p:cNvSpPr txBox="1"/>
            <p:nvPr/>
          </p:nvSpPr>
          <p:spPr>
            <a:xfrm>
              <a:off x="6107944" y="3712935"/>
              <a:ext cx="603687"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FF00"/>
                  </a:solidFill>
                  <a:effectLst/>
                  <a:uFillTx/>
                  <a:latin typeface="Calibri" panose="020F0502020204030204" pitchFamily="34" charset="0"/>
                  <a:cs typeface="Calibri" panose="020F0502020204030204" pitchFamily="34" charset="0"/>
                  <a:sym typeface="Arial"/>
                </a:rPr>
                <a:t>FT:GFP</a:t>
              </a:r>
              <a:endParaRPr kumimoji="0" lang="en-US" sz="1400" b="0" i="0" u="none" strike="noStrike" cap="none" spc="0" normalizeH="0" baseline="0" dirty="0">
                <a:ln>
                  <a:noFill/>
                </a:ln>
                <a:solidFill>
                  <a:srgbClr val="00FF00"/>
                </a:solidFill>
                <a:effectLst/>
                <a:uFillTx/>
                <a:sym typeface="Arial"/>
              </a:endParaRPr>
            </a:p>
          </p:txBody>
        </p:sp>
        <p:sp>
          <p:nvSpPr>
            <p:cNvPr id="27" name="CuadroTexto 26">
              <a:extLst>
                <a:ext uri="{FF2B5EF4-FFF2-40B4-BE49-F238E27FC236}">
                  <a16:creationId xmlns:a16="http://schemas.microsoft.com/office/drawing/2014/main" id="{AB382C45-A1F3-4073-B626-B7E820E7C7C1}"/>
                </a:ext>
              </a:extLst>
            </p:cNvPr>
            <p:cNvSpPr txBox="1"/>
            <p:nvPr/>
          </p:nvSpPr>
          <p:spPr>
            <a:xfrm>
              <a:off x="7327144" y="2780647"/>
              <a:ext cx="603687"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FF00"/>
                  </a:solidFill>
                  <a:effectLst/>
                  <a:uFillTx/>
                  <a:latin typeface="Calibri" panose="020F0502020204030204" pitchFamily="34" charset="0"/>
                  <a:cs typeface="Calibri" panose="020F0502020204030204" pitchFamily="34" charset="0"/>
                  <a:sym typeface="Arial"/>
                </a:rPr>
                <a:t>FT:GFP</a:t>
              </a:r>
              <a:endParaRPr kumimoji="0" lang="en-US" sz="1400" b="0" i="0" u="none" strike="noStrike" cap="none" spc="0" normalizeH="0" baseline="0" dirty="0">
                <a:ln>
                  <a:noFill/>
                </a:ln>
                <a:solidFill>
                  <a:srgbClr val="00FF00"/>
                </a:solidFill>
                <a:effectLst/>
                <a:uFillTx/>
                <a:sym typeface="Arial"/>
              </a:endParaRPr>
            </a:p>
          </p:txBody>
        </p:sp>
      </p:gr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Title 2"/>
          <p:cNvSpPr txBox="1"/>
          <p:nvPr/>
        </p:nvSpPr>
        <p:spPr>
          <a:xfrm>
            <a:off x="457200" y="133987"/>
            <a:ext cx="8229600" cy="538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lvl1pPr algn="ctr">
              <a:defRPr sz="2400" b="1" u="sng">
                <a:latin typeface="Calibri"/>
                <a:ea typeface="Calibri"/>
                <a:cs typeface="Calibri"/>
                <a:sym typeface="Calibri"/>
              </a:defRPr>
            </a:lvl1pPr>
          </a:lstStyle>
          <a:p>
            <a:r>
              <a:rPr dirty="0"/>
              <a:t>FT and other members of the expanded PEPB family</a:t>
            </a:r>
          </a:p>
        </p:txBody>
      </p:sp>
      <p:pic>
        <p:nvPicPr>
          <p:cNvPr id="880" name="Imagen 5" descr="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20" y="1227396"/>
            <a:ext cx="3301828" cy="4824003"/>
          </a:xfrm>
          <a:prstGeom prst="rect">
            <a:avLst/>
          </a:prstGeom>
          <a:ln w="12700">
            <a:miter lim="400000"/>
          </a:ln>
        </p:spPr>
      </p:pic>
      <p:sp>
        <p:nvSpPr>
          <p:cNvPr id="881" name="CuadroTexto 6"/>
          <p:cNvSpPr txBox="1"/>
          <p:nvPr/>
        </p:nvSpPr>
        <p:spPr>
          <a:xfrm>
            <a:off x="210398" y="6087779"/>
            <a:ext cx="8675076"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err="1">
                <a:latin typeface="Times New Roman" panose="02020603050405020304" pitchFamily="18" charset="0"/>
                <a:ea typeface="Calibri" panose="020F0502020204030204" pitchFamily="34" charset="0"/>
                <a:cs typeface="Times New Roman" panose="02020603050405020304" pitchFamily="18" charset="0"/>
              </a:rPr>
              <a:t>Danilevskaya</a:t>
            </a:r>
            <a:r>
              <a:rPr lang="en-US" sz="800" b="0" dirty="0">
                <a:latin typeface="Times New Roman" panose="02020603050405020304" pitchFamily="18" charset="0"/>
                <a:ea typeface="Calibri" panose="020F0502020204030204" pitchFamily="34" charset="0"/>
                <a:cs typeface="Times New Roman" panose="02020603050405020304" pitchFamily="18" charset="0"/>
              </a:rPr>
              <a:t> et al. (2008). A genomic and expression compendium of the expanded PEBP gene family from maize. Plant Physiol </a:t>
            </a:r>
            <a:r>
              <a:rPr lang="en-US" sz="800" b="0" dirty="0">
                <a:latin typeface="Times New Roman" panose="02020603050405020304" pitchFamily="18" charset="0"/>
                <a:ea typeface="Times New Roman" panose="02020603050405020304" pitchFamily="18" charset="0"/>
                <a:cs typeface="Times New Roman" panose="02020603050405020304" pitchFamily="18" charset="0"/>
              </a:rPr>
              <a:t>146: </a:t>
            </a:r>
            <a:r>
              <a:rPr lang="en-US" sz="800" b="0" dirty="0">
                <a:latin typeface="Times New Roman" panose="02020603050405020304" pitchFamily="18" charset="0"/>
                <a:ea typeface="Times New Roman" panose="02020603050405020304" pitchFamily="18" charset="0"/>
                <a:cs typeface="Times New Roman" panose="02020603050405020304" pitchFamily="18" charset="0"/>
                <a:hlinkClick r:id="rId4"/>
              </a:rPr>
              <a:t>250-264</a:t>
            </a:r>
            <a:r>
              <a:rPr lang="en-US" sz="800" b="0" dirty="0">
                <a:latin typeface="Times New Roman" panose="02020603050405020304" pitchFamily="18" charset="0"/>
                <a:ea typeface="Times New Roman" panose="02020603050405020304" pitchFamily="18" charset="0"/>
                <a:cs typeface="Times New Roman" panose="02020603050405020304" pitchFamily="18" charset="0"/>
              </a:rPr>
              <a:t>. </a:t>
            </a:r>
            <a:endParaRPr sz="800" b="0" dirty="0">
              <a:latin typeface="Times New Roman" panose="02020603050405020304" pitchFamily="18" charset="0"/>
              <a:cs typeface="Times New Roman" panose="02020603050405020304" pitchFamily="18" charset="0"/>
            </a:endParaRPr>
          </a:p>
        </p:txBody>
      </p:sp>
      <p:sp>
        <p:nvSpPr>
          <p:cNvPr id="882" name="CuadroTexto 7"/>
          <p:cNvSpPr txBox="1"/>
          <p:nvPr/>
        </p:nvSpPr>
        <p:spPr>
          <a:xfrm rot="16200000">
            <a:off x="-2307488" y="3259681"/>
            <a:ext cx="5570575"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200" b="1">
                <a:latin typeface="Calibri"/>
                <a:ea typeface="Calibri"/>
                <a:cs typeface="Calibri"/>
                <a:sym typeface="Calibri"/>
              </a:defRPr>
            </a:pPr>
            <a:r>
              <a:rPr dirty="0"/>
              <a:t>Phylogenetic analysis of PEBP proteins from </a:t>
            </a:r>
            <a:r>
              <a:rPr dirty="0">
                <a:solidFill>
                  <a:srgbClr val="FF0000"/>
                </a:solidFill>
              </a:rPr>
              <a:t>Arabidopsis </a:t>
            </a:r>
            <a:r>
              <a:rPr dirty="0"/>
              <a:t>and cereals</a:t>
            </a:r>
          </a:p>
        </p:txBody>
      </p:sp>
      <p:sp>
        <p:nvSpPr>
          <p:cNvPr id="883" name="CuadroTexto 8"/>
          <p:cNvSpPr txBox="1"/>
          <p:nvPr/>
        </p:nvSpPr>
        <p:spPr>
          <a:xfrm>
            <a:off x="3881846" y="2155505"/>
            <a:ext cx="4572002"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600" b="1" i="1">
                <a:solidFill>
                  <a:srgbClr val="009900"/>
                </a:solidFill>
                <a:latin typeface="Calibri"/>
                <a:ea typeface="Calibri"/>
                <a:cs typeface="Calibri"/>
                <a:sym typeface="Calibri"/>
              </a:defRPr>
            </a:pPr>
            <a:r>
              <a:rPr dirty="0"/>
              <a:t>FLOWERING LOCUS T (FT)</a:t>
            </a:r>
          </a:p>
          <a:p>
            <a:pPr>
              <a:defRPr sz="1600" b="1" i="1">
                <a:solidFill>
                  <a:schemeClr val="accent3"/>
                </a:solidFill>
                <a:latin typeface="Calibri"/>
                <a:ea typeface="Calibri"/>
                <a:cs typeface="Calibri"/>
                <a:sym typeface="Calibri"/>
              </a:defRPr>
            </a:pPr>
            <a:r>
              <a:rPr dirty="0"/>
              <a:t>TWIN SISTER OF FT (TSF)</a:t>
            </a:r>
          </a:p>
        </p:txBody>
      </p:sp>
      <p:sp>
        <p:nvSpPr>
          <p:cNvPr id="884" name="CuadroTexto 9"/>
          <p:cNvSpPr txBox="1"/>
          <p:nvPr/>
        </p:nvSpPr>
        <p:spPr>
          <a:xfrm>
            <a:off x="3901440" y="4151159"/>
            <a:ext cx="4572002"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i="1">
                <a:solidFill>
                  <a:srgbClr val="808080"/>
                </a:solidFill>
                <a:latin typeface="Calibri"/>
                <a:ea typeface="Calibri"/>
                <a:cs typeface="Calibri"/>
                <a:sym typeface="Calibri"/>
              </a:defRPr>
            </a:lvl1pPr>
          </a:lstStyle>
          <a:p>
            <a:r>
              <a:t>MOTHER OF FT and TFL1 (MFT)</a:t>
            </a:r>
          </a:p>
        </p:txBody>
      </p:sp>
      <p:sp>
        <p:nvSpPr>
          <p:cNvPr id="885" name="CuadroTexto 10"/>
          <p:cNvSpPr txBox="1"/>
          <p:nvPr/>
        </p:nvSpPr>
        <p:spPr>
          <a:xfrm>
            <a:off x="3901440" y="4563019"/>
            <a:ext cx="4572002"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600" b="1" i="1">
                <a:solidFill>
                  <a:srgbClr val="FF9900"/>
                </a:solidFill>
                <a:latin typeface="Calibri"/>
                <a:ea typeface="Calibri"/>
                <a:cs typeface="Calibri"/>
                <a:sym typeface="Calibri"/>
              </a:defRPr>
            </a:pPr>
            <a:r>
              <a:t>BROTHER OF FT (BFT)</a:t>
            </a:r>
          </a:p>
          <a:p>
            <a:pPr>
              <a:defRPr sz="1600" b="1" i="1">
                <a:solidFill>
                  <a:srgbClr val="FF0000"/>
                </a:solidFill>
                <a:latin typeface="Calibri"/>
                <a:ea typeface="Calibri"/>
                <a:cs typeface="Calibri"/>
                <a:sym typeface="Calibri"/>
              </a:defRPr>
            </a:pPr>
            <a:r>
              <a:t>TERMINAL FLOWER 1 (TFL1)</a:t>
            </a:r>
          </a:p>
        </p:txBody>
      </p:sp>
      <p:sp>
        <p:nvSpPr>
          <p:cNvPr id="886" name="CuadroTexto 12"/>
          <p:cNvSpPr txBox="1"/>
          <p:nvPr/>
        </p:nvSpPr>
        <p:spPr>
          <a:xfrm>
            <a:off x="2971800" y="1042731"/>
            <a:ext cx="5791200"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latin typeface="Calibri"/>
                <a:ea typeface="Calibri"/>
                <a:cs typeface="Calibri"/>
                <a:sym typeface="Calibri"/>
              </a:defRPr>
            </a:lvl1pPr>
          </a:lstStyle>
          <a:p>
            <a:r>
              <a:rPr sz="1800" dirty="0"/>
              <a:t>Phosphatidyl Ethanolamine Binding Protein (PEBP) family </a:t>
            </a:r>
          </a:p>
        </p:txBody>
      </p:sp>
      <p:grpSp>
        <p:nvGrpSpPr>
          <p:cNvPr id="3" name="Grupo 2">
            <a:extLst>
              <a:ext uri="{FF2B5EF4-FFF2-40B4-BE49-F238E27FC236}">
                <a16:creationId xmlns:a16="http://schemas.microsoft.com/office/drawing/2014/main" id="{3440FA02-4B9E-453F-838A-9F05E3FEDB7B}"/>
              </a:ext>
            </a:extLst>
          </p:cNvPr>
          <p:cNvGrpSpPr/>
          <p:nvPr/>
        </p:nvGrpSpPr>
        <p:grpSpPr>
          <a:xfrm>
            <a:off x="6615207" y="1757363"/>
            <a:ext cx="2328182" cy="1661800"/>
            <a:chOff x="6615207" y="1757363"/>
            <a:chExt cx="2328182" cy="1661800"/>
          </a:xfrm>
        </p:grpSpPr>
        <p:pic>
          <p:nvPicPr>
            <p:cNvPr id="887" name="Imagen 2" descr="Imagen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615207" y="1757363"/>
              <a:ext cx="2328182" cy="1452964"/>
            </a:xfrm>
            <a:prstGeom prst="rect">
              <a:avLst/>
            </a:prstGeom>
            <a:ln w="12700">
              <a:miter lim="400000"/>
            </a:ln>
          </p:spPr>
        </p:pic>
        <p:sp>
          <p:nvSpPr>
            <p:cNvPr id="2" name="CuadroTexto 1">
              <a:extLst>
                <a:ext uri="{FF2B5EF4-FFF2-40B4-BE49-F238E27FC236}">
                  <a16:creationId xmlns:a16="http://schemas.microsoft.com/office/drawing/2014/main" id="{51E057D8-8035-48C6-8162-3CBE52561797}"/>
                </a:ext>
              </a:extLst>
            </p:cNvPr>
            <p:cNvSpPr txBox="1"/>
            <p:nvPr/>
          </p:nvSpPr>
          <p:spPr>
            <a:xfrm>
              <a:off x="7305132" y="3080613"/>
              <a:ext cx="948332"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FLORIGEN</a:t>
              </a:r>
            </a:p>
          </p:txBody>
        </p:sp>
        <p:sp>
          <p:nvSpPr>
            <p:cNvPr id="14" name="CuadroTexto 13">
              <a:extLst>
                <a:ext uri="{FF2B5EF4-FFF2-40B4-BE49-F238E27FC236}">
                  <a16:creationId xmlns:a16="http://schemas.microsoft.com/office/drawing/2014/main" id="{1A606A66-846B-401B-805A-4B679990AAB3}"/>
                </a:ext>
              </a:extLst>
            </p:cNvPr>
            <p:cNvSpPr txBox="1"/>
            <p:nvPr/>
          </p:nvSpPr>
          <p:spPr>
            <a:xfrm>
              <a:off x="7036800" y="2320473"/>
              <a:ext cx="239805"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FT</a:t>
              </a:r>
            </a:p>
          </p:txBody>
        </p:sp>
        <p:sp>
          <p:nvSpPr>
            <p:cNvPr id="15" name="CuadroTexto 14">
              <a:extLst>
                <a:ext uri="{FF2B5EF4-FFF2-40B4-BE49-F238E27FC236}">
                  <a16:creationId xmlns:a16="http://schemas.microsoft.com/office/drawing/2014/main" id="{660BB28B-B5FD-446D-9B30-B2A2747A47C5}"/>
                </a:ext>
              </a:extLst>
            </p:cNvPr>
            <p:cNvSpPr txBox="1"/>
            <p:nvPr/>
          </p:nvSpPr>
          <p:spPr>
            <a:xfrm>
              <a:off x="8214805" y="2333202"/>
              <a:ext cx="31194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TSF</a:t>
              </a:r>
            </a:p>
          </p:txBody>
        </p:sp>
      </p:grpSp>
      <p:grpSp>
        <p:nvGrpSpPr>
          <p:cNvPr id="4" name="Grupo 3">
            <a:extLst>
              <a:ext uri="{FF2B5EF4-FFF2-40B4-BE49-F238E27FC236}">
                <a16:creationId xmlns:a16="http://schemas.microsoft.com/office/drawing/2014/main" id="{F570ED63-74B0-4FED-BC24-9CE34D5BD2E1}"/>
              </a:ext>
            </a:extLst>
          </p:cNvPr>
          <p:cNvGrpSpPr/>
          <p:nvPr/>
        </p:nvGrpSpPr>
        <p:grpSpPr>
          <a:xfrm>
            <a:off x="6615207" y="4237011"/>
            <a:ext cx="2328182" cy="1621805"/>
            <a:chOff x="6615207" y="4237011"/>
            <a:chExt cx="2328182" cy="1621805"/>
          </a:xfrm>
        </p:grpSpPr>
        <p:pic>
          <p:nvPicPr>
            <p:cNvPr id="888" name="Imagen 11" descr="Imagen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615207" y="4237011"/>
              <a:ext cx="2328182" cy="1333605"/>
            </a:xfrm>
            <a:prstGeom prst="rect">
              <a:avLst/>
            </a:prstGeom>
            <a:ln w="12700">
              <a:miter lim="400000"/>
            </a:ln>
          </p:spPr>
        </p:pic>
        <p:sp>
          <p:nvSpPr>
            <p:cNvPr id="13" name="CuadroTexto 12">
              <a:extLst>
                <a:ext uri="{FF2B5EF4-FFF2-40B4-BE49-F238E27FC236}">
                  <a16:creationId xmlns:a16="http://schemas.microsoft.com/office/drawing/2014/main" id="{0672E22E-96C9-4C81-A9A3-355B2F668FAC}"/>
                </a:ext>
              </a:extLst>
            </p:cNvPr>
            <p:cNvSpPr txBox="1"/>
            <p:nvPr/>
          </p:nvSpPr>
          <p:spPr>
            <a:xfrm>
              <a:off x="7036800" y="5520266"/>
              <a:ext cx="1426027"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ANTI-FLORIGEN</a:t>
              </a:r>
            </a:p>
          </p:txBody>
        </p:sp>
        <p:sp>
          <p:nvSpPr>
            <p:cNvPr id="16" name="CuadroTexto 15">
              <a:extLst>
                <a:ext uri="{FF2B5EF4-FFF2-40B4-BE49-F238E27FC236}">
                  <a16:creationId xmlns:a16="http://schemas.microsoft.com/office/drawing/2014/main" id="{7BB082B4-1635-49AE-A775-DD616BF9A5EC}"/>
                </a:ext>
              </a:extLst>
            </p:cNvPr>
            <p:cNvSpPr txBox="1"/>
            <p:nvPr/>
          </p:nvSpPr>
          <p:spPr>
            <a:xfrm rot="21000000">
              <a:off x="6975174" y="4761250"/>
              <a:ext cx="384075"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TFL1</a:t>
              </a:r>
            </a:p>
          </p:txBody>
        </p:sp>
        <p:sp>
          <p:nvSpPr>
            <p:cNvPr id="18" name="CuadroTexto 17">
              <a:extLst>
                <a:ext uri="{FF2B5EF4-FFF2-40B4-BE49-F238E27FC236}">
                  <a16:creationId xmlns:a16="http://schemas.microsoft.com/office/drawing/2014/main" id="{213BCDE6-6D57-4704-852B-109FD7933C00}"/>
                </a:ext>
              </a:extLst>
            </p:cNvPr>
            <p:cNvSpPr txBox="1"/>
            <p:nvPr/>
          </p:nvSpPr>
          <p:spPr>
            <a:xfrm rot="600000">
              <a:off x="8059771" y="4761251"/>
              <a:ext cx="326367"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BFT</a:t>
              </a:r>
            </a:p>
          </p:txBody>
        </p:sp>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4">
            <a:extLst>
              <a:ext uri="{FF2B5EF4-FFF2-40B4-BE49-F238E27FC236}">
                <a16:creationId xmlns:a16="http://schemas.microsoft.com/office/drawing/2014/main" id="{B0534025-71A5-4A8E-9676-E01F2103F99F}"/>
              </a:ext>
            </a:extLst>
          </p:cNvPr>
          <p:cNvSpPr txBox="1"/>
          <p:nvPr/>
        </p:nvSpPr>
        <p:spPr>
          <a:xfrm>
            <a:off x="269966" y="5818672"/>
            <a:ext cx="8652562" cy="488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lnSpc>
                <a:spcPct val="107000"/>
              </a:lnSpc>
              <a:spcBef>
                <a:spcPts val="800"/>
              </a:spcBef>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a:t>
            </a:r>
            <a:r>
              <a:rPr lang="en-US" sz="800" b="0" dirty="0" err="1">
                <a:latin typeface="Times New Roman" panose="02020603050405020304" pitchFamily="18" charset="0"/>
                <a:cs typeface="Times New Roman" panose="02020603050405020304" pitchFamily="18" charset="0"/>
              </a:rPr>
              <a:t>Harig</a:t>
            </a:r>
            <a:r>
              <a:rPr lang="en-US" sz="800" b="0" dirty="0">
                <a:latin typeface="Times New Roman" panose="02020603050405020304" pitchFamily="18" charset="0"/>
                <a:cs typeface="Times New Roman" panose="02020603050405020304" pitchFamily="18" charset="0"/>
              </a:rPr>
              <a:t> et al. (2012) </a:t>
            </a:r>
            <a:r>
              <a:rPr lang="en-US" sz="800" b="0" dirty="0">
                <a:latin typeface="Times New Roman" panose="02020603050405020304" pitchFamily="18" charset="0"/>
                <a:ea typeface="Calibri" panose="020F0502020204030204" pitchFamily="34" charset="0"/>
                <a:cs typeface="Times New Roman" panose="02020603050405020304" pitchFamily="18" charset="0"/>
              </a:rPr>
              <a:t>Proteins from the FLOWERING LOCUS T-like subclade of the PEBP family act antagonistically to regulate floral initiation in tobacco. Plant J. 72: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908–921</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cs typeface="Times New Roman" panose="02020603050405020304" pitchFamily="18" charset="0"/>
              </a:rPr>
              <a:t>Benlloch</a:t>
            </a:r>
            <a:r>
              <a:rPr lang="en-US" sz="800" b="0" dirty="0">
                <a:latin typeface="Times New Roman" panose="02020603050405020304" pitchFamily="18" charset="0"/>
                <a:cs typeface="Times New Roman" panose="02020603050405020304" pitchFamily="18" charset="0"/>
              </a:rPr>
              <a:t>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(2015). Genetic control of inflorescence architecture in legumes. Front Plant Sci. 6:</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4"/>
              </a:rPr>
              <a:t>543</a:t>
            </a:r>
            <a:r>
              <a:rPr lang="en-US" sz="800" b="0" dirty="0">
                <a:latin typeface="Times New Roman" panose="02020603050405020304" pitchFamily="18" charset="0"/>
                <a:ea typeface="Calibri" panose="020F0502020204030204" pitchFamily="34" charset="0"/>
                <a:cs typeface="Times New Roman" panose="02020603050405020304" pitchFamily="18" charset="0"/>
              </a:rPr>
              <a:t>;</a:t>
            </a:r>
            <a:r>
              <a:rPr lang="en-US" sz="800" b="0" dirty="0">
                <a:latin typeface="Times New Roman" panose="02020603050405020304" pitchFamily="18" charset="0"/>
                <a:cs typeface="Times New Roman" panose="02020603050405020304" pitchFamily="18" charset="0"/>
              </a:rPr>
              <a:t>                                                                                                                                                                        Y</a:t>
            </a:r>
            <a:r>
              <a:rPr lang="en-US" sz="800" b="0" i="0" u="none" strike="noStrike" dirty="0">
                <a:latin typeface="Times New Roman" panose="02020603050405020304" pitchFamily="18" charset="0"/>
                <a:cs typeface="Times New Roman" panose="02020603050405020304" pitchFamily="18" charset="0"/>
              </a:rPr>
              <a:t>amaguchi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(2005). TWIN SISTER of FT (TSF) acts as a floral pathway integrator redundantly with FT.  Plant Cell Physiol 46: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5"/>
              </a:rPr>
              <a:t>1175–1189</a:t>
            </a:r>
            <a:endParaRPr lang="en-US" sz="800" b="0" dirty="0">
              <a:latin typeface="Times New Roman" panose="02020603050405020304" pitchFamily="18" charset="0"/>
              <a:cs typeface="Times New Roman" panose="02020603050405020304" pitchFamily="18" charset="0"/>
            </a:endParaRPr>
          </a:p>
        </p:txBody>
      </p:sp>
      <p:grpSp>
        <p:nvGrpSpPr>
          <p:cNvPr id="8" name="Grupo 7">
            <a:extLst>
              <a:ext uri="{FF2B5EF4-FFF2-40B4-BE49-F238E27FC236}">
                <a16:creationId xmlns:a16="http://schemas.microsoft.com/office/drawing/2014/main" id="{F0596A59-5501-4664-86A1-F8C33E422062}"/>
              </a:ext>
            </a:extLst>
          </p:cNvPr>
          <p:cNvGrpSpPr>
            <a:grpSpLocks noChangeAspect="1"/>
          </p:cNvGrpSpPr>
          <p:nvPr/>
        </p:nvGrpSpPr>
        <p:grpSpPr>
          <a:xfrm>
            <a:off x="6697240" y="3500574"/>
            <a:ext cx="2225289" cy="2216337"/>
            <a:chOff x="4775374" y="3590189"/>
            <a:chExt cx="2546061" cy="2535821"/>
          </a:xfrm>
        </p:grpSpPr>
        <p:pic>
          <p:nvPicPr>
            <p:cNvPr id="9" name="Imagen 8">
              <a:extLst>
                <a:ext uri="{FF2B5EF4-FFF2-40B4-BE49-F238E27FC236}">
                  <a16:creationId xmlns:a16="http://schemas.microsoft.com/office/drawing/2014/main" id="{039D3B92-CAD2-4638-B9DD-CA5D98539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00514" y="3590189"/>
              <a:ext cx="2402502" cy="2289900"/>
            </a:xfrm>
            <a:prstGeom prst="rect">
              <a:avLst/>
            </a:prstGeom>
          </p:spPr>
        </p:pic>
        <p:sp>
          <p:nvSpPr>
            <p:cNvPr id="10" name="CuadroTexto 9">
              <a:extLst>
                <a:ext uri="{FF2B5EF4-FFF2-40B4-BE49-F238E27FC236}">
                  <a16:creationId xmlns:a16="http://schemas.microsoft.com/office/drawing/2014/main" id="{8354610A-A858-4456-AF37-F70D91B4ABE7}"/>
                </a:ext>
              </a:extLst>
            </p:cNvPr>
            <p:cNvSpPr txBox="1"/>
            <p:nvPr/>
          </p:nvSpPr>
          <p:spPr>
            <a:xfrm>
              <a:off x="4775374" y="5809082"/>
              <a:ext cx="2546061" cy="316928"/>
            </a:xfrm>
            <a:prstGeom prst="rect">
              <a:avLst/>
            </a:prstGeom>
            <a:noFill/>
          </p:spPr>
          <p:txBody>
            <a:bodyPr wrap="none" rtlCol="0">
              <a:spAutoFit/>
            </a:bodyPr>
            <a:lstStyle/>
            <a:p>
              <a:r>
                <a:rPr lang="en-US" sz="1200" b="1" i="0" u="none" strike="noStrike" baseline="0" dirty="0">
                  <a:latin typeface="Calibri" panose="020F0502020204030204" pitchFamily="34" charset="0"/>
                  <a:cs typeface="Calibri" panose="020F0502020204030204" pitchFamily="34" charset="0"/>
                </a:rPr>
                <a:t>    </a:t>
              </a:r>
              <a:r>
                <a:rPr lang="en-US" sz="1200" b="1" i="0" u="none" strike="noStrike" baseline="0" dirty="0" err="1">
                  <a:latin typeface="Calibri" panose="020F0502020204030204" pitchFamily="34" charset="0"/>
                  <a:cs typeface="Calibri" panose="020F0502020204030204" pitchFamily="34" charset="0"/>
                </a:rPr>
                <a:t>wt</a:t>
              </a:r>
              <a:r>
                <a:rPr lang="en-US" sz="1200" b="1" i="0" u="none" strike="noStrike" baseline="0" dirty="0">
                  <a:latin typeface="Calibri" panose="020F0502020204030204" pitchFamily="34" charset="0"/>
                  <a:cs typeface="Calibri" panose="020F0502020204030204" pitchFamily="34" charset="0"/>
                </a:rPr>
                <a:t>         </a:t>
              </a:r>
              <a:r>
                <a:rPr lang="en-US" sz="1200" b="1" i="1" u="none" strike="noStrike" baseline="0" dirty="0">
                  <a:latin typeface="Calibri" panose="020F0502020204030204" pitchFamily="34" charset="0"/>
                  <a:cs typeface="Calibri" panose="020F0502020204030204" pitchFamily="34" charset="0"/>
                </a:rPr>
                <a:t>tsf-1      ft-1    tsf-1 ft-1</a:t>
              </a:r>
              <a:endParaRPr lang="en-US" sz="1200" b="1" i="1" dirty="0">
                <a:latin typeface="Calibri" panose="020F0502020204030204" pitchFamily="34" charset="0"/>
                <a:cs typeface="Calibri" panose="020F0502020204030204" pitchFamily="34" charset="0"/>
              </a:endParaRPr>
            </a:p>
          </p:txBody>
        </p:sp>
      </p:grpSp>
      <p:pic>
        <p:nvPicPr>
          <p:cNvPr id="11" name="Imagen 10">
            <a:extLst>
              <a:ext uri="{FF2B5EF4-FFF2-40B4-BE49-F238E27FC236}">
                <a16:creationId xmlns:a16="http://schemas.microsoft.com/office/drawing/2014/main" id="{39AC3626-7D1E-4A61-AD87-A706994DB8EF}"/>
              </a:ext>
            </a:extLst>
          </p:cNvPr>
          <p:cNvPicPr preferRelativeResize="0">
            <a:picLocks noChangeAspect="1"/>
          </p:cNvPicPr>
          <p:nvPr/>
        </p:nvPicPr>
        <p:blipFill>
          <a:blip r:embed="rId7">
            <a:extLst>
              <a:ext uri="{28A0092B-C50C-407E-A947-70E740481C1C}">
                <a14:useLocalDpi xmlns:a14="http://schemas.microsoft.com/office/drawing/2010/main" val="0"/>
              </a:ext>
            </a:extLst>
          </a:blip>
          <a:stretch>
            <a:fillRect/>
          </a:stretch>
        </p:blipFill>
        <p:spPr>
          <a:xfrm>
            <a:off x="6726746" y="897886"/>
            <a:ext cx="2092284" cy="2340000"/>
          </a:xfrm>
          <a:prstGeom prst="rect">
            <a:avLst/>
          </a:prstGeom>
        </p:spPr>
      </p:pic>
      <p:sp>
        <p:nvSpPr>
          <p:cNvPr id="12" name="CuadroTexto 6">
            <a:extLst>
              <a:ext uri="{FF2B5EF4-FFF2-40B4-BE49-F238E27FC236}">
                <a16:creationId xmlns:a16="http://schemas.microsoft.com/office/drawing/2014/main" id="{E513CA42-89EF-45B1-A506-D92D178F3700}"/>
              </a:ext>
            </a:extLst>
          </p:cNvPr>
          <p:cNvSpPr txBox="1"/>
          <p:nvPr/>
        </p:nvSpPr>
        <p:spPr>
          <a:xfrm>
            <a:off x="3801854" y="988737"/>
            <a:ext cx="2919423"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800" b="1">
                <a:latin typeface="Calibri"/>
                <a:ea typeface="Calibri"/>
                <a:cs typeface="Calibri"/>
                <a:sym typeface="Calibri"/>
              </a:defRPr>
            </a:pPr>
            <a:r>
              <a:rPr lang="en-US" dirty="0"/>
              <a:t>TERMINAL FLOWER 1 (TFL1) </a:t>
            </a:r>
            <a:r>
              <a:rPr lang="en-US" dirty="0">
                <a:solidFill>
                  <a:srgbClr val="FF0000"/>
                </a:solidFill>
              </a:rPr>
              <a:t>negatively regulates </a:t>
            </a:r>
            <a:r>
              <a:rPr lang="en-US" dirty="0"/>
              <a:t>flowering</a:t>
            </a:r>
          </a:p>
          <a:p>
            <a:pPr algn="ctr">
              <a:defRPr sz="1800" b="1">
                <a:latin typeface="Calibri"/>
                <a:ea typeface="Calibri"/>
                <a:cs typeface="Calibri"/>
                <a:sym typeface="Calibri"/>
              </a:defRPr>
            </a:pPr>
            <a:endParaRPr lang="en-US" dirty="0"/>
          </a:p>
          <a:p>
            <a:pPr algn="ctr">
              <a:defRPr sz="1800" b="1">
                <a:latin typeface="Calibri"/>
                <a:ea typeface="Calibri"/>
                <a:cs typeface="Calibri"/>
                <a:sym typeface="Calibri"/>
              </a:defRPr>
            </a:pPr>
            <a:endParaRPr lang="en-US" dirty="0"/>
          </a:p>
          <a:p>
            <a:pPr algn="ctr">
              <a:defRPr sz="1800" b="1">
                <a:latin typeface="Calibri"/>
                <a:ea typeface="Calibri"/>
                <a:cs typeface="Calibri"/>
                <a:sym typeface="Calibri"/>
              </a:defRPr>
            </a:pPr>
            <a:r>
              <a:rPr lang="en-US" i="1" dirty="0"/>
              <a:t>tfl1 </a:t>
            </a:r>
            <a:r>
              <a:rPr lang="es-MX" dirty="0"/>
              <a:t>Florece temprano y produce flores terminales</a:t>
            </a:r>
            <a:endParaRPr lang="en-US" dirty="0"/>
          </a:p>
          <a:p>
            <a:pPr algn="ctr">
              <a:defRPr sz="1800" b="1">
                <a:latin typeface="Calibri"/>
                <a:ea typeface="Calibri"/>
                <a:cs typeface="Calibri"/>
                <a:sym typeface="Calibri"/>
              </a:defRPr>
            </a:pPr>
            <a:endParaRPr lang="en-US" dirty="0"/>
          </a:p>
        </p:txBody>
      </p:sp>
      <p:sp>
        <p:nvSpPr>
          <p:cNvPr id="13" name="CuadroTexto 6">
            <a:extLst>
              <a:ext uri="{FF2B5EF4-FFF2-40B4-BE49-F238E27FC236}">
                <a16:creationId xmlns:a16="http://schemas.microsoft.com/office/drawing/2014/main" id="{40137735-F0E0-46BF-8AAF-430D082CAF51}"/>
              </a:ext>
            </a:extLst>
          </p:cNvPr>
          <p:cNvSpPr txBox="1"/>
          <p:nvPr/>
        </p:nvSpPr>
        <p:spPr>
          <a:xfrm>
            <a:off x="3816529" y="3530725"/>
            <a:ext cx="2892716" cy="203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800" b="1">
                <a:latin typeface="Calibri"/>
                <a:ea typeface="Calibri"/>
                <a:cs typeface="Calibri"/>
                <a:sym typeface="Calibri"/>
              </a:defRPr>
            </a:pPr>
            <a:r>
              <a:rPr lang="en-US" dirty="0"/>
              <a:t>TWIN SISTER OF FT (TSF) </a:t>
            </a:r>
            <a:r>
              <a:rPr lang="en-US" dirty="0">
                <a:solidFill>
                  <a:schemeClr val="accent3">
                    <a:lumMod val="75000"/>
                  </a:schemeClr>
                </a:solidFill>
              </a:rPr>
              <a:t>positively regulates </a:t>
            </a:r>
          </a:p>
          <a:p>
            <a:pPr algn="ctr">
              <a:defRPr sz="1800" b="1">
                <a:latin typeface="Calibri"/>
                <a:ea typeface="Calibri"/>
                <a:cs typeface="Calibri"/>
                <a:sym typeface="Calibri"/>
              </a:defRPr>
            </a:pPr>
            <a:r>
              <a:rPr lang="en-US" dirty="0"/>
              <a:t>the floral transition:</a:t>
            </a:r>
          </a:p>
          <a:p>
            <a:pPr algn="ctr">
              <a:defRPr sz="1800" b="1">
                <a:latin typeface="Calibri"/>
                <a:ea typeface="Calibri"/>
                <a:cs typeface="Calibri"/>
                <a:sym typeface="Calibri"/>
              </a:defRPr>
            </a:pPr>
            <a:endParaRPr lang="en-US" dirty="0"/>
          </a:p>
          <a:p>
            <a:pPr algn="ctr">
              <a:defRPr sz="1800" b="1">
                <a:latin typeface="Calibri"/>
                <a:ea typeface="Calibri"/>
                <a:cs typeface="Calibri"/>
                <a:sym typeface="Calibri"/>
              </a:defRPr>
            </a:pPr>
            <a:endParaRPr lang="en-US" dirty="0"/>
          </a:p>
          <a:p>
            <a:pPr algn="ctr">
              <a:defRPr sz="1800" b="1">
                <a:latin typeface="Calibri"/>
                <a:ea typeface="Calibri"/>
                <a:cs typeface="Calibri"/>
                <a:sym typeface="Calibri"/>
              </a:defRPr>
            </a:pPr>
            <a:r>
              <a:rPr lang="en-US" i="1" dirty="0" err="1"/>
              <a:t>tsf</a:t>
            </a:r>
            <a:r>
              <a:rPr lang="en-US" i="1" dirty="0"/>
              <a:t> </a:t>
            </a:r>
            <a:r>
              <a:rPr lang="es-MX" dirty="0"/>
              <a:t>incrementa el fenotipo de floración tardía</a:t>
            </a:r>
            <a:endParaRPr lang="en-US" dirty="0"/>
          </a:p>
        </p:txBody>
      </p:sp>
      <p:grpSp>
        <p:nvGrpSpPr>
          <p:cNvPr id="2" name="Grupo 1">
            <a:extLst>
              <a:ext uri="{FF2B5EF4-FFF2-40B4-BE49-F238E27FC236}">
                <a16:creationId xmlns:a16="http://schemas.microsoft.com/office/drawing/2014/main" id="{76217582-EAD8-4FEA-B1C0-07DB3DABDBF6}"/>
              </a:ext>
            </a:extLst>
          </p:cNvPr>
          <p:cNvGrpSpPr/>
          <p:nvPr/>
        </p:nvGrpSpPr>
        <p:grpSpPr>
          <a:xfrm>
            <a:off x="119651" y="1398872"/>
            <a:ext cx="3600000" cy="4291061"/>
            <a:chOff x="119651" y="1398872"/>
            <a:chExt cx="3600000" cy="4291061"/>
          </a:xfrm>
        </p:grpSpPr>
        <p:grpSp>
          <p:nvGrpSpPr>
            <p:cNvPr id="4" name="Grupo 3">
              <a:extLst>
                <a:ext uri="{FF2B5EF4-FFF2-40B4-BE49-F238E27FC236}">
                  <a16:creationId xmlns:a16="http://schemas.microsoft.com/office/drawing/2014/main" id="{F67D20B3-CC3B-4267-87C7-5C8A3986D013}"/>
                </a:ext>
              </a:extLst>
            </p:cNvPr>
            <p:cNvGrpSpPr>
              <a:grpSpLocks noChangeAspect="1"/>
            </p:cNvGrpSpPr>
            <p:nvPr/>
          </p:nvGrpSpPr>
          <p:grpSpPr>
            <a:xfrm>
              <a:off x="119651" y="1456580"/>
              <a:ext cx="3600000" cy="4233353"/>
              <a:chOff x="269057" y="1483812"/>
              <a:chExt cx="3984646" cy="4685675"/>
            </a:xfrm>
          </p:grpSpPr>
          <p:pic>
            <p:nvPicPr>
              <p:cNvPr id="5" name="Picture 2" descr="Picture 2">
                <a:extLst>
                  <a:ext uri="{FF2B5EF4-FFF2-40B4-BE49-F238E27FC236}">
                    <a16:creationId xmlns:a16="http://schemas.microsoft.com/office/drawing/2014/main" id="{8FE60938-6974-4C9B-977D-D97DC2C224B3}"/>
                  </a:ext>
                </a:extLst>
              </p:cNvPr>
              <p:cNvPicPr>
                <a:picLocks noChangeAspect="1"/>
              </p:cNvPicPr>
              <p:nvPr/>
            </p:nvPicPr>
            <p:blipFill>
              <a:blip r:embed="rId8" cstate="print">
                <a:extLst>
                  <a:ext uri="{28A0092B-C50C-407E-A947-70E740481C1C}">
                    <a14:useLocalDpi xmlns:a14="http://schemas.microsoft.com/office/drawing/2010/main" val="0"/>
                  </a:ext>
                </a:extLst>
              </a:blip>
              <a:srcRect l="4581" t="7490" r="2407" b="1314"/>
              <a:stretch>
                <a:fillRect/>
              </a:stretch>
            </p:blipFill>
            <p:spPr>
              <a:xfrm>
                <a:off x="269057" y="1489487"/>
                <a:ext cx="3984646" cy="4680000"/>
              </a:xfrm>
              <a:prstGeom prst="rect">
                <a:avLst/>
              </a:prstGeom>
              <a:ln w="12700" cap="flat">
                <a:noFill/>
                <a:miter lim="400000"/>
              </a:ln>
              <a:effectLst/>
            </p:spPr>
          </p:pic>
          <p:sp>
            <p:nvSpPr>
              <p:cNvPr id="6" name="Rectángulo 8">
                <a:extLst>
                  <a:ext uri="{FF2B5EF4-FFF2-40B4-BE49-F238E27FC236}">
                    <a16:creationId xmlns:a16="http://schemas.microsoft.com/office/drawing/2014/main" id="{35C13F7E-1102-4D7A-8815-0B0A85C82F38}"/>
                  </a:ext>
                </a:extLst>
              </p:cNvPr>
              <p:cNvSpPr/>
              <p:nvPr/>
            </p:nvSpPr>
            <p:spPr>
              <a:xfrm>
                <a:off x="269057" y="1483812"/>
                <a:ext cx="1995678" cy="759658"/>
              </a:xfrm>
              <a:prstGeom prst="rect">
                <a:avLst/>
              </a:prstGeom>
              <a:solidFill>
                <a:schemeClr val="bg1"/>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4" name="Rectángulo: esquinas redondeadas 13">
              <a:extLst>
                <a:ext uri="{FF2B5EF4-FFF2-40B4-BE49-F238E27FC236}">
                  <a16:creationId xmlns:a16="http://schemas.microsoft.com/office/drawing/2014/main" id="{885226AE-8B93-4405-BCF2-D2AA5EE1CBAA}"/>
                </a:ext>
              </a:extLst>
            </p:cNvPr>
            <p:cNvSpPr/>
            <p:nvPr/>
          </p:nvSpPr>
          <p:spPr>
            <a:xfrm>
              <a:off x="2947446" y="1398872"/>
              <a:ext cx="651515" cy="26625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ángulo: esquinas redondeadas 14">
              <a:extLst>
                <a:ext uri="{FF2B5EF4-FFF2-40B4-BE49-F238E27FC236}">
                  <a16:creationId xmlns:a16="http://schemas.microsoft.com/office/drawing/2014/main" id="{BF2CF3AB-96D9-4424-97BB-79230EC789A6}"/>
                </a:ext>
              </a:extLst>
            </p:cNvPr>
            <p:cNvSpPr/>
            <p:nvPr/>
          </p:nvSpPr>
          <p:spPr>
            <a:xfrm>
              <a:off x="2947446" y="3746101"/>
              <a:ext cx="651515" cy="266259"/>
            </a:xfrm>
            <a:prstGeom prst="roundRect">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ector recto 34">
            <a:extLst>
              <a:ext uri="{FF2B5EF4-FFF2-40B4-BE49-F238E27FC236}">
                <a16:creationId xmlns:a16="http://schemas.microsoft.com/office/drawing/2014/main" id="{73F561BB-C2E5-4DFC-8EF8-CF686DA02212}"/>
              </a:ext>
            </a:extLst>
          </p:cNvPr>
          <p:cNvSpPr/>
          <p:nvPr/>
        </p:nvSpPr>
        <p:spPr>
          <a:xfrm rot="5400000">
            <a:off x="5493278" y="50103"/>
            <a:ext cx="22785" cy="6628727"/>
          </a:xfrm>
          <a:prstGeom prst="line">
            <a:avLst/>
          </a:prstGeom>
          <a:ln w="19050">
            <a:solidFill>
              <a:schemeClr val="tx2"/>
            </a:solidFill>
            <a:prstDash val="sysDash"/>
          </a:ln>
        </p:spPr>
        <p:txBody>
          <a:bodyPr lIns="45718" tIns="45718" rIns="45718" bIns="45718"/>
          <a:lstStyle/>
          <a:p>
            <a:endParaRPr lang="en-US" dirty="0"/>
          </a:p>
        </p:txBody>
      </p:sp>
      <p:sp>
        <p:nvSpPr>
          <p:cNvPr id="18" name="Title 2">
            <a:extLst>
              <a:ext uri="{FF2B5EF4-FFF2-40B4-BE49-F238E27FC236}">
                <a16:creationId xmlns:a16="http://schemas.microsoft.com/office/drawing/2014/main" id="{36D33BA1-CB10-494C-9EC0-3C0FB364576F}"/>
              </a:ext>
            </a:extLst>
          </p:cNvPr>
          <p:cNvSpPr txBox="1"/>
          <p:nvPr/>
        </p:nvSpPr>
        <p:spPr>
          <a:xfrm>
            <a:off x="196891" y="141168"/>
            <a:ext cx="8725637"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spAutoFit/>
          </a:bodyPr>
          <a:lstStyle>
            <a:lvl1pPr algn="ctr">
              <a:defRPr sz="2400" b="1" u="sng">
                <a:latin typeface="Calibri"/>
                <a:ea typeface="Calibri"/>
                <a:cs typeface="Calibri"/>
                <a:sym typeface="Calibri"/>
              </a:defRPr>
            </a:lvl1pPr>
          </a:lstStyle>
          <a:p>
            <a:r>
              <a:rPr lang="en-US" dirty="0"/>
              <a:t>Additional PEBPs regulate flowering: TFL1 and TSF</a:t>
            </a:r>
          </a:p>
        </p:txBody>
      </p:sp>
    </p:spTree>
    <p:extLst>
      <p:ext uri="{BB962C8B-B14F-4D97-AF65-F5344CB8AC3E}">
        <p14:creationId xmlns:p14="http://schemas.microsoft.com/office/powerpoint/2010/main" val="335131487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3">
            <a:extLst>
              <a:ext uri="{FF2B5EF4-FFF2-40B4-BE49-F238E27FC236}">
                <a16:creationId xmlns:a16="http://schemas.microsoft.com/office/drawing/2014/main" id="{2152E49B-3696-42AE-8C1C-F647370B26AF}"/>
              </a:ext>
            </a:extLst>
          </p:cNvPr>
          <p:cNvSpPr/>
          <p:nvPr/>
        </p:nvSpPr>
        <p:spPr>
          <a:xfrm>
            <a:off x="243127" y="683233"/>
            <a:ext cx="8642967" cy="2359407"/>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8" name="CuadroTexto 7">
            <a:extLst>
              <a:ext uri="{FF2B5EF4-FFF2-40B4-BE49-F238E27FC236}">
                <a16:creationId xmlns:a16="http://schemas.microsoft.com/office/drawing/2014/main" id="{D20704D7-FEB8-4C36-9924-EFDFF3A2BD74}"/>
              </a:ext>
            </a:extLst>
          </p:cNvPr>
          <p:cNvSpPr txBox="1"/>
          <p:nvPr/>
        </p:nvSpPr>
        <p:spPr>
          <a:xfrm>
            <a:off x="257905" y="697326"/>
            <a:ext cx="862818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TFL</a:t>
            </a:r>
            <a:r>
              <a:rPr kumimoji="0" lang="en-US" sz="18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 mRNA and TFL protein accumulate in meristems at the switch to flowering</a:t>
            </a:r>
          </a:p>
        </p:txBody>
      </p:sp>
      <p:grpSp>
        <p:nvGrpSpPr>
          <p:cNvPr id="9" name="Grupo 8">
            <a:extLst>
              <a:ext uri="{FF2B5EF4-FFF2-40B4-BE49-F238E27FC236}">
                <a16:creationId xmlns:a16="http://schemas.microsoft.com/office/drawing/2014/main" id="{4B0027BB-1EE5-44FA-9FD0-85398603AA48}"/>
              </a:ext>
            </a:extLst>
          </p:cNvPr>
          <p:cNvGrpSpPr/>
          <p:nvPr/>
        </p:nvGrpSpPr>
        <p:grpSpPr>
          <a:xfrm>
            <a:off x="2831541" y="1063632"/>
            <a:ext cx="5806409" cy="1894054"/>
            <a:chOff x="2831541" y="1111760"/>
            <a:chExt cx="5806409" cy="1894054"/>
          </a:xfrm>
        </p:grpSpPr>
        <p:grpSp>
          <p:nvGrpSpPr>
            <p:cNvPr id="25" name="Grupo 24">
              <a:extLst>
                <a:ext uri="{FF2B5EF4-FFF2-40B4-BE49-F238E27FC236}">
                  <a16:creationId xmlns:a16="http://schemas.microsoft.com/office/drawing/2014/main" id="{64367291-638B-47EE-B482-A748CE8F15F5}"/>
                </a:ext>
              </a:extLst>
            </p:cNvPr>
            <p:cNvGrpSpPr>
              <a:grpSpLocks noChangeAspect="1"/>
            </p:cNvGrpSpPr>
            <p:nvPr/>
          </p:nvGrpSpPr>
          <p:grpSpPr>
            <a:xfrm>
              <a:off x="2831541" y="1111760"/>
              <a:ext cx="2940029" cy="1620000"/>
              <a:chOff x="727868" y="3537983"/>
              <a:chExt cx="2436162" cy="1342362"/>
            </a:xfrm>
          </p:grpSpPr>
          <p:pic>
            <p:nvPicPr>
              <p:cNvPr id="12" name="Imagen 11">
                <a:extLst>
                  <a:ext uri="{FF2B5EF4-FFF2-40B4-BE49-F238E27FC236}">
                    <a16:creationId xmlns:a16="http://schemas.microsoft.com/office/drawing/2014/main" id="{C8830E38-7477-4BC4-9D12-1E1206CCD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7868" y="3537983"/>
                <a:ext cx="1308021" cy="1342361"/>
              </a:xfrm>
              <a:prstGeom prst="rect">
                <a:avLst/>
              </a:prstGeom>
            </p:spPr>
          </p:pic>
          <p:sp>
            <p:nvSpPr>
              <p:cNvPr id="13" name="Forma libre: forma 12">
                <a:extLst>
                  <a:ext uri="{FF2B5EF4-FFF2-40B4-BE49-F238E27FC236}">
                    <a16:creationId xmlns:a16="http://schemas.microsoft.com/office/drawing/2014/main" id="{7BC235C4-F64E-4A1D-BDAD-1D05AC4769BA}"/>
                  </a:ext>
                </a:extLst>
              </p:cNvPr>
              <p:cNvSpPr/>
              <p:nvPr/>
            </p:nvSpPr>
            <p:spPr>
              <a:xfrm>
                <a:off x="1239457" y="3807758"/>
                <a:ext cx="770534" cy="980834"/>
              </a:xfrm>
              <a:custGeom>
                <a:avLst/>
                <a:gdLst>
                  <a:gd name="connsiteX0" fmla="*/ 0 w 597877"/>
                  <a:gd name="connsiteY0" fmla="*/ 211175 h 761056"/>
                  <a:gd name="connsiteX1" fmla="*/ 50242 w 597877"/>
                  <a:gd name="connsiteY1" fmla="*/ 311658 h 761056"/>
                  <a:gd name="connsiteX2" fmla="*/ 50242 w 597877"/>
                  <a:gd name="connsiteY2" fmla="*/ 392045 h 761056"/>
                  <a:gd name="connsiteX3" fmla="*/ 50242 w 597877"/>
                  <a:gd name="connsiteY3" fmla="*/ 422190 h 761056"/>
                  <a:gd name="connsiteX4" fmla="*/ 60291 w 597877"/>
                  <a:gd name="connsiteY4" fmla="*/ 331755 h 761056"/>
                  <a:gd name="connsiteX5" fmla="*/ 65315 w 597877"/>
                  <a:gd name="connsiteY5" fmla="*/ 266441 h 761056"/>
                  <a:gd name="connsiteX6" fmla="*/ 90436 w 597877"/>
                  <a:gd name="connsiteY6" fmla="*/ 206151 h 761056"/>
                  <a:gd name="connsiteX7" fmla="*/ 130629 w 597877"/>
                  <a:gd name="connsiteY7" fmla="*/ 170982 h 761056"/>
                  <a:gd name="connsiteX8" fmla="*/ 190919 w 597877"/>
                  <a:gd name="connsiteY8" fmla="*/ 155909 h 761056"/>
                  <a:gd name="connsiteX9" fmla="*/ 236137 w 597877"/>
                  <a:gd name="connsiteY9" fmla="*/ 181030 h 761056"/>
                  <a:gd name="connsiteX10" fmla="*/ 266282 w 597877"/>
                  <a:gd name="connsiteY10" fmla="*/ 231272 h 761056"/>
                  <a:gd name="connsiteX11" fmla="*/ 276330 w 597877"/>
                  <a:gd name="connsiteY11" fmla="*/ 286538 h 761056"/>
                  <a:gd name="connsiteX12" fmla="*/ 301451 w 597877"/>
                  <a:gd name="connsiteY12" fmla="*/ 326731 h 761056"/>
                  <a:gd name="connsiteX13" fmla="*/ 321548 w 597877"/>
                  <a:gd name="connsiteY13" fmla="*/ 376973 h 761056"/>
                  <a:gd name="connsiteX14" fmla="*/ 326572 w 597877"/>
                  <a:gd name="connsiteY14" fmla="*/ 417166 h 761056"/>
                  <a:gd name="connsiteX15" fmla="*/ 326572 w 597877"/>
                  <a:gd name="connsiteY15" fmla="*/ 366924 h 761056"/>
                  <a:gd name="connsiteX16" fmla="*/ 311499 w 597877"/>
                  <a:gd name="connsiteY16" fmla="*/ 271465 h 761056"/>
                  <a:gd name="connsiteX17" fmla="*/ 291403 w 597877"/>
                  <a:gd name="connsiteY17" fmla="*/ 211175 h 761056"/>
                  <a:gd name="connsiteX18" fmla="*/ 281354 w 597877"/>
                  <a:gd name="connsiteY18" fmla="*/ 176006 h 761056"/>
                  <a:gd name="connsiteX19" fmla="*/ 261258 w 597877"/>
                  <a:gd name="connsiteY19" fmla="*/ 145861 h 761056"/>
                  <a:gd name="connsiteX20" fmla="*/ 221064 w 597877"/>
                  <a:gd name="connsiteY20" fmla="*/ 130788 h 761056"/>
                  <a:gd name="connsiteX21" fmla="*/ 190919 w 597877"/>
                  <a:gd name="connsiteY21" fmla="*/ 130788 h 761056"/>
                  <a:gd name="connsiteX22" fmla="*/ 155750 w 597877"/>
                  <a:gd name="connsiteY22" fmla="*/ 130788 h 761056"/>
                  <a:gd name="connsiteX23" fmla="*/ 125605 w 597877"/>
                  <a:gd name="connsiteY23" fmla="*/ 100643 h 761056"/>
                  <a:gd name="connsiteX24" fmla="*/ 135653 w 597877"/>
                  <a:gd name="connsiteY24" fmla="*/ 60450 h 761056"/>
                  <a:gd name="connsiteX25" fmla="*/ 211016 w 597877"/>
                  <a:gd name="connsiteY25" fmla="*/ 20256 h 761056"/>
                  <a:gd name="connsiteX26" fmla="*/ 301451 w 597877"/>
                  <a:gd name="connsiteY26" fmla="*/ 160 h 761056"/>
                  <a:gd name="connsiteX27" fmla="*/ 366765 w 597877"/>
                  <a:gd name="connsiteY27" fmla="*/ 30305 h 761056"/>
                  <a:gd name="connsiteX28" fmla="*/ 406959 w 597877"/>
                  <a:gd name="connsiteY28" fmla="*/ 80546 h 761056"/>
                  <a:gd name="connsiteX29" fmla="*/ 432080 w 597877"/>
                  <a:gd name="connsiteY29" fmla="*/ 115716 h 761056"/>
                  <a:gd name="connsiteX30" fmla="*/ 442128 w 597877"/>
                  <a:gd name="connsiteY30" fmla="*/ 176006 h 761056"/>
                  <a:gd name="connsiteX31" fmla="*/ 462225 w 597877"/>
                  <a:gd name="connsiteY31" fmla="*/ 266441 h 761056"/>
                  <a:gd name="connsiteX32" fmla="*/ 477297 w 597877"/>
                  <a:gd name="connsiteY32" fmla="*/ 341804 h 761056"/>
                  <a:gd name="connsiteX33" fmla="*/ 487345 w 597877"/>
                  <a:gd name="connsiteY33" fmla="*/ 512626 h 761056"/>
                  <a:gd name="connsiteX34" fmla="*/ 512466 w 597877"/>
                  <a:gd name="connsiteY34" fmla="*/ 623157 h 761056"/>
                  <a:gd name="connsiteX35" fmla="*/ 537587 w 597877"/>
                  <a:gd name="connsiteY35" fmla="*/ 698520 h 761056"/>
                  <a:gd name="connsiteX36" fmla="*/ 577781 w 597877"/>
                  <a:gd name="connsiteY36" fmla="*/ 753786 h 761056"/>
                  <a:gd name="connsiteX37" fmla="*/ 597877 w 597877"/>
                  <a:gd name="connsiteY37" fmla="*/ 758810 h 76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7877" h="761056">
                    <a:moveTo>
                      <a:pt x="0" y="211175"/>
                    </a:moveTo>
                    <a:cubicBezTo>
                      <a:pt x="20934" y="246344"/>
                      <a:pt x="41868" y="281513"/>
                      <a:pt x="50242" y="311658"/>
                    </a:cubicBezTo>
                    <a:cubicBezTo>
                      <a:pt x="58616" y="341803"/>
                      <a:pt x="50242" y="392045"/>
                      <a:pt x="50242" y="392045"/>
                    </a:cubicBezTo>
                    <a:cubicBezTo>
                      <a:pt x="50242" y="410467"/>
                      <a:pt x="48567" y="432238"/>
                      <a:pt x="50242" y="422190"/>
                    </a:cubicBezTo>
                    <a:cubicBezTo>
                      <a:pt x="51917" y="412142"/>
                      <a:pt x="57779" y="357713"/>
                      <a:pt x="60291" y="331755"/>
                    </a:cubicBezTo>
                    <a:cubicBezTo>
                      <a:pt x="62803" y="305797"/>
                      <a:pt x="60291" y="287375"/>
                      <a:pt x="65315" y="266441"/>
                    </a:cubicBezTo>
                    <a:cubicBezTo>
                      <a:pt x="70339" y="245507"/>
                      <a:pt x="79550" y="222061"/>
                      <a:pt x="90436" y="206151"/>
                    </a:cubicBezTo>
                    <a:cubicBezTo>
                      <a:pt x="101322" y="190241"/>
                      <a:pt x="113882" y="179356"/>
                      <a:pt x="130629" y="170982"/>
                    </a:cubicBezTo>
                    <a:cubicBezTo>
                      <a:pt x="147376" y="162608"/>
                      <a:pt x="173334" y="154234"/>
                      <a:pt x="190919" y="155909"/>
                    </a:cubicBezTo>
                    <a:cubicBezTo>
                      <a:pt x="208504" y="157584"/>
                      <a:pt x="223577" y="168470"/>
                      <a:pt x="236137" y="181030"/>
                    </a:cubicBezTo>
                    <a:cubicBezTo>
                      <a:pt x="248697" y="193590"/>
                      <a:pt x="259583" y="213687"/>
                      <a:pt x="266282" y="231272"/>
                    </a:cubicBezTo>
                    <a:cubicBezTo>
                      <a:pt x="272981" y="248857"/>
                      <a:pt x="270468" y="270628"/>
                      <a:pt x="276330" y="286538"/>
                    </a:cubicBezTo>
                    <a:cubicBezTo>
                      <a:pt x="282192" y="302448"/>
                      <a:pt x="293915" y="311659"/>
                      <a:pt x="301451" y="326731"/>
                    </a:cubicBezTo>
                    <a:cubicBezTo>
                      <a:pt x="308987" y="341804"/>
                      <a:pt x="317361" y="361901"/>
                      <a:pt x="321548" y="376973"/>
                    </a:cubicBezTo>
                    <a:cubicBezTo>
                      <a:pt x="325735" y="392045"/>
                      <a:pt x="325735" y="418841"/>
                      <a:pt x="326572" y="417166"/>
                    </a:cubicBezTo>
                    <a:cubicBezTo>
                      <a:pt x="327409" y="415491"/>
                      <a:pt x="329084" y="391207"/>
                      <a:pt x="326572" y="366924"/>
                    </a:cubicBezTo>
                    <a:cubicBezTo>
                      <a:pt x="324060" y="342641"/>
                      <a:pt x="317361" y="297423"/>
                      <a:pt x="311499" y="271465"/>
                    </a:cubicBezTo>
                    <a:cubicBezTo>
                      <a:pt x="305638" y="245507"/>
                      <a:pt x="296427" y="227085"/>
                      <a:pt x="291403" y="211175"/>
                    </a:cubicBezTo>
                    <a:cubicBezTo>
                      <a:pt x="286379" y="195265"/>
                      <a:pt x="286378" y="186892"/>
                      <a:pt x="281354" y="176006"/>
                    </a:cubicBezTo>
                    <a:cubicBezTo>
                      <a:pt x="276330" y="165120"/>
                      <a:pt x="271306" y="153397"/>
                      <a:pt x="261258" y="145861"/>
                    </a:cubicBezTo>
                    <a:cubicBezTo>
                      <a:pt x="251210" y="138325"/>
                      <a:pt x="232787" y="133300"/>
                      <a:pt x="221064" y="130788"/>
                    </a:cubicBezTo>
                    <a:cubicBezTo>
                      <a:pt x="209341" y="128276"/>
                      <a:pt x="190919" y="130788"/>
                      <a:pt x="190919" y="130788"/>
                    </a:cubicBezTo>
                    <a:cubicBezTo>
                      <a:pt x="180033" y="130788"/>
                      <a:pt x="166636" y="135812"/>
                      <a:pt x="155750" y="130788"/>
                    </a:cubicBezTo>
                    <a:cubicBezTo>
                      <a:pt x="144864" y="125764"/>
                      <a:pt x="128954" y="112366"/>
                      <a:pt x="125605" y="100643"/>
                    </a:cubicBezTo>
                    <a:cubicBezTo>
                      <a:pt x="122256" y="88920"/>
                      <a:pt x="121418" y="73848"/>
                      <a:pt x="135653" y="60450"/>
                    </a:cubicBezTo>
                    <a:cubicBezTo>
                      <a:pt x="149888" y="47052"/>
                      <a:pt x="183383" y="30304"/>
                      <a:pt x="211016" y="20256"/>
                    </a:cubicBezTo>
                    <a:cubicBezTo>
                      <a:pt x="238649" y="10208"/>
                      <a:pt x="275493" y="-1515"/>
                      <a:pt x="301451" y="160"/>
                    </a:cubicBezTo>
                    <a:cubicBezTo>
                      <a:pt x="327409" y="1835"/>
                      <a:pt x="349180" y="16907"/>
                      <a:pt x="366765" y="30305"/>
                    </a:cubicBezTo>
                    <a:cubicBezTo>
                      <a:pt x="384350" y="43703"/>
                      <a:pt x="396073" y="66311"/>
                      <a:pt x="406959" y="80546"/>
                    </a:cubicBezTo>
                    <a:cubicBezTo>
                      <a:pt x="417845" y="94781"/>
                      <a:pt x="426219" y="99806"/>
                      <a:pt x="432080" y="115716"/>
                    </a:cubicBezTo>
                    <a:cubicBezTo>
                      <a:pt x="437942" y="131626"/>
                      <a:pt x="437104" y="150885"/>
                      <a:pt x="442128" y="176006"/>
                    </a:cubicBezTo>
                    <a:cubicBezTo>
                      <a:pt x="447152" y="201127"/>
                      <a:pt x="456364" y="238808"/>
                      <a:pt x="462225" y="266441"/>
                    </a:cubicBezTo>
                    <a:cubicBezTo>
                      <a:pt x="468087" y="294074"/>
                      <a:pt x="473110" y="300773"/>
                      <a:pt x="477297" y="341804"/>
                    </a:cubicBezTo>
                    <a:cubicBezTo>
                      <a:pt x="481484" y="382835"/>
                      <a:pt x="481484" y="465734"/>
                      <a:pt x="487345" y="512626"/>
                    </a:cubicBezTo>
                    <a:cubicBezTo>
                      <a:pt x="493206" y="559518"/>
                      <a:pt x="504092" y="592175"/>
                      <a:pt x="512466" y="623157"/>
                    </a:cubicBezTo>
                    <a:cubicBezTo>
                      <a:pt x="520840" y="654139"/>
                      <a:pt x="526701" y="676749"/>
                      <a:pt x="537587" y="698520"/>
                    </a:cubicBezTo>
                    <a:cubicBezTo>
                      <a:pt x="548473" y="720291"/>
                      <a:pt x="567733" y="743738"/>
                      <a:pt x="577781" y="753786"/>
                    </a:cubicBezTo>
                    <a:cubicBezTo>
                      <a:pt x="587829" y="763834"/>
                      <a:pt x="592853" y="761322"/>
                      <a:pt x="597877" y="758810"/>
                    </a:cubicBezTo>
                  </a:path>
                </a:pathLst>
              </a:custGeom>
              <a:ln w="9525">
                <a:solidFill>
                  <a:srgbClr val="FFFF00"/>
                </a:solidFill>
                <a:prstDash val="sys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pic>
            <p:nvPicPr>
              <p:cNvPr id="11" name="Imagen 10">
                <a:extLst>
                  <a:ext uri="{FF2B5EF4-FFF2-40B4-BE49-F238E27FC236}">
                    <a16:creationId xmlns:a16="http://schemas.microsoft.com/office/drawing/2014/main" id="{466843EA-0A91-49C9-AEC4-351F04B423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59221" y="3537983"/>
                <a:ext cx="1104809" cy="1342362"/>
              </a:xfrm>
              <a:prstGeom prst="rect">
                <a:avLst/>
              </a:prstGeom>
            </p:spPr>
          </p:pic>
        </p:grpSp>
        <p:grpSp>
          <p:nvGrpSpPr>
            <p:cNvPr id="30" name="Grupo 29">
              <a:extLst>
                <a:ext uri="{FF2B5EF4-FFF2-40B4-BE49-F238E27FC236}">
                  <a16:creationId xmlns:a16="http://schemas.microsoft.com/office/drawing/2014/main" id="{42CB2B60-DCD7-4047-8B04-6D96F1285682}"/>
                </a:ext>
              </a:extLst>
            </p:cNvPr>
            <p:cNvGrpSpPr/>
            <p:nvPr/>
          </p:nvGrpSpPr>
          <p:grpSpPr>
            <a:xfrm>
              <a:off x="5771570" y="1115553"/>
              <a:ext cx="2866380" cy="1582483"/>
              <a:chOff x="3870625" y="3347528"/>
              <a:chExt cx="2866380" cy="1582483"/>
            </a:xfrm>
          </p:grpSpPr>
          <p:pic>
            <p:nvPicPr>
              <p:cNvPr id="29" name="Imagen 28">
                <a:extLst>
                  <a:ext uri="{FF2B5EF4-FFF2-40B4-BE49-F238E27FC236}">
                    <a16:creationId xmlns:a16="http://schemas.microsoft.com/office/drawing/2014/main" id="{F7C2AE68-F8FC-45E3-B796-EDE9A9493F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70625" y="3347528"/>
                <a:ext cx="1578557" cy="282982"/>
              </a:xfrm>
              <a:prstGeom prst="rect">
                <a:avLst/>
              </a:prstGeom>
            </p:spPr>
          </p:pic>
          <p:pic>
            <p:nvPicPr>
              <p:cNvPr id="28" name="Imagen 27">
                <a:extLst>
                  <a:ext uri="{FF2B5EF4-FFF2-40B4-BE49-F238E27FC236}">
                    <a16:creationId xmlns:a16="http://schemas.microsoft.com/office/drawing/2014/main" id="{A8130F99-1439-43B2-9D87-3E8EF43BED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403690" y="3360489"/>
                <a:ext cx="1333315" cy="257060"/>
              </a:xfrm>
              <a:prstGeom prst="rect">
                <a:avLst/>
              </a:prstGeom>
            </p:spPr>
          </p:pic>
          <p:grpSp>
            <p:nvGrpSpPr>
              <p:cNvPr id="27" name="Grupo 26">
                <a:extLst>
                  <a:ext uri="{FF2B5EF4-FFF2-40B4-BE49-F238E27FC236}">
                    <a16:creationId xmlns:a16="http://schemas.microsoft.com/office/drawing/2014/main" id="{9A16260B-D6AB-4E0E-BBA3-34B337A79DCE}"/>
                  </a:ext>
                </a:extLst>
              </p:cNvPr>
              <p:cNvGrpSpPr>
                <a:grpSpLocks noChangeAspect="1"/>
              </p:cNvGrpSpPr>
              <p:nvPr/>
            </p:nvGrpSpPr>
            <p:grpSpPr>
              <a:xfrm>
                <a:off x="3881807" y="3562011"/>
                <a:ext cx="2824484" cy="1368000"/>
                <a:chOff x="4027505" y="4775857"/>
                <a:chExt cx="2427574" cy="1175764"/>
              </a:xfrm>
            </p:grpSpPr>
            <p:grpSp>
              <p:nvGrpSpPr>
                <p:cNvPr id="26" name="Grupo 25">
                  <a:extLst>
                    <a:ext uri="{FF2B5EF4-FFF2-40B4-BE49-F238E27FC236}">
                      <a16:creationId xmlns:a16="http://schemas.microsoft.com/office/drawing/2014/main" id="{A5932BC9-71A5-4524-93BA-81B4203E1231}"/>
                    </a:ext>
                  </a:extLst>
                </p:cNvPr>
                <p:cNvGrpSpPr/>
                <p:nvPr/>
              </p:nvGrpSpPr>
              <p:grpSpPr>
                <a:xfrm>
                  <a:off x="4027505" y="4775857"/>
                  <a:ext cx="1308021" cy="1175764"/>
                  <a:chOff x="4027505" y="4775857"/>
                  <a:chExt cx="1308021" cy="1175764"/>
                </a:xfrm>
              </p:grpSpPr>
              <p:pic>
                <p:nvPicPr>
                  <p:cNvPr id="16" name="Imagen 15">
                    <a:extLst>
                      <a:ext uri="{FF2B5EF4-FFF2-40B4-BE49-F238E27FC236}">
                        <a16:creationId xmlns:a16="http://schemas.microsoft.com/office/drawing/2014/main" id="{E66B7C66-EA8F-4647-8EE9-8F6D392E6E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27505" y="4775857"/>
                    <a:ext cx="1308021" cy="1175764"/>
                  </a:xfrm>
                  <a:prstGeom prst="rect">
                    <a:avLst/>
                  </a:prstGeom>
                </p:spPr>
              </p:pic>
              <p:sp>
                <p:nvSpPr>
                  <p:cNvPr id="18" name="Forma libre: forma 17">
                    <a:extLst>
                      <a:ext uri="{FF2B5EF4-FFF2-40B4-BE49-F238E27FC236}">
                        <a16:creationId xmlns:a16="http://schemas.microsoft.com/office/drawing/2014/main" id="{937CDDAC-B65E-42DF-881A-CDFD6F52E6E1}"/>
                      </a:ext>
                    </a:extLst>
                  </p:cNvPr>
                  <p:cNvSpPr/>
                  <p:nvPr/>
                </p:nvSpPr>
                <p:spPr>
                  <a:xfrm>
                    <a:off x="4499523" y="4781101"/>
                    <a:ext cx="836003" cy="1031373"/>
                  </a:xfrm>
                  <a:custGeom>
                    <a:avLst/>
                    <a:gdLst>
                      <a:gd name="connsiteX0" fmla="*/ 55824 w 648676"/>
                      <a:gd name="connsiteY0" fmla="*/ 473699 h 800271"/>
                      <a:gd name="connsiteX1" fmla="*/ 20654 w 648676"/>
                      <a:gd name="connsiteY1" fmla="*/ 398337 h 800271"/>
                      <a:gd name="connsiteX2" fmla="*/ 10606 w 648676"/>
                      <a:gd name="connsiteY2" fmla="*/ 302877 h 800271"/>
                      <a:gd name="connsiteX3" fmla="*/ 558 w 648676"/>
                      <a:gd name="connsiteY3" fmla="*/ 202394 h 800271"/>
                      <a:gd name="connsiteX4" fmla="*/ 5582 w 648676"/>
                      <a:gd name="connsiteY4" fmla="*/ 86838 h 800271"/>
                      <a:gd name="connsiteX5" fmla="*/ 40751 w 648676"/>
                      <a:gd name="connsiteY5" fmla="*/ 16499 h 800271"/>
                      <a:gd name="connsiteX6" fmla="*/ 171380 w 648676"/>
                      <a:gd name="connsiteY6" fmla="*/ 1427 h 800271"/>
                      <a:gd name="connsiteX7" fmla="*/ 256791 w 648676"/>
                      <a:gd name="connsiteY7" fmla="*/ 41620 h 800271"/>
                      <a:gd name="connsiteX8" fmla="*/ 271863 w 648676"/>
                      <a:gd name="connsiteY8" fmla="*/ 101910 h 800271"/>
                      <a:gd name="connsiteX9" fmla="*/ 221621 w 648676"/>
                      <a:gd name="connsiteY9" fmla="*/ 147128 h 800271"/>
                      <a:gd name="connsiteX10" fmla="*/ 181428 w 648676"/>
                      <a:gd name="connsiteY10" fmla="*/ 227515 h 800271"/>
                      <a:gd name="connsiteX11" fmla="*/ 121138 w 648676"/>
                      <a:gd name="connsiteY11" fmla="*/ 277756 h 800271"/>
                      <a:gd name="connsiteX12" fmla="*/ 116114 w 648676"/>
                      <a:gd name="connsiteY12" fmla="*/ 292829 h 800271"/>
                      <a:gd name="connsiteX13" fmla="*/ 146259 w 648676"/>
                      <a:gd name="connsiteY13" fmla="*/ 267708 h 800271"/>
                      <a:gd name="connsiteX14" fmla="*/ 171380 w 648676"/>
                      <a:gd name="connsiteY14" fmla="*/ 232539 h 800271"/>
                      <a:gd name="connsiteX15" fmla="*/ 241718 w 648676"/>
                      <a:gd name="connsiteY15" fmla="*/ 227515 h 800271"/>
                      <a:gd name="connsiteX16" fmla="*/ 322105 w 648676"/>
                      <a:gd name="connsiteY16" fmla="*/ 232539 h 800271"/>
                      <a:gd name="connsiteX17" fmla="*/ 347226 w 648676"/>
                      <a:gd name="connsiteY17" fmla="*/ 272732 h 800271"/>
                      <a:gd name="connsiteX18" fmla="*/ 352250 w 648676"/>
                      <a:gd name="connsiteY18" fmla="*/ 333022 h 800271"/>
                      <a:gd name="connsiteX19" fmla="*/ 322105 w 648676"/>
                      <a:gd name="connsiteY19" fmla="*/ 373216 h 800271"/>
                      <a:gd name="connsiteX20" fmla="*/ 322105 w 648676"/>
                      <a:gd name="connsiteY20" fmla="*/ 383264 h 800271"/>
                      <a:gd name="connsiteX21" fmla="*/ 332153 w 648676"/>
                      <a:gd name="connsiteY21" fmla="*/ 358143 h 800271"/>
                      <a:gd name="connsiteX22" fmla="*/ 352250 w 648676"/>
                      <a:gd name="connsiteY22" fmla="*/ 333022 h 800271"/>
                      <a:gd name="connsiteX23" fmla="*/ 347226 w 648676"/>
                      <a:gd name="connsiteY23" fmla="*/ 287805 h 800271"/>
                      <a:gd name="connsiteX24" fmla="*/ 317081 w 648676"/>
                      <a:gd name="connsiteY24" fmla="*/ 222491 h 800271"/>
                      <a:gd name="connsiteX25" fmla="*/ 322105 w 648676"/>
                      <a:gd name="connsiteY25" fmla="*/ 177273 h 800271"/>
                      <a:gd name="connsiteX26" fmla="*/ 347226 w 648676"/>
                      <a:gd name="connsiteY26" fmla="*/ 111959 h 800271"/>
                      <a:gd name="connsiteX27" fmla="*/ 296984 w 648676"/>
                      <a:gd name="connsiteY27" fmla="*/ 61717 h 800271"/>
                      <a:gd name="connsiteX28" fmla="*/ 357274 w 648676"/>
                      <a:gd name="connsiteY28" fmla="*/ 11475 h 800271"/>
                      <a:gd name="connsiteX29" fmla="*/ 528096 w 648676"/>
                      <a:gd name="connsiteY29" fmla="*/ 21524 h 800271"/>
                      <a:gd name="connsiteX30" fmla="*/ 558241 w 648676"/>
                      <a:gd name="connsiteY30" fmla="*/ 101910 h 800271"/>
                      <a:gd name="connsiteX31" fmla="*/ 528096 w 648676"/>
                      <a:gd name="connsiteY31" fmla="*/ 267708 h 800271"/>
                      <a:gd name="connsiteX32" fmla="*/ 513024 w 648676"/>
                      <a:gd name="connsiteY32" fmla="*/ 418433 h 800271"/>
                      <a:gd name="connsiteX33" fmla="*/ 533120 w 648676"/>
                      <a:gd name="connsiteY33" fmla="*/ 523941 h 800271"/>
                      <a:gd name="connsiteX34" fmla="*/ 583362 w 648676"/>
                      <a:gd name="connsiteY34" fmla="*/ 644521 h 800271"/>
                      <a:gd name="connsiteX35" fmla="*/ 618531 w 648676"/>
                      <a:gd name="connsiteY35" fmla="*/ 714860 h 800271"/>
                      <a:gd name="connsiteX36" fmla="*/ 648676 w 648676"/>
                      <a:gd name="connsiteY36" fmla="*/ 800271 h 8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8676" h="800271">
                        <a:moveTo>
                          <a:pt x="55824" y="473699"/>
                        </a:moveTo>
                        <a:cubicBezTo>
                          <a:pt x="42007" y="450253"/>
                          <a:pt x="28190" y="426807"/>
                          <a:pt x="20654" y="398337"/>
                        </a:cubicBezTo>
                        <a:cubicBezTo>
                          <a:pt x="13118" y="369867"/>
                          <a:pt x="10606" y="302877"/>
                          <a:pt x="10606" y="302877"/>
                        </a:cubicBezTo>
                        <a:cubicBezTo>
                          <a:pt x="7257" y="270220"/>
                          <a:pt x="1395" y="238400"/>
                          <a:pt x="558" y="202394"/>
                        </a:cubicBezTo>
                        <a:cubicBezTo>
                          <a:pt x="-279" y="166388"/>
                          <a:pt x="-1117" y="117820"/>
                          <a:pt x="5582" y="86838"/>
                        </a:cubicBezTo>
                        <a:cubicBezTo>
                          <a:pt x="12281" y="55856"/>
                          <a:pt x="13118" y="30734"/>
                          <a:pt x="40751" y="16499"/>
                        </a:cubicBezTo>
                        <a:cubicBezTo>
                          <a:pt x="68384" y="2264"/>
                          <a:pt x="135373" y="-2760"/>
                          <a:pt x="171380" y="1427"/>
                        </a:cubicBezTo>
                        <a:cubicBezTo>
                          <a:pt x="207387" y="5614"/>
                          <a:pt x="240044" y="24873"/>
                          <a:pt x="256791" y="41620"/>
                        </a:cubicBezTo>
                        <a:cubicBezTo>
                          <a:pt x="273538" y="58367"/>
                          <a:pt x="277725" y="84325"/>
                          <a:pt x="271863" y="101910"/>
                        </a:cubicBezTo>
                        <a:cubicBezTo>
                          <a:pt x="266001" y="119495"/>
                          <a:pt x="236694" y="126194"/>
                          <a:pt x="221621" y="147128"/>
                        </a:cubicBezTo>
                        <a:cubicBezTo>
                          <a:pt x="206549" y="168062"/>
                          <a:pt x="198175" y="205744"/>
                          <a:pt x="181428" y="227515"/>
                        </a:cubicBezTo>
                        <a:cubicBezTo>
                          <a:pt x="164681" y="249286"/>
                          <a:pt x="121138" y="277756"/>
                          <a:pt x="121138" y="277756"/>
                        </a:cubicBezTo>
                        <a:cubicBezTo>
                          <a:pt x="110252" y="288642"/>
                          <a:pt x="111927" y="294504"/>
                          <a:pt x="116114" y="292829"/>
                        </a:cubicBezTo>
                        <a:cubicBezTo>
                          <a:pt x="120301" y="291154"/>
                          <a:pt x="137048" y="277756"/>
                          <a:pt x="146259" y="267708"/>
                        </a:cubicBezTo>
                        <a:cubicBezTo>
                          <a:pt x="155470" y="257660"/>
                          <a:pt x="155470" y="239238"/>
                          <a:pt x="171380" y="232539"/>
                        </a:cubicBezTo>
                        <a:cubicBezTo>
                          <a:pt x="187290" y="225840"/>
                          <a:pt x="216597" y="227515"/>
                          <a:pt x="241718" y="227515"/>
                        </a:cubicBezTo>
                        <a:cubicBezTo>
                          <a:pt x="266839" y="227515"/>
                          <a:pt x="304520" y="225003"/>
                          <a:pt x="322105" y="232539"/>
                        </a:cubicBezTo>
                        <a:cubicBezTo>
                          <a:pt x="339690" y="240075"/>
                          <a:pt x="342202" y="255985"/>
                          <a:pt x="347226" y="272732"/>
                        </a:cubicBezTo>
                        <a:cubicBezTo>
                          <a:pt x="352250" y="289479"/>
                          <a:pt x="356437" y="316275"/>
                          <a:pt x="352250" y="333022"/>
                        </a:cubicBezTo>
                        <a:cubicBezTo>
                          <a:pt x="348063" y="349769"/>
                          <a:pt x="322105" y="373216"/>
                          <a:pt x="322105" y="373216"/>
                        </a:cubicBezTo>
                        <a:cubicBezTo>
                          <a:pt x="317081" y="381590"/>
                          <a:pt x="320430" y="385776"/>
                          <a:pt x="322105" y="383264"/>
                        </a:cubicBezTo>
                        <a:cubicBezTo>
                          <a:pt x="323780" y="380752"/>
                          <a:pt x="327129" y="366517"/>
                          <a:pt x="332153" y="358143"/>
                        </a:cubicBezTo>
                        <a:cubicBezTo>
                          <a:pt x="337177" y="349769"/>
                          <a:pt x="349738" y="344745"/>
                          <a:pt x="352250" y="333022"/>
                        </a:cubicBezTo>
                        <a:cubicBezTo>
                          <a:pt x="354762" y="321299"/>
                          <a:pt x="353087" y="306227"/>
                          <a:pt x="347226" y="287805"/>
                        </a:cubicBezTo>
                        <a:cubicBezTo>
                          <a:pt x="341365" y="269383"/>
                          <a:pt x="321268" y="240913"/>
                          <a:pt x="317081" y="222491"/>
                        </a:cubicBezTo>
                        <a:cubicBezTo>
                          <a:pt x="312894" y="204069"/>
                          <a:pt x="317081" y="195695"/>
                          <a:pt x="322105" y="177273"/>
                        </a:cubicBezTo>
                        <a:cubicBezTo>
                          <a:pt x="327129" y="158851"/>
                          <a:pt x="351413" y="131218"/>
                          <a:pt x="347226" y="111959"/>
                        </a:cubicBezTo>
                        <a:cubicBezTo>
                          <a:pt x="343039" y="92700"/>
                          <a:pt x="295309" y="78464"/>
                          <a:pt x="296984" y="61717"/>
                        </a:cubicBezTo>
                        <a:cubicBezTo>
                          <a:pt x="298659" y="44970"/>
                          <a:pt x="318755" y="18174"/>
                          <a:pt x="357274" y="11475"/>
                        </a:cubicBezTo>
                        <a:cubicBezTo>
                          <a:pt x="395793" y="4776"/>
                          <a:pt x="494602" y="6451"/>
                          <a:pt x="528096" y="21524"/>
                        </a:cubicBezTo>
                        <a:cubicBezTo>
                          <a:pt x="561591" y="36596"/>
                          <a:pt x="558241" y="60879"/>
                          <a:pt x="558241" y="101910"/>
                        </a:cubicBezTo>
                        <a:cubicBezTo>
                          <a:pt x="558241" y="142941"/>
                          <a:pt x="535632" y="214954"/>
                          <a:pt x="528096" y="267708"/>
                        </a:cubicBezTo>
                        <a:cubicBezTo>
                          <a:pt x="520560" y="320462"/>
                          <a:pt x="512187" y="375728"/>
                          <a:pt x="513024" y="418433"/>
                        </a:cubicBezTo>
                        <a:cubicBezTo>
                          <a:pt x="513861" y="461138"/>
                          <a:pt x="521397" y="486260"/>
                          <a:pt x="533120" y="523941"/>
                        </a:cubicBezTo>
                        <a:cubicBezTo>
                          <a:pt x="544843" y="561622"/>
                          <a:pt x="569127" y="612701"/>
                          <a:pt x="583362" y="644521"/>
                        </a:cubicBezTo>
                        <a:cubicBezTo>
                          <a:pt x="597597" y="676341"/>
                          <a:pt x="607645" y="688902"/>
                          <a:pt x="618531" y="714860"/>
                        </a:cubicBezTo>
                        <a:cubicBezTo>
                          <a:pt x="629417" y="740818"/>
                          <a:pt x="639046" y="770544"/>
                          <a:pt x="648676" y="800271"/>
                        </a:cubicBezTo>
                      </a:path>
                    </a:pathLst>
                  </a:custGeom>
                  <a:noFill/>
                  <a:ln w="952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Imagen 18">
                  <a:extLst>
                    <a:ext uri="{FF2B5EF4-FFF2-40B4-BE49-F238E27FC236}">
                      <a16:creationId xmlns:a16="http://schemas.microsoft.com/office/drawing/2014/main" id="{0E5E769D-B82C-4EFD-A8CD-818997083E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350270" y="4775857"/>
                  <a:ext cx="1104809" cy="1175764"/>
                </a:xfrm>
                <a:prstGeom prst="rect">
                  <a:avLst/>
                </a:prstGeom>
              </p:spPr>
            </p:pic>
          </p:grpSp>
        </p:grpSp>
        <p:sp>
          <p:nvSpPr>
            <p:cNvPr id="31" name="CuadroTexto 30">
              <a:extLst>
                <a:ext uri="{FF2B5EF4-FFF2-40B4-BE49-F238E27FC236}">
                  <a16:creationId xmlns:a16="http://schemas.microsoft.com/office/drawing/2014/main" id="{E688A900-D26F-40CD-B206-FFA4AA3B30A1}"/>
                </a:ext>
              </a:extLst>
            </p:cNvPr>
            <p:cNvSpPr txBox="1"/>
            <p:nvPr/>
          </p:nvSpPr>
          <p:spPr>
            <a:xfrm>
              <a:off x="3104707" y="2698037"/>
              <a:ext cx="5502529" cy="307777"/>
            </a:xfrm>
            <a:prstGeom prst="rect">
              <a:avLst/>
            </a:prstGeom>
            <a:noFill/>
          </p:spPr>
          <p:txBody>
            <a:bodyPr wrap="square" rtlCol="0">
              <a:spAutoFit/>
            </a:bodyPr>
            <a:lstStyle/>
            <a:p>
              <a:pPr algn="ctr"/>
              <a:r>
                <a:rPr lang="en-US" b="1" i="0" u="none" strike="noStrike" baseline="0" dirty="0">
                  <a:latin typeface="Calibri" panose="020F0502020204030204" pitchFamily="34" charset="0"/>
                  <a:cs typeface="Calibri" panose="020F0502020204030204" pitchFamily="34" charset="0"/>
                </a:rPr>
                <a:t>Distribution of </a:t>
              </a:r>
              <a:r>
                <a:rPr lang="en-US" b="1" i="0" u="none" strike="noStrike" baseline="0" dirty="0">
                  <a:solidFill>
                    <a:srgbClr val="00FF00"/>
                  </a:solidFill>
                  <a:highlight>
                    <a:srgbClr val="000000"/>
                  </a:highlight>
                  <a:latin typeface="Calibri" panose="020F0502020204030204" pitchFamily="34" charset="0"/>
                  <a:cs typeface="Calibri" panose="020F0502020204030204" pitchFamily="34" charset="0"/>
                </a:rPr>
                <a:t>gTFL1</a:t>
              </a:r>
              <a:r>
                <a:rPr lang="en-US" b="1" dirty="0">
                  <a:solidFill>
                    <a:srgbClr val="00FF00"/>
                  </a:solidFill>
                  <a:highlight>
                    <a:srgbClr val="000000"/>
                  </a:highlight>
                  <a:latin typeface="Calibri" panose="020F0502020204030204" pitchFamily="34" charset="0"/>
                  <a:cs typeface="Calibri" panose="020F0502020204030204" pitchFamily="34" charset="0"/>
                </a:rPr>
                <a:t>::VENUS </a:t>
              </a:r>
              <a:r>
                <a:rPr lang="en-US" b="1" dirty="0">
                  <a:solidFill>
                    <a:srgbClr val="00FF00"/>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upon </a:t>
              </a:r>
              <a:r>
                <a:rPr kumimoji="0" lang="en-US" b="1" i="0" u="none" strike="noStrike" cap="none" spc="0" normalizeH="0" baseline="0" dirty="0">
                  <a:ln>
                    <a:noFill/>
                  </a:ln>
                  <a:effectLst/>
                  <a:uFillTx/>
                  <a:latin typeface="Calibri" panose="020F0502020204030204" pitchFamily="34" charset="0"/>
                  <a:cs typeface="Calibri" panose="020F0502020204030204" pitchFamily="34" charset="0"/>
                  <a:sym typeface="Arial"/>
                </a:rPr>
                <a:t>the floral transition</a:t>
              </a:r>
              <a:endParaRPr lang="en-US" b="1" dirty="0">
                <a:latin typeface="Calibri" panose="020F0502020204030204" pitchFamily="34" charset="0"/>
                <a:cs typeface="Calibri" panose="020F0502020204030204" pitchFamily="34" charset="0"/>
              </a:endParaRPr>
            </a:p>
          </p:txBody>
        </p:sp>
      </p:grpSp>
      <p:grpSp>
        <p:nvGrpSpPr>
          <p:cNvPr id="10" name="Grupo 9">
            <a:extLst>
              <a:ext uri="{FF2B5EF4-FFF2-40B4-BE49-F238E27FC236}">
                <a16:creationId xmlns:a16="http://schemas.microsoft.com/office/drawing/2014/main" id="{3648AA7E-EBC1-4068-A479-193E346D84B7}"/>
              </a:ext>
            </a:extLst>
          </p:cNvPr>
          <p:cNvGrpSpPr/>
          <p:nvPr/>
        </p:nvGrpSpPr>
        <p:grpSpPr>
          <a:xfrm>
            <a:off x="155099" y="3122521"/>
            <a:ext cx="8735067" cy="2686399"/>
            <a:chOff x="155099" y="3122521"/>
            <a:chExt cx="8735067" cy="2686399"/>
          </a:xfrm>
        </p:grpSpPr>
        <p:grpSp>
          <p:nvGrpSpPr>
            <p:cNvPr id="3" name="Grupo 2">
              <a:extLst>
                <a:ext uri="{FF2B5EF4-FFF2-40B4-BE49-F238E27FC236}">
                  <a16:creationId xmlns:a16="http://schemas.microsoft.com/office/drawing/2014/main" id="{52358231-7411-48A1-8EAC-B60944B2E729}"/>
                </a:ext>
              </a:extLst>
            </p:cNvPr>
            <p:cNvGrpSpPr>
              <a:grpSpLocks noChangeAspect="1"/>
            </p:cNvGrpSpPr>
            <p:nvPr/>
          </p:nvGrpSpPr>
          <p:grpSpPr>
            <a:xfrm>
              <a:off x="273878" y="3559634"/>
              <a:ext cx="8563792" cy="1656003"/>
              <a:chOff x="400443" y="3734701"/>
              <a:chExt cx="8377623" cy="1620003"/>
            </a:xfrm>
          </p:grpSpPr>
          <p:grpSp>
            <p:nvGrpSpPr>
              <p:cNvPr id="14" name="Grupo 13">
                <a:extLst>
                  <a:ext uri="{FF2B5EF4-FFF2-40B4-BE49-F238E27FC236}">
                    <a16:creationId xmlns:a16="http://schemas.microsoft.com/office/drawing/2014/main" id="{6CC010B9-B8E9-4A36-BE2D-10E266C6658A}"/>
                  </a:ext>
                </a:extLst>
              </p:cNvPr>
              <p:cNvGrpSpPr/>
              <p:nvPr/>
            </p:nvGrpSpPr>
            <p:grpSpPr>
              <a:xfrm>
                <a:off x="400443" y="3740232"/>
                <a:ext cx="4073607" cy="1614472"/>
                <a:chOff x="549910" y="3740552"/>
                <a:chExt cx="4541737" cy="1800003"/>
              </a:xfrm>
            </p:grpSpPr>
            <p:pic>
              <p:nvPicPr>
                <p:cNvPr id="51" name="Imagen 50">
                  <a:extLst>
                    <a:ext uri="{FF2B5EF4-FFF2-40B4-BE49-F238E27FC236}">
                      <a16:creationId xmlns:a16="http://schemas.microsoft.com/office/drawing/2014/main" id="{9B5E4D75-8C4B-4EBC-8DBF-327527952F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
                <a:stretch/>
              </p:blipFill>
              <p:spPr>
                <a:xfrm>
                  <a:off x="549910" y="4058563"/>
                  <a:ext cx="4541737" cy="1481992"/>
                </a:xfrm>
                <a:prstGeom prst="rect">
                  <a:avLst/>
                </a:prstGeom>
              </p:spPr>
            </p:pic>
            <p:grpSp>
              <p:nvGrpSpPr>
                <p:cNvPr id="2" name="Grupo 1">
                  <a:extLst>
                    <a:ext uri="{FF2B5EF4-FFF2-40B4-BE49-F238E27FC236}">
                      <a16:creationId xmlns:a16="http://schemas.microsoft.com/office/drawing/2014/main" id="{ADDA60DD-A860-4F34-9724-0AE813340809}"/>
                    </a:ext>
                  </a:extLst>
                </p:cNvPr>
                <p:cNvGrpSpPr/>
                <p:nvPr/>
              </p:nvGrpSpPr>
              <p:grpSpPr>
                <a:xfrm>
                  <a:off x="801538" y="3740552"/>
                  <a:ext cx="4252102" cy="315712"/>
                  <a:chOff x="4928930" y="3588569"/>
                  <a:chExt cx="3053654" cy="226729"/>
                </a:xfrm>
              </p:grpSpPr>
              <p:sp>
                <p:nvSpPr>
                  <p:cNvPr id="52" name="CuadroTexto 51">
                    <a:extLst>
                      <a:ext uri="{FF2B5EF4-FFF2-40B4-BE49-F238E27FC236}">
                        <a16:creationId xmlns:a16="http://schemas.microsoft.com/office/drawing/2014/main" id="{2944A6EC-FB4F-4897-90D0-C078ABF9BB11}"/>
                      </a:ext>
                    </a:extLst>
                  </p:cNvPr>
                  <p:cNvSpPr txBox="1"/>
                  <p:nvPr/>
                </p:nvSpPr>
                <p:spPr>
                  <a:xfrm>
                    <a:off x="4928930" y="3588569"/>
                    <a:ext cx="988637" cy="216966"/>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YFP</a:t>
                    </a:r>
                  </a:p>
                </p:txBody>
              </p:sp>
              <p:sp>
                <p:nvSpPr>
                  <p:cNvPr id="53" name="CuadroTexto 52">
                    <a:extLst>
                      <a:ext uri="{FF2B5EF4-FFF2-40B4-BE49-F238E27FC236}">
                        <a16:creationId xmlns:a16="http://schemas.microsoft.com/office/drawing/2014/main" id="{C75CE3EF-6BDA-4214-8FCB-74CB7F7AC98C}"/>
                      </a:ext>
                    </a:extLst>
                  </p:cNvPr>
                  <p:cNvSpPr txBox="1"/>
                  <p:nvPr/>
                </p:nvSpPr>
                <p:spPr>
                  <a:xfrm>
                    <a:off x="5970218" y="3596033"/>
                    <a:ext cx="988637" cy="216966"/>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B</a:t>
                    </a:r>
                    <a:r>
                      <a:rPr lang="en-US" sz="1200" b="1" i="0" u="none" strike="noStrike" baseline="0" dirty="0">
                        <a:latin typeface="Calibri" panose="020F0502020204030204" pitchFamily="34" charset="0"/>
                        <a:cs typeface="Calibri" panose="020F0502020204030204" pitchFamily="34" charset="0"/>
                      </a:rPr>
                      <a:t>right </a:t>
                    </a:r>
                    <a:r>
                      <a:rPr lang="en-US" sz="1200" b="1" dirty="0">
                        <a:latin typeface="Calibri" panose="020F0502020204030204" pitchFamily="34" charset="0"/>
                        <a:cs typeface="Calibri" panose="020F0502020204030204" pitchFamily="34" charset="0"/>
                      </a:rPr>
                      <a:t>F</a:t>
                    </a:r>
                    <a:r>
                      <a:rPr lang="en-US" sz="1200" b="1" i="0" u="none" strike="noStrike" baseline="0" dirty="0">
                        <a:latin typeface="Calibri" panose="020F0502020204030204" pitchFamily="34" charset="0"/>
                        <a:cs typeface="Calibri" panose="020F0502020204030204" pitchFamily="34" charset="0"/>
                      </a:rPr>
                      <a:t>ield</a:t>
                    </a:r>
                    <a:endParaRPr lang="en-US" sz="1200" b="1" dirty="0">
                      <a:latin typeface="Calibri" panose="020F0502020204030204" pitchFamily="34" charset="0"/>
                      <a:cs typeface="Calibri" panose="020F0502020204030204" pitchFamily="34" charset="0"/>
                    </a:endParaRPr>
                  </a:p>
                </p:txBody>
              </p:sp>
              <p:sp>
                <p:nvSpPr>
                  <p:cNvPr id="54" name="CuadroTexto 53">
                    <a:extLst>
                      <a:ext uri="{FF2B5EF4-FFF2-40B4-BE49-F238E27FC236}">
                        <a16:creationId xmlns:a16="http://schemas.microsoft.com/office/drawing/2014/main" id="{B2E00EF6-4F2D-425B-A685-1525423F705B}"/>
                      </a:ext>
                    </a:extLst>
                  </p:cNvPr>
                  <p:cNvSpPr txBox="1"/>
                  <p:nvPr/>
                </p:nvSpPr>
                <p:spPr>
                  <a:xfrm>
                    <a:off x="6993947" y="3598332"/>
                    <a:ext cx="988637" cy="216966"/>
                  </a:xfrm>
                  <a:prstGeom prst="rect">
                    <a:avLst/>
                  </a:prstGeom>
                  <a:noFill/>
                </p:spPr>
                <p:txBody>
                  <a:bodyPr wrap="square" rtlCol="0">
                    <a:spAutoFit/>
                  </a:bodyPr>
                  <a:lstStyle/>
                  <a:p>
                    <a:pPr algn="ctr"/>
                    <a:r>
                      <a:rPr lang="en-US" sz="1200" b="1" i="0" u="none" strike="noStrike" baseline="0" dirty="0">
                        <a:latin typeface="Calibri" panose="020F0502020204030204" pitchFamily="34" charset="0"/>
                        <a:cs typeface="Calibri" panose="020F0502020204030204" pitchFamily="34" charset="0"/>
                      </a:rPr>
                      <a:t>Merged</a:t>
                    </a:r>
                    <a:endParaRPr lang="en-US" sz="1200" b="1" dirty="0">
                      <a:latin typeface="Calibri" panose="020F0502020204030204" pitchFamily="34" charset="0"/>
                      <a:cs typeface="Calibri" panose="020F0502020204030204" pitchFamily="34" charset="0"/>
                    </a:endParaRPr>
                  </a:p>
                </p:txBody>
              </p:sp>
            </p:grpSp>
          </p:grpSp>
          <p:grpSp>
            <p:nvGrpSpPr>
              <p:cNvPr id="15" name="Grupo 14">
                <a:extLst>
                  <a:ext uri="{FF2B5EF4-FFF2-40B4-BE49-F238E27FC236}">
                    <a16:creationId xmlns:a16="http://schemas.microsoft.com/office/drawing/2014/main" id="{1E32ED6B-B34D-4BE5-A0DA-21AC20D2F130}"/>
                  </a:ext>
                </a:extLst>
              </p:cNvPr>
              <p:cNvGrpSpPr/>
              <p:nvPr/>
            </p:nvGrpSpPr>
            <p:grpSpPr>
              <a:xfrm>
                <a:off x="4587892" y="3734701"/>
                <a:ext cx="4190174" cy="1568109"/>
                <a:chOff x="6003758" y="3807628"/>
                <a:chExt cx="4671700" cy="1748313"/>
              </a:xfrm>
            </p:grpSpPr>
            <p:pic>
              <p:nvPicPr>
                <p:cNvPr id="50" name="Imagen 49">
                  <a:extLst>
                    <a:ext uri="{FF2B5EF4-FFF2-40B4-BE49-F238E27FC236}">
                      <a16:creationId xmlns:a16="http://schemas.microsoft.com/office/drawing/2014/main" id="{DB050A26-1507-45CA-A132-DEE0EA1DF5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003758" y="4130142"/>
                  <a:ext cx="4671700" cy="1425799"/>
                </a:xfrm>
                <a:prstGeom prst="rect">
                  <a:avLst/>
                </a:prstGeom>
              </p:spPr>
            </p:pic>
            <p:grpSp>
              <p:nvGrpSpPr>
                <p:cNvPr id="62" name="Grupo 61">
                  <a:extLst>
                    <a:ext uri="{FF2B5EF4-FFF2-40B4-BE49-F238E27FC236}">
                      <a16:creationId xmlns:a16="http://schemas.microsoft.com/office/drawing/2014/main" id="{DBF0511C-7D6C-41FA-BFC6-3096AB620A1B}"/>
                    </a:ext>
                  </a:extLst>
                </p:cNvPr>
                <p:cNvGrpSpPr/>
                <p:nvPr/>
              </p:nvGrpSpPr>
              <p:grpSpPr>
                <a:xfrm>
                  <a:off x="6295105" y="3807628"/>
                  <a:ext cx="4252101" cy="315712"/>
                  <a:chOff x="4928930" y="3588569"/>
                  <a:chExt cx="3053654" cy="226729"/>
                </a:xfrm>
              </p:grpSpPr>
              <p:sp>
                <p:nvSpPr>
                  <p:cNvPr id="63" name="CuadroTexto 62">
                    <a:extLst>
                      <a:ext uri="{FF2B5EF4-FFF2-40B4-BE49-F238E27FC236}">
                        <a16:creationId xmlns:a16="http://schemas.microsoft.com/office/drawing/2014/main" id="{4F4F25B8-9EE3-4EC1-ABE0-49D8E16C548B}"/>
                      </a:ext>
                    </a:extLst>
                  </p:cNvPr>
                  <p:cNvSpPr txBox="1"/>
                  <p:nvPr/>
                </p:nvSpPr>
                <p:spPr>
                  <a:xfrm>
                    <a:off x="4928930" y="3588569"/>
                    <a:ext cx="988637" cy="216966"/>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YFP</a:t>
                    </a:r>
                  </a:p>
                </p:txBody>
              </p:sp>
              <p:sp>
                <p:nvSpPr>
                  <p:cNvPr id="66" name="CuadroTexto 65">
                    <a:extLst>
                      <a:ext uri="{FF2B5EF4-FFF2-40B4-BE49-F238E27FC236}">
                        <a16:creationId xmlns:a16="http://schemas.microsoft.com/office/drawing/2014/main" id="{636C6D14-670B-4403-A4B2-276730E459A9}"/>
                      </a:ext>
                    </a:extLst>
                  </p:cNvPr>
                  <p:cNvSpPr txBox="1"/>
                  <p:nvPr/>
                </p:nvSpPr>
                <p:spPr>
                  <a:xfrm>
                    <a:off x="5970218" y="3596033"/>
                    <a:ext cx="988637" cy="216966"/>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B</a:t>
                    </a:r>
                    <a:r>
                      <a:rPr lang="en-US" sz="1200" b="1" i="0" u="none" strike="noStrike" baseline="0" dirty="0">
                        <a:latin typeface="Calibri" panose="020F0502020204030204" pitchFamily="34" charset="0"/>
                        <a:cs typeface="Calibri" panose="020F0502020204030204" pitchFamily="34" charset="0"/>
                      </a:rPr>
                      <a:t>right </a:t>
                    </a:r>
                    <a:r>
                      <a:rPr lang="en-US" sz="1200" b="1" dirty="0">
                        <a:latin typeface="Calibri" panose="020F0502020204030204" pitchFamily="34" charset="0"/>
                        <a:cs typeface="Calibri" panose="020F0502020204030204" pitchFamily="34" charset="0"/>
                      </a:rPr>
                      <a:t>F</a:t>
                    </a:r>
                    <a:r>
                      <a:rPr lang="en-US" sz="1200" b="1" i="0" u="none" strike="noStrike" baseline="0" dirty="0">
                        <a:latin typeface="Calibri" panose="020F0502020204030204" pitchFamily="34" charset="0"/>
                        <a:cs typeface="Calibri" panose="020F0502020204030204" pitchFamily="34" charset="0"/>
                      </a:rPr>
                      <a:t>ield</a:t>
                    </a:r>
                    <a:endParaRPr lang="en-US" sz="1200" b="1" dirty="0">
                      <a:latin typeface="Calibri" panose="020F0502020204030204" pitchFamily="34" charset="0"/>
                      <a:cs typeface="Calibri" panose="020F0502020204030204" pitchFamily="34" charset="0"/>
                    </a:endParaRPr>
                  </a:p>
                </p:txBody>
              </p:sp>
              <p:sp>
                <p:nvSpPr>
                  <p:cNvPr id="67" name="CuadroTexto 66">
                    <a:extLst>
                      <a:ext uri="{FF2B5EF4-FFF2-40B4-BE49-F238E27FC236}">
                        <a16:creationId xmlns:a16="http://schemas.microsoft.com/office/drawing/2014/main" id="{0C72CF81-C6CE-40AC-981D-C313B5E80654}"/>
                      </a:ext>
                    </a:extLst>
                  </p:cNvPr>
                  <p:cNvSpPr txBox="1"/>
                  <p:nvPr/>
                </p:nvSpPr>
                <p:spPr>
                  <a:xfrm>
                    <a:off x="6993947" y="3598332"/>
                    <a:ext cx="988637" cy="216966"/>
                  </a:xfrm>
                  <a:prstGeom prst="rect">
                    <a:avLst/>
                  </a:prstGeom>
                  <a:noFill/>
                </p:spPr>
                <p:txBody>
                  <a:bodyPr wrap="square" rtlCol="0">
                    <a:spAutoFit/>
                  </a:bodyPr>
                  <a:lstStyle/>
                  <a:p>
                    <a:pPr algn="ctr"/>
                    <a:r>
                      <a:rPr lang="en-US" sz="1200" b="1" i="0" u="none" strike="noStrike" baseline="0" dirty="0">
                        <a:latin typeface="Calibri" panose="020F0502020204030204" pitchFamily="34" charset="0"/>
                        <a:cs typeface="Calibri" panose="020F0502020204030204" pitchFamily="34" charset="0"/>
                      </a:rPr>
                      <a:t>Merged</a:t>
                    </a:r>
                    <a:endParaRPr lang="en-US" sz="1200" b="1" dirty="0">
                      <a:latin typeface="Calibri" panose="020F0502020204030204" pitchFamily="34" charset="0"/>
                      <a:cs typeface="Calibri" panose="020F0502020204030204" pitchFamily="34" charset="0"/>
                    </a:endParaRPr>
                  </a:p>
                </p:txBody>
              </p:sp>
            </p:grpSp>
          </p:grpSp>
        </p:grpSp>
        <p:sp>
          <p:nvSpPr>
            <p:cNvPr id="56" name="Rectángulo 13">
              <a:extLst>
                <a:ext uri="{FF2B5EF4-FFF2-40B4-BE49-F238E27FC236}">
                  <a16:creationId xmlns:a16="http://schemas.microsoft.com/office/drawing/2014/main" id="{260A91B9-F834-4CDA-8DBF-04015901D219}"/>
                </a:ext>
              </a:extLst>
            </p:cNvPr>
            <p:cNvSpPr/>
            <p:nvPr/>
          </p:nvSpPr>
          <p:spPr>
            <a:xfrm>
              <a:off x="261847" y="3122521"/>
              <a:ext cx="8628319" cy="2668053"/>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57" name="CuadroTexto 25">
              <a:extLst>
                <a:ext uri="{FF2B5EF4-FFF2-40B4-BE49-F238E27FC236}">
                  <a16:creationId xmlns:a16="http://schemas.microsoft.com/office/drawing/2014/main" id="{1A3D13D9-D982-403B-95A7-D3A6323314E1}"/>
                </a:ext>
              </a:extLst>
            </p:cNvPr>
            <p:cNvSpPr txBox="1"/>
            <p:nvPr/>
          </p:nvSpPr>
          <p:spPr>
            <a:xfrm>
              <a:off x="273880" y="3135277"/>
              <a:ext cx="8609756"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ctr">
                <a:defRPr sz="1600" b="1" i="1">
                  <a:latin typeface="Calibri"/>
                  <a:ea typeface="Calibri"/>
                  <a:cs typeface="Calibri"/>
                  <a:sym typeface="Calibri"/>
                </a:defRPr>
              </a:pPr>
              <a:r>
                <a:rPr lang="en-US" sz="1800" i="0" dirty="0"/>
                <a:t>Both TFL and FT interact with the bZIP transcription factor FD</a:t>
              </a:r>
            </a:p>
          </p:txBody>
        </p:sp>
        <p:sp>
          <p:nvSpPr>
            <p:cNvPr id="59" name="CuadroTexto 58">
              <a:extLst>
                <a:ext uri="{FF2B5EF4-FFF2-40B4-BE49-F238E27FC236}">
                  <a16:creationId xmlns:a16="http://schemas.microsoft.com/office/drawing/2014/main" id="{00B74670-F838-4A54-A548-8EC58D540CC8}"/>
                </a:ext>
              </a:extLst>
            </p:cNvPr>
            <p:cNvSpPr txBox="1"/>
            <p:nvPr/>
          </p:nvSpPr>
          <p:spPr>
            <a:xfrm>
              <a:off x="155099" y="5162589"/>
              <a:ext cx="8609756" cy="646331"/>
            </a:xfrm>
            <a:prstGeom prst="rect">
              <a:avLst/>
            </a:prstGeom>
            <a:noFill/>
          </p:spPr>
          <p:txBody>
            <a:bodyPr wrap="square" rtlCol="0">
              <a:spAutoFit/>
            </a:bodyPr>
            <a:lstStyle/>
            <a:p>
              <a:pPr algn="ctr"/>
              <a:r>
                <a:rPr lang="en-US" b="1" i="0" u="none" strike="noStrike" baseline="0" dirty="0">
                  <a:latin typeface="Calibri" panose="020F0502020204030204" pitchFamily="34" charset="0"/>
                  <a:cs typeface="Calibri" panose="020F0502020204030204" pitchFamily="34" charset="0"/>
                </a:rPr>
                <a:t>Analysis of protein-protein interactions by </a:t>
              </a:r>
              <a:r>
                <a:rPr lang="en-US" b="1" dirty="0">
                  <a:latin typeface="Calibri" panose="020F0502020204030204" pitchFamily="34" charset="0"/>
                  <a:cs typeface="Calibri" panose="020F0502020204030204" pitchFamily="34" charset="0"/>
                </a:rPr>
                <a:t>Bimolecular Fluorescence Complementation (</a:t>
              </a:r>
              <a:r>
                <a:rPr lang="en-US" b="1" dirty="0" err="1">
                  <a:latin typeface="Calibri" panose="020F0502020204030204" pitchFamily="34" charset="0"/>
                  <a:cs typeface="Calibri" panose="020F0502020204030204" pitchFamily="34" charset="0"/>
                </a:rPr>
                <a:t>BiFC</a:t>
              </a:r>
              <a:r>
                <a:rPr lang="en-US" b="1" dirty="0">
                  <a:latin typeface="Calibri" panose="020F0502020204030204" pitchFamily="34" charset="0"/>
                  <a:cs typeface="Calibri" panose="020F0502020204030204" pitchFamily="34" charset="0"/>
                </a:rPr>
                <a:t>) with  split YFP (FD fused to N-term of YFP, FT/TFL1 fused to C-term of YFP)</a:t>
              </a:r>
            </a:p>
          </p:txBody>
        </p:sp>
      </p:grpSp>
      <p:sp>
        <p:nvSpPr>
          <p:cNvPr id="60" name="CuadroTexto 18">
            <a:extLst>
              <a:ext uri="{FF2B5EF4-FFF2-40B4-BE49-F238E27FC236}">
                <a16:creationId xmlns:a16="http://schemas.microsoft.com/office/drawing/2014/main" id="{4CAE9770-B701-4B85-9F96-72C1AF848EC0}"/>
              </a:ext>
            </a:extLst>
          </p:cNvPr>
          <p:cNvSpPr txBox="1"/>
          <p:nvPr/>
        </p:nvSpPr>
        <p:spPr>
          <a:xfrm>
            <a:off x="261847" y="5843812"/>
            <a:ext cx="8628836"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ea typeface="Calibri" panose="020F0502020204030204" pitchFamily="34" charset="0"/>
                <a:cs typeface="Times New Roman" panose="02020603050405020304" pitchFamily="18" charset="0"/>
              </a:rPr>
              <a:t>Images from Conti and Bradley (2007). TERMINAL FLOWER1 is a mobile signal controlling Arabidopsis architecture. Plant Cell 19: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11"/>
              </a:rPr>
              <a:t>767–778</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Hanano</a:t>
            </a:r>
            <a:r>
              <a:rPr lang="en-US" sz="800" b="0" dirty="0">
                <a:latin typeface="Times New Roman" panose="02020603050405020304" pitchFamily="18" charset="0"/>
                <a:ea typeface="Calibri" panose="020F0502020204030204" pitchFamily="34" charset="0"/>
                <a:cs typeface="Times New Roman" panose="02020603050405020304" pitchFamily="18" charset="0"/>
              </a:rPr>
              <a:t> and Goto  (2011). Arabidopsis terminal flower1 is involved in the regulation of flowering time and inflorescence development through transcriptional repression. Plant Cell 23: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12"/>
              </a:rPr>
              <a:t>3172–3184</a:t>
            </a:r>
            <a:r>
              <a:rPr lang="en-US" sz="800" b="0" dirty="0">
                <a:latin typeface="Times New Roman" panose="02020603050405020304" pitchFamily="18" charset="0"/>
                <a:ea typeface="Calibri" panose="020F0502020204030204" pitchFamily="34" charset="0"/>
                <a:cs typeface="Times New Roman" panose="02020603050405020304" pitchFamily="18" charset="0"/>
              </a:rPr>
              <a:t>;                           Goretti  et al. (2020). TERMINAL FLOWER1 functions as a mobile transcriptional cofactor in the shoot apical meristem. Plant Physiol. 182: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13"/>
              </a:rPr>
              <a:t>2081–2095</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1" name="Title 2">
            <a:extLst>
              <a:ext uri="{FF2B5EF4-FFF2-40B4-BE49-F238E27FC236}">
                <a16:creationId xmlns:a16="http://schemas.microsoft.com/office/drawing/2014/main" id="{FC9C2079-FB73-4DF3-9646-F05924F1429A}"/>
              </a:ext>
            </a:extLst>
          </p:cNvPr>
          <p:cNvSpPr txBox="1">
            <a:spLocks noGrp="1"/>
          </p:cNvSpPr>
          <p:nvPr>
            <p:ph type="title"/>
          </p:nvPr>
        </p:nvSpPr>
        <p:spPr>
          <a:xfrm>
            <a:off x="245583" y="134402"/>
            <a:ext cx="8638053" cy="569025"/>
          </a:xfrm>
          <a:prstGeom prst="rect">
            <a:avLst/>
          </a:prstGeom>
        </p:spPr>
        <p:txBody>
          <a:bodyPr/>
          <a:lstStyle>
            <a:lvl1pPr>
              <a:defRPr sz="2400" u="sng">
                <a:latin typeface="Calibri"/>
                <a:ea typeface="Calibri"/>
                <a:cs typeface="Calibri"/>
                <a:sym typeface="Calibri"/>
              </a:defRPr>
            </a:lvl1pPr>
          </a:lstStyle>
          <a:p>
            <a:r>
              <a:rPr lang="en-US" b="1" dirty="0"/>
              <a:t>FT and TFL1 are active at the shoot apex and interact with FD</a:t>
            </a:r>
            <a:endParaRPr lang="en-US" dirty="0"/>
          </a:p>
        </p:txBody>
      </p:sp>
      <p:grpSp>
        <p:nvGrpSpPr>
          <p:cNvPr id="6" name="Grupo 5">
            <a:extLst>
              <a:ext uri="{FF2B5EF4-FFF2-40B4-BE49-F238E27FC236}">
                <a16:creationId xmlns:a16="http://schemas.microsoft.com/office/drawing/2014/main" id="{A8C44AE1-C188-4CF3-B018-5824B8DD8F81}"/>
              </a:ext>
            </a:extLst>
          </p:cNvPr>
          <p:cNvGrpSpPr/>
          <p:nvPr/>
        </p:nvGrpSpPr>
        <p:grpSpPr>
          <a:xfrm>
            <a:off x="480656" y="1100541"/>
            <a:ext cx="2322727" cy="1934087"/>
            <a:chOff x="480656" y="1148669"/>
            <a:chExt cx="2322727" cy="1934087"/>
          </a:xfrm>
        </p:grpSpPr>
        <p:sp>
          <p:nvSpPr>
            <p:cNvPr id="5" name="CuadroTexto 4">
              <a:extLst>
                <a:ext uri="{FF2B5EF4-FFF2-40B4-BE49-F238E27FC236}">
                  <a16:creationId xmlns:a16="http://schemas.microsoft.com/office/drawing/2014/main" id="{9B694CB3-1687-4684-9A58-96FB1BFBE76C}"/>
                </a:ext>
              </a:extLst>
            </p:cNvPr>
            <p:cNvSpPr txBox="1"/>
            <p:nvPr/>
          </p:nvSpPr>
          <p:spPr>
            <a:xfrm>
              <a:off x="480656" y="2713428"/>
              <a:ext cx="232272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i="1" dirty="0">
                  <a:latin typeface="Calibri" panose="020F0502020204030204" pitchFamily="34" charset="0"/>
                  <a:cs typeface="Calibri" panose="020F0502020204030204" pitchFamily="34" charset="0"/>
                </a:rPr>
                <a:t>In situ </a:t>
              </a:r>
              <a:r>
                <a:rPr lang="en-US" b="1" dirty="0">
                  <a:latin typeface="Calibri" panose="020F0502020204030204" pitchFamily="34" charset="0"/>
                  <a:cs typeface="Calibri" panose="020F0502020204030204" pitchFamily="34" charset="0"/>
                </a:rPr>
                <a:t>hybridization</a:t>
              </a:r>
              <a:endParaRPr kumimoji="0" lang="en-US" b="1" i="0" u="none" strike="noStrike" cap="none" spc="0" normalizeH="0" baseline="0" dirty="0">
                <a:ln>
                  <a:noFill/>
                </a:ln>
                <a:effectLst/>
                <a:uFillTx/>
                <a:latin typeface="Calibri" panose="020F0502020204030204" pitchFamily="34" charset="0"/>
                <a:cs typeface="Calibri" panose="020F0502020204030204" pitchFamily="34" charset="0"/>
                <a:sym typeface="Arial"/>
              </a:endParaRPr>
            </a:p>
          </p:txBody>
        </p:sp>
        <p:grpSp>
          <p:nvGrpSpPr>
            <p:cNvPr id="65" name="Grupo 64">
              <a:extLst>
                <a:ext uri="{FF2B5EF4-FFF2-40B4-BE49-F238E27FC236}">
                  <a16:creationId xmlns:a16="http://schemas.microsoft.com/office/drawing/2014/main" id="{D26465FC-1AFC-4509-A792-94919B9189CD}"/>
                </a:ext>
              </a:extLst>
            </p:cNvPr>
            <p:cNvGrpSpPr/>
            <p:nvPr/>
          </p:nvGrpSpPr>
          <p:grpSpPr>
            <a:xfrm>
              <a:off x="771130" y="1148669"/>
              <a:ext cx="1468236" cy="1440000"/>
              <a:chOff x="771130" y="1196797"/>
              <a:chExt cx="1468236" cy="1440000"/>
            </a:xfrm>
          </p:grpSpPr>
          <p:pic>
            <p:nvPicPr>
              <p:cNvPr id="7" name="Imagen 6">
                <a:extLst>
                  <a:ext uri="{FF2B5EF4-FFF2-40B4-BE49-F238E27FC236}">
                    <a16:creationId xmlns:a16="http://schemas.microsoft.com/office/drawing/2014/main" id="{88A2CADF-2252-4312-AAB1-76D83CBC0BB1}"/>
                  </a:ext>
                </a:extLst>
              </p:cNvPr>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771130" y="1196797"/>
                <a:ext cx="1468236" cy="1440000"/>
              </a:xfrm>
              <a:prstGeom prst="rect">
                <a:avLst/>
              </a:prstGeom>
            </p:spPr>
          </p:pic>
          <p:sp>
            <p:nvSpPr>
              <p:cNvPr id="64" name="Forma libre: forma 63">
                <a:extLst>
                  <a:ext uri="{FF2B5EF4-FFF2-40B4-BE49-F238E27FC236}">
                    <a16:creationId xmlns:a16="http://schemas.microsoft.com/office/drawing/2014/main" id="{DA909C28-0352-4EEB-BC2D-23702F1EFF06}"/>
                  </a:ext>
                </a:extLst>
              </p:cNvPr>
              <p:cNvSpPr/>
              <p:nvPr/>
            </p:nvSpPr>
            <p:spPr>
              <a:xfrm>
                <a:off x="1195870" y="1367624"/>
                <a:ext cx="411279" cy="446393"/>
              </a:xfrm>
              <a:custGeom>
                <a:avLst/>
                <a:gdLst>
                  <a:gd name="connsiteX0" fmla="*/ 60436 w 411279"/>
                  <a:gd name="connsiteY0" fmla="*/ 95416 h 446393"/>
                  <a:gd name="connsiteX1" fmla="*/ 20680 w 411279"/>
                  <a:gd name="connsiteY1" fmla="*/ 182880 h 446393"/>
                  <a:gd name="connsiteX2" fmla="*/ 4777 w 411279"/>
                  <a:gd name="connsiteY2" fmla="*/ 278296 h 446393"/>
                  <a:gd name="connsiteX3" fmla="*/ 4777 w 411279"/>
                  <a:gd name="connsiteY3" fmla="*/ 389614 h 446393"/>
                  <a:gd name="connsiteX4" fmla="*/ 60436 w 411279"/>
                  <a:gd name="connsiteY4" fmla="*/ 421419 h 446393"/>
                  <a:gd name="connsiteX5" fmla="*/ 116095 w 411279"/>
                  <a:gd name="connsiteY5" fmla="*/ 341906 h 446393"/>
                  <a:gd name="connsiteX6" fmla="*/ 195608 w 411279"/>
                  <a:gd name="connsiteY6" fmla="*/ 341906 h 446393"/>
                  <a:gd name="connsiteX7" fmla="*/ 291024 w 411279"/>
                  <a:gd name="connsiteY7" fmla="*/ 365760 h 446393"/>
                  <a:gd name="connsiteX8" fmla="*/ 338732 w 411279"/>
                  <a:gd name="connsiteY8" fmla="*/ 405517 h 446393"/>
                  <a:gd name="connsiteX9" fmla="*/ 386440 w 411279"/>
                  <a:gd name="connsiteY9" fmla="*/ 445273 h 446393"/>
                  <a:gd name="connsiteX10" fmla="*/ 410293 w 411279"/>
                  <a:gd name="connsiteY10" fmla="*/ 421419 h 446393"/>
                  <a:gd name="connsiteX11" fmla="*/ 354634 w 411279"/>
                  <a:gd name="connsiteY11" fmla="*/ 286247 h 446393"/>
                  <a:gd name="connsiteX12" fmla="*/ 322829 w 411279"/>
                  <a:gd name="connsiteY12" fmla="*/ 111319 h 446393"/>
                  <a:gd name="connsiteX13" fmla="*/ 267170 w 411279"/>
                  <a:gd name="connsiteY13" fmla="*/ 47708 h 446393"/>
                  <a:gd name="connsiteX14" fmla="*/ 227413 w 411279"/>
                  <a:gd name="connsiteY14" fmla="*/ 0 h 4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279" h="446393">
                    <a:moveTo>
                      <a:pt x="60436" y="95416"/>
                    </a:moveTo>
                    <a:cubicBezTo>
                      <a:pt x="45196" y="123908"/>
                      <a:pt x="29956" y="152400"/>
                      <a:pt x="20680" y="182880"/>
                    </a:cubicBezTo>
                    <a:cubicBezTo>
                      <a:pt x="11403" y="213360"/>
                      <a:pt x="7427" y="243840"/>
                      <a:pt x="4777" y="278296"/>
                    </a:cubicBezTo>
                    <a:cubicBezTo>
                      <a:pt x="2126" y="312752"/>
                      <a:pt x="-4500" y="365760"/>
                      <a:pt x="4777" y="389614"/>
                    </a:cubicBezTo>
                    <a:cubicBezTo>
                      <a:pt x="14054" y="413468"/>
                      <a:pt x="41883" y="429370"/>
                      <a:pt x="60436" y="421419"/>
                    </a:cubicBezTo>
                    <a:cubicBezTo>
                      <a:pt x="78989" y="413468"/>
                      <a:pt x="93566" y="355158"/>
                      <a:pt x="116095" y="341906"/>
                    </a:cubicBezTo>
                    <a:cubicBezTo>
                      <a:pt x="138624" y="328654"/>
                      <a:pt x="166453" y="337930"/>
                      <a:pt x="195608" y="341906"/>
                    </a:cubicBezTo>
                    <a:cubicBezTo>
                      <a:pt x="224763" y="345882"/>
                      <a:pt x="267170" y="355158"/>
                      <a:pt x="291024" y="365760"/>
                    </a:cubicBezTo>
                    <a:cubicBezTo>
                      <a:pt x="314878" y="376362"/>
                      <a:pt x="338732" y="405517"/>
                      <a:pt x="338732" y="405517"/>
                    </a:cubicBezTo>
                    <a:lnTo>
                      <a:pt x="386440" y="445273"/>
                    </a:lnTo>
                    <a:cubicBezTo>
                      <a:pt x="398367" y="447923"/>
                      <a:pt x="415594" y="447923"/>
                      <a:pt x="410293" y="421419"/>
                    </a:cubicBezTo>
                    <a:cubicBezTo>
                      <a:pt x="404992" y="394915"/>
                      <a:pt x="369211" y="337930"/>
                      <a:pt x="354634" y="286247"/>
                    </a:cubicBezTo>
                    <a:cubicBezTo>
                      <a:pt x="340057" y="234564"/>
                      <a:pt x="337406" y="151075"/>
                      <a:pt x="322829" y="111319"/>
                    </a:cubicBezTo>
                    <a:cubicBezTo>
                      <a:pt x="308252" y="71563"/>
                      <a:pt x="283073" y="66261"/>
                      <a:pt x="267170" y="47708"/>
                    </a:cubicBezTo>
                    <a:cubicBezTo>
                      <a:pt x="251267" y="29155"/>
                      <a:pt x="239340" y="14577"/>
                      <a:pt x="227413" y="0"/>
                    </a:cubicBezTo>
                  </a:path>
                </a:pathLst>
              </a:custGeom>
              <a:noFill/>
              <a:ln w="9525" cap="flat">
                <a:solidFill>
                  <a:srgbClr val="FFFF00"/>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grpSp>
      </p:grpSp>
    </p:spTree>
    <p:extLst>
      <p:ext uri="{BB962C8B-B14F-4D97-AF65-F5344CB8AC3E}">
        <p14:creationId xmlns:p14="http://schemas.microsoft.com/office/powerpoint/2010/main" val="56519747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itle 2"/>
          <p:cNvSpPr txBox="1">
            <a:spLocks noGrp="1"/>
          </p:cNvSpPr>
          <p:nvPr>
            <p:ph type="title"/>
          </p:nvPr>
        </p:nvSpPr>
        <p:spPr>
          <a:xfrm>
            <a:off x="247706" y="-166250"/>
            <a:ext cx="8896293" cy="1143000"/>
          </a:xfrm>
          <a:prstGeom prst="rect">
            <a:avLst/>
          </a:prstGeom>
        </p:spPr>
        <p:txBody>
          <a:bodyPr/>
          <a:lstStyle>
            <a:lvl1pPr>
              <a:defRPr sz="2400" u="sng">
                <a:latin typeface="Calibri"/>
                <a:ea typeface="Calibri"/>
                <a:cs typeface="Calibri"/>
                <a:sym typeface="Calibri"/>
              </a:defRPr>
            </a:lvl1pPr>
          </a:lstStyle>
          <a:p>
            <a:r>
              <a:rPr lang="en-US" dirty="0"/>
              <a:t>FD </a:t>
            </a:r>
            <a:r>
              <a:rPr lang="en-US" b="1" dirty="0"/>
              <a:t>is active at the shoot apex and forms complexes with PEBPs</a:t>
            </a:r>
            <a:endParaRPr lang="en-US" dirty="0"/>
          </a:p>
        </p:txBody>
      </p:sp>
      <p:sp>
        <p:nvSpPr>
          <p:cNvPr id="829" name="CuadroTexto 18"/>
          <p:cNvSpPr txBox="1"/>
          <p:nvPr/>
        </p:nvSpPr>
        <p:spPr>
          <a:xfrm>
            <a:off x="257905" y="5839278"/>
            <a:ext cx="8625209"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a:t>
            </a:r>
            <a:r>
              <a:rPr lang="en-US" sz="800" b="0" dirty="0">
                <a:latin typeface="Times New Roman" panose="02020603050405020304" pitchFamily="18" charset="0"/>
                <a:cs typeface="Times New Roman" panose="02020603050405020304" pitchFamily="18" charset="0"/>
                <a:sym typeface="Arial"/>
              </a:rPr>
              <a:t>Abe et al. (2005) FD, a bZIP protein mediating signals from the floral pathway integrator FT at the shoot apex. Science 309: </a:t>
            </a:r>
            <a:r>
              <a:rPr lang="en-US" sz="800" b="0" dirty="0">
                <a:latin typeface="Times New Roman" panose="02020603050405020304" pitchFamily="18" charset="0"/>
                <a:cs typeface="Times New Roman" panose="02020603050405020304" pitchFamily="18" charset="0"/>
                <a:sym typeface="Arial"/>
                <a:hlinkClick r:id="rId3"/>
              </a:rPr>
              <a:t>1052–1056</a:t>
            </a:r>
            <a:r>
              <a:rPr lang="en-US" sz="800" b="0" dirty="0">
                <a:latin typeface="Times New Roman" panose="02020603050405020304" pitchFamily="18" charset="0"/>
                <a:cs typeface="Times New Roman" panose="02020603050405020304" pitchFamily="18" charset="0"/>
                <a:sym typeface="Arial"/>
              </a:rPr>
              <a:t>, with permission from AAAS, and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Romera-Branchat</a:t>
            </a:r>
            <a:r>
              <a:rPr lang="en-US" sz="800" b="0" dirty="0">
                <a:latin typeface="Times New Roman" panose="02020603050405020304" pitchFamily="18" charset="0"/>
                <a:ea typeface="Calibri" panose="020F0502020204030204" pitchFamily="34" charset="0"/>
                <a:cs typeface="Times New Roman" panose="02020603050405020304" pitchFamily="18" charset="0"/>
              </a:rPr>
              <a:t> et al. (2020). Functional divergence of the Arabidopsis florigen-interacting bZIP transcription factors FD and FDP. Cell Rep. 31: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4"/>
              </a:rPr>
              <a:t>107717</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a:latin typeface="Times New Roman" panose="02020603050405020304" pitchFamily="18" charset="0"/>
                <a:cs typeface="Times New Roman" panose="02020603050405020304" pitchFamily="18" charset="0"/>
              </a:rPr>
              <a:t>See also </a:t>
            </a:r>
            <a:r>
              <a:rPr lang="en-US" sz="800" b="0" dirty="0" err="1">
                <a:latin typeface="Times New Roman" panose="02020603050405020304" pitchFamily="18" charset="0"/>
                <a:cs typeface="Times New Roman" panose="02020603050405020304" pitchFamily="18" charset="0"/>
              </a:rPr>
              <a:t>Wigge</a:t>
            </a:r>
            <a:r>
              <a:rPr lang="en-US" sz="800" b="0" dirty="0">
                <a:latin typeface="Times New Roman" panose="02020603050405020304" pitchFamily="18" charset="0"/>
                <a:cs typeface="Times New Roman" panose="02020603050405020304" pitchFamily="18" charset="0"/>
              </a:rPr>
              <a:t> et al. (2005) Science 309: 1056; </a:t>
            </a:r>
            <a:r>
              <a:rPr lang="en-US" sz="800" b="0" dirty="0" err="1">
                <a:latin typeface="Times New Roman" panose="02020603050405020304" pitchFamily="18" charset="0"/>
                <a:cs typeface="Times New Roman" panose="02020603050405020304" pitchFamily="18" charset="0"/>
              </a:rPr>
              <a:t>Collani</a:t>
            </a:r>
            <a:r>
              <a:rPr lang="en-US" sz="800" b="0" dirty="0">
                <a:latin typeface="Times New Roman" panose="02020603050405020304" pitchFamily="18" charset="0"/>
                <a:cs typeface="Times New Roman" panose="02020603050405020304" pitchFamily="18" charset="0"/>
              </a:rPr>
              <a:t> et al. (2019) Plant Physiol. 180: 367. </a:t>
            </a:r>
          </a:p>
        </p:txBody>
      </p:sp>
      <p:grpSp>
        <p:nvGrpSpPr>
          <p:cNvPr id="12" name="Grupo 11">
            <a:extLst>
              <a:ext uri="{FF2B5EF4-FFF2-40B4-BE49-F238E27FC236}">
                <a16:creationId xmlns:a16="http://schemas.microsoft.com/office/drawing/2014/main" id="{BD3A4355-3577-4EA2-8FDE-FDA5889F1E01}"/>
              </a:ext>
            </a:extLst>
          </p:cNvPr>
          <p:cNvGrpSpPr/>
          <p:nvPr/>
        </p:nvGrpSpPr>
        <p:grpSpPr>
          <a:xfrm>
            <a:off x="257905" y="793199"/>
            <a:ext cx="4314092" cy="2335790"/>
            <a:chOff x="257905" y="793199"/>
            <a:chExt cx="4314092" cy="2335790"/>
          </a:xfrm>
        </p:grpSpPr>
        <p:sp>
          <p:nvSpPr>
            <p:cNvPr id="31" name="Rectángulo 13">
              <a:extLst>
                <a:ext uri="{FF2B5EF4-FFF2-40B4-BE49-F238E27FC236}">
                  <a16:creationId xmlns:a16="http://schemas.microsoft.com/office/drawing/2014/main" id="{230D4C3F-93DE-4BA5-9334-F9BC8539BF2C}"/>
                </a:ext>
              </a:extLst>
            </p:cNvPr>
            <p:cNvSpPr/>
            <p:nvPr/>
          </p:nvSpPr>
          <p:spPr>
            <a:xfrm>
              <a:off x="257907" y="793199"/>
              <a:ext cx="4288437" cy="2335790"/>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41" name="CuadroTexto 40">
              <a:extLst>
                <a:ext uri="{FF2B5EF4-FFF2-40B4-BE49-F238E27FC236}">
                  <a16:creationId xmlns:a16="http://schemas.microsoft.com/office/drawing/2014/main" id="{D1C9D357-E95B-40CE-8604-E7ACAC3FF667}"/>
                </a:ext>
              </a:extLst>
            </p:cNvPr>
            <p:cNvSpPr txBox="1"/>
            <p:nvPr/>
          </p:nvSpPr>
          <p:spPr>
            <a:xfrm>
              <a:off x="257905" y="2759919"/>
              <a:ext cx="431409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i="1" dirty="0">
                  <a:latin typeface="Calibri" panose="020F0502020204030204" pitchFamily="34" charset="0"/>
                  <a:cs typeface="Calibri" panose="020F0502020204030204" pitchFamily="34" charset="0"/>
                </a:rPr>
                <a:t>In situ </a:t>
              </a:r>
              <a:r>
                <a:rPr lang="en-US" sz="1200" b="1" dirty="0">
                  <a:latin typeface="Calibri" panose="020F0502020204030204" pitchFamily="34" charset="0"/>
                  <a:cs typeface="Calibri" panose="020F0502020204030204" pitchFamily="34" charset="0"/>
                </a:rPr>
                <a:t>hybridization of SAM b</a:t>
              </a:r>
              <a:r>
                <a:rPr kumimoji="0" lang="en-US" sz="1200" b="1" i="0" u="none" strike="noStrike" cap="none" spc="0" normalizeH="0" baseline="0" dirty="0">
                  <a:ln>
                    <a:noFill/>
                  </a:ln>
                  <a:effectLst/>
                  <a:uFillTx/>
                  <a:latin typeface="Calibri" panose="020F0502020204030204" pitchFamily="34" charset="0"/>
                  <a:cs typeface="Calibri" panose="020F0502020204030204" pitchFamily="34" charset="0"/>
                  <a:sym typeface="Arial"/>
                </a:rPr>
                <a:t>efore and after the floral transition</a:t>
              </a:r>
            </a:p>
          </p:txBody>
        </p:sp>
        <p:sp>
          <p:nvSpPr>
            <p:cNvPr id="42" name="CuadroTexto 25">
              <a:extLst>
                <a:ext uri="{FF2B5EF4-FFF2-40B4-BE49-F238E27FC236}">
                  <a16:creationId xmlns:a16="http://schemas.microsoft.com/office/drawing/2014/main" id="{CFE4F164-B9BB-4195-A590-8B57C2D97586}"/>
                </a:ext>
              </a:extLst>
            </p:cNvPr>
            <p:cNvSpPr txBox="1"/>
            <p:nvPr/>
          </p:nvSpPr>
          <p:spPr>
            <a:xfrm>
              <a:off x="257906" y="807131"/>
              <a:ext cx="4258938"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ctr">
                <a:defRPr sz="1600" b="1" i="1">
                  <a:latin typeface="Calibri"/>
                  <a:ea typeface="Calibri"/>
                  <a:cs typeface="Calibri"/>
                  <a:sym typeface="Calibri"/>
                </a:defRPr>
              </a:pPr>
              <a:r>
                <a:rPr lang="en-US" sz="1800" dirty="0"/>
                <a:t>FD</a:t>
              </a:r>
              <a:r>
                <a:rPr lang="en-US" sz="1800" i="0" dirty="0"/>
                <a:t> mRNA is expressed in the shoot apex</a:t>
              </a:r>
            </a:p>
          </p:txBody>
        </p:sp>
        <p:grpSp>
          <p:nvGrpSpPr>
            <p:cNvPr id="3" name="Grupo 2">
              <a:extLst>
                <a:ext uri="{FF2B5EF4-FFF2-40B4-BE49-F238E27FC236}">
                  <a16:creationId xmlns:a16="http://schemas.microsoft.com/office/drawing/2014/main" id="{F0CF4D28-832B-42C0-8245-CAC28B549B58}"/>
                </a:ext>
              </a:extLst>
            </p:cNvPr>
            <p:cNvGrpSpPr>
              <a:grpSpLocks noChangeAspect="1"/>
            </p:cNvGrpSpPr>
            <p:nvPr/>
          </p:nvGrpSpPr>
          <p:grpSpPr>
            <a:xfrm>
              <a:off x="341155" y="1222069"/>
              <a:ext cx="4083182" cy="1440000"/>
              <a:chOff x="812571" y="1226404"/>
              <a:chExt cx="3935682" cy="1387982"/>
            </a:xfrm>
          </p:grpSpPr>
          <p:grpSp>
            <p:nvGrpSpPr>
              <p:cNvPr id="2" name="Grupo 1">
                <a:extLst>
                  <a:ext uri="{FF2B5EF4-FFF2-40B4-BE49-F238E27FC236}">
                    <a16:creationId xmlns:a16="http://schemas.microsoft.com/office/drawing/2014/main" id="{35C4416E-01E1-412A-B861-B9CE7653791B}"/>
                  </a:ext>
                </a:extLst>
              </p:cNvPr>
              <p:cNvGrpSpPr/>
              <p:nvPr/>
            </p:nvGrpSpPr>
            <p:grpSpPr>
              <a:xfrm>
                <a:off x="812571" y="1271321"/>
                <a:ext cx="3935682" cy="1343065"/>
                <a:chOff x="913651" y="1516606"/>
                <a:chExt cx="3935682" cy="1343065"/>
              </a:xfrm>
            </p:grpSpPr>
            <p:pic>
              <p:nvPicPr>
                <p:cNvPr id="37" name="Imagen 36">
                  <a:extLst>
                    <a:ext uri="{FF2B5EF4-FFF2-40B4-BE49-F238E27FC236}">
                      <a16:creationId xmlns:a16="http://schemas.microsoft.com/office/drawing/2014/main" id="{D0F63E36-F0F7-45B1-A47D-6C3D5C59F9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20130" y="1522921"/>
                  <a:ext cx="1298076" cy="1314510"/>
                </a:xfrm>
                <a:prstGeom prst="rect">
                  <a:avLst/>
                </a:prstGeom>
              </p:spPr>
            </p:pic>
            <p:pic>
              <p:nvPicPr>
                <p:cNvPr id="38" name="Imagen 37">
                  <a:extLst>
                    <a:ext uri="{FF2B5EF4-FFF2-40B4-BE49-F238E27FC236}">
                      <a16:creationId xmlns:a16="http://schemas.microsoft.com/office/drawing/2014/main" id="{0CED7956-CAD9-4D3C-A2D5-33A01AAE4D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526609" y="1516606"/>
                  <a:ext cx="1322724" cy="1343065"/>
                </a:xfrm>
                <a:prstGeom prst="rect">
                  <a:avLst/>
                </a:prstGeom>
              </p:spPr>
            </p:pic>
            <p:pic>
              <p:nvPicPr>
                <p:cNvPr id="39" name="Imagen 38">
                  <a:extLst>
                    <a:ext uri="{FF2B5EF4-FFF2-40B4-BE49-F238E27FC236}">
                      <a16:creationId xmlns:a16="http://schemas.microsoft.com/office/drawing/2014/main" id="{56FDC110-D1E2-4031-BF98-87C64B4CA3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3651" y="1522921"/>
                  <a:ext cx="1298076" cy="1314510"/>
                </a:xfrm>
                <a:prstGeom prst="rect">
                  <a:avLst/>
                </a:prstGeom>
              </p:spPr>
            </p:pic>
          </p:grpSp>
          <p:sp>
            <p:nvSpPr>
              <p:cNvPr id="34" name="CuadroTexto 33">
                <a:extLst>
                  <a:ext uri="{FF2B5EF4-FFF2-40B4-BE49-F238E27FC236}">
                    <a16:creationId xmlns:a16="http://schemas.microsoft.com/office/drawing/2014/main" id="{DDB60988-97C7-4D95-839C-B4ED36486F92}"/>
                  </a:ext>
                </a:extLst>
              </p:cNvPr>
              <p:cNvSpPr txBox="1"/>
              <p:nvPr/>
            </p:nvSpPr>
            <p:spPr>
              <a:xfrm>
                <a:off x="812571" y="1226404"/>
                <a:ext cx="535583" cy="276999"/>
              </a:xfrm>
              <a:prstGeom prst="rect">
                <a:avLst/>
              </a:prstGeom>
              <a:solidFill>
                <a:schemeClr val="bg1"/>
              </a:solidFill>
            </p:spPr>
            <p:txBody>
              <a:bodyPr wrap="square" rtlCol="0">
                <a:spAutoFit/>
              </a:bodyPr>
              <a:lstStyle/>
              <a:p>
                <a:r>
                  <a:rPr lang="en-US" sz="1200" b="1" dirty="0">
                    <a:latin typeface="Calibri" panose="020F0502020204030204" pitchFamily="34" charset="0"/>
                    <a:cs typeface="Calibri" panose="020F0502020204030204" pitchFamily="34" charset="0"/>
                  </a:rPr>
                  <a:t>6 LD</a:t>
                </a:r>
              </a:p>
            </p:txBody>
          </p:sp>
          <p:sp>
            <p:nvSpPr>
              <p:cNvPr id="64" name="CuadroTexto 63">
                <a:extLst>
                  <a:ext uri="{FF2B5EF4-FFF2-40B4-BE49-F238E27FC236}">
                    <a16:creationId xmlns:a16="http://schemas.microsoft.com/office/drawing/2014/main" id="{F9AD5875-A9CD-4DE8-87B1-2C05C018F52B}"/>
                  </a:ext>
                </a:extLst>
              </p:cNvPr>
              <p:cNvSpPr txBox="1"/>
              <p:nvPr/>
            </p:nvSpPr>
            <p:spPr>
              <a:xfrm>
                <a:off x="2110647" y="1246291"/>
                <a:ext cx="535583" cy="276999"/>
              </a:xfrm>
              <a:prstGeom prst="rect">
                <a:avLst/>
              </a:prstGeom>
              <a:solidFill>
                <a:schemeClr val="bg1"/>
              </a:solidFill>
            </p:spPr>
            <p:txBody>
              <a:bodyPr wrap="square" rtlCol="0">
                <a:spAutoFit/>
              </a:bodyPr>
              <a:lstStyle/>
              <a:p>
                <a:r>
                  <a:rPr lang="en-US" sz="1200" b="1" dirty="0">
                    <a:latin typeface="Calibri" panose="020F0502020204030204" pitchFamily="34" charset="0"/>
                    <a:cs typeface="Calibri" panose="020F0502020204030204" pitchFamily="34" charset="0"/>
                  </a:rPr>
                  <a:t>7 LD</a:t>
                </a:r>
              </a:p>
            </p:txBody>
          </p:sp>
          <p:sp>
            <p:nvSpPr>
              <p:cNvPr id="65" name="CuadroTexto 64">
                <a:extLst>
                  <a:ext uri="{FF2B5EF4-FFF2-40B4-BE49-F238E27FC236}">
                    <a16:creationId xmlns:a16="http://schemas.microsoft.com/office/drawing/2014/main" id="{B0E1AD22-8B89-4E5E-8BE7-6D9870225D8A}"/>
                  </a:ext>
                </a:extLst>
              </p:cNvPr>
              <p:cNvSpPr txBox="1"/>
              <p:nvPr/>
            </p:nvSpPr>
            <p:spPr>
              <a:xfrm>
                <a:off x="3457358" y="1238537"/>
                <a:ext cx="535583" cy="276999"/>
              </a:xfrm>
              <a:prstGeom prst="rect">
                <a:avLst/>
              </a:prstGeom>
              <a:solidFill>
                <a:schemeClr val="bg1"/>
              </a:solidFill>
            </p:spPr>
            <p:txBody>
              <a:bodyPr wrap="square" rtlCol="0">
                <a:spAutoFit/>
              </a:bodyPr>
              <a:lstStyle/>
              <a:p>
                <a:r>
                  <a:rPr lang="en-US" sz="1200" b="1" dirty="0">
                    <a:latin typeface="Calibri" panose="020F0502020204030204" pitchFamily="34" charset="0"/>
                    <a:cs typeface="Calibri" panose="020F0502020204030204" pitchFamily="34" charset="0"/>
                  </a:rPr>
                  <a:t>10 LD</a:t>
                </a:r>
              </a:p>
            </p:txBody>
          </p:sp>
        </p:grpSp>
      </p:grpSp>
      <p:sp>
        <p:nvSpPr>
          <p:cNvPr id="40" name="CuadroTexto 9">
            <a:extLst>
              <a:ext uri="{FF2B5EF4-FFF2-40B4-BE49-F238E27FC236}">
                <a16:creationId xmlns:a16="http://schemas.microsoft.com/office/drawing/2014/main" id="{15FC10BB-DA87-4E53-9EDD-DDF548F1030F}"/>
              </a:ext>
            </a:extLst>
          </p:cNvPr>
          <p:cNvSpPr txBox="1"/>
          <p:nvPr/>
        </p:nvSpPr>
        <p:spPr>
          <a:xfrm>
            <a:off x="267431" y="3271379"/>
            <a:ext cx="8627912"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228600" algn="ctr"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800" b="1" dirty="0">
                <a:latin typeface="Calibri" panose="020F0502020204030204" pitchFamily="34" charset="0"/>
                <a:cs typeface="Calibri" panose="020F0502020204030204" pitchFamily="34" charset="0"/>
              </a:rPr>
              <a:t>14-3-3- protein mediates interaction between phosphorylated FD and FT/TFL1</a:t>
            </a:r>
            <a:endParaRPr lang="en-US" sz="1800" b="1" i="0" u="none" strike="noStrike" baseline="0" dirty="0">
              <a:latin typeface="Calibri" panose="020F0502020204030204" pitchFamily="34" charset="0"/>
              <a:cs typeface="Calibri" panose="020F0502020204030204" pitchFamily="34" charset="0"/>
            </a:endParaRPr>
          </a:p>
        </p:txBody>
      </p:sp>
      <p:sp>
        <p:nvSpPr>
          <p:cNvPr id="43" name="Rectángulo 13">
            <a:extLst>
              <a:ext uri="{FF2B5EF4-FFF2-40B4-BE49-F238E27FC236}">
                <a16:creationId xmlns:a16="http://schemas.microsoft.com/office/drawing/2014/main" id="{DE92F28A-7364-43E2-9EC6-7854897AD5B6}"/>
              </a:ext>
            </a:extLst>
          </p:cNvPr>
          <p:cNvSpPr/>
          <p:nvPr/>
        </p:nvSpPr>
        <p:spPr>
          <a:xfrm>
            <a:off x="257905" y="3218238"/>
            <a:ext cx="8634734" cy="2417694"/>
          </a:xfrm>
          <a:prstGeom prst="rect">
            <a:avLst/>
          </a:prstGeom>
          <a:ln w="19050">
            <a:solidFill>
              <a:srgbClr val="000000"/>
            </a:solidFill>
            <a:prstDash val="sysDash"/>
          </a:ln>
        </p:spPr>
        <p:txBody>
          <a:bodyPr lIns="45718" tIns="45718" rIns="45718" bIns="45718" anchor="ctr"/>
          <a:lstStyle/>
          <a:p>
            <a:pPr algn="ctr">
              <a:defRPr>
                <a:solidFill>
                  <a:srgbClr val="FFFFFF"/>
                </a:solidFill>
              </a:defRPr>
            </a:pPr>
            <a:endParaRPr lang="en-US" dirty="0"/>
          </a:p>
        </p:txBody>
      </p:sp>
      <p:grpSp>
        <p:nvGrpSpPr>
          <p:cNvPr id="13" name="Grupo 12">
            <a:extLst>
              <a:ext uri="{FF2B5EF4-FFF2-40B4-BE49-F238E27FC236}">
                <a16:creationId xmlns:a16="http://schemas.microsoft.com/office/drawing/2014/main" id="{16913B8B-2354-41E7-A485-0735F47CD757}"/>
              </a:ext>
            </a:extLst>
          </p:cNvPr>
          <p:cNvGrpSpPr/>
          <p:nvPr/>
        </p:nvGrpSpPr>
        <p:grpSpPr>
          <a:xfrm>
            <a:off x="4610172" y="793199"/>
            <a:ext cx="4288437" cy="2335790"/>
            <a:chOff x="4610172" y="793199"/>
            <a:chExt cx="4288437" cy="2335790"/>
          </a:xfrm>
        </p:grpSpPr>
        <p:sp>
          <p:nvSpPr>
            <p:cNvPr id="68" name="CuadroTexto 25">
              <a:extLst>
                <a:ext uri="{FF2B5EF4-FFF2-40B4-BE49-F238E27FC236}">
                  <a16:creationId xmlns:a16="http://schemas.microsoft.com/office/drawing/2014/main" id="{6A55C901-9002-4165-8F54-EDD4BDC9B37D}"/>
                </a:ext>
              </a:extLst>
            </p:cNvPr>
            <p:cNvSpPr txBox="1"/>
            <p:nvPr/>
          </p:nvSpPr>
          <p:spPr>
            <a:xfrm>
              <a:off x="4622967" y="800153"/>
              <a:ext cx="4249677"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ctr">
                <a:defRPr sz="1600" b="1" i="1">
                  <a:latin typeface="Calibri"/>
                  <a:ea typeface="Calibri"/>
                  <a:cs typeface="Calibri"/>
                  <a:sym typeface="Calibri"/>
                </a:defRPr>
              </a:pPr>
              <a:r>
                <a:rPr lang="en-US" sz="1800" i="0" dirty="0"/>
                <a:t>FD protein accumulates at the shoot apex</a:t>
              </a:r>
            </a:p>
          </p:txBody>
        </p:sp>
        <p:grpSp>
          <p:nvGrpSpPr>
            <p:cNvPr id="4" name="Grupo 3">
              <a:extLst>
                <a:ext uri="{FF2B5EF4-FFF2-40B4-BE49-F238E27FC236}">
                  <a16:creationId xmlns:a16="http://schemas.microsoft.com/office/drawing/2014/main" id="{10BEACB1-D160-42CC-8E17-86A26B2A4A13}"/>
                </a:ext>
              </a:extLst>
            </p:cNvPr>
            <p:cNvGrpSpPr/>
            <p:nvPr/>
          </p:nvGrpSpPr>
          <p:grpSpPr>
            <a:xfrm>
              <a:off x="4772877" y="1122987"/>
              <a:ext cx="4029968" cy="1585517"/>
              <a:chOff x="4772877" y="1082415"/>
              <a:chExt cx="4029968" cy="1585517"/>
            </a:xfrm>
          </p:grpSpPr>
          <p:pic>
            <p:nvPicPr>
              <p:cNvPr id="70" name="Imagen 69">
                <a:extLst>
                  <a:ext uri="{FF2B5EF4-FFF2-40B4-BE49-F238E27FC236}">
                    <a16:creationId xmlns:a16="http://schemas.microsoft.com/office/drawing/2014/main" id="{3F028A3E-8E2A-4F42-91C5-CFC233E09C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772877" y="1082415"/>
                <a:ext cx="4029968" cy="1562358"/>
              </a:xfrm>
              <a:prstGeom prst="rect">
                <a:avLst/>
              </a:prstGeom>
            </p:spPr>
          </p:pic>
          <p:sp>
            <p:nvSpPr>
              <p:cNvPr id="71" name="CuadroTexto 70">
                <a:extLst>
                  <a:ext uri="{FF2B5EF4-FFF2-40B4-BE49-F238E27FC236}">
                    <a16:creationId xmlns:a16="http://schemas.microsoft.com/office/drawing/2014/main" id="{520BC5F0-2AE5-4AB7-A60B-18210FC8FBFD}"/>
                  </a:ext>
                </a:extLst>
              </p:cNvPr>
              <p:cNvSpPr txBox="1"/>
              <p:nvPr/>
            </p:nvSpPr>
            <p:spPr>
              <a:xfrm>
                <a:off x="4772877" y="2349619"/>
                <a:ext cx="838482" cy="307777"/>
              </a:xfrm>
              <a:prstGeom prst="rect">
                <a:avLst/>
              </a:prstGeom>
              <a:noFill/>
            </p:spPr>
            <p:txBody>
              <a:bodyPr wrap="square" rtlCol="0">
                <a:spAutoFit/>
              </a:bodyPr>
              <a:lstStyle/>
              <a:p>
                <a:pPr algn="ctr"/>
                <a:r>
                  <a:rPr lang="en-US" b="1" dirty="0">
                    <a:solidFill>
                      <a:schemeClr val="bg1"/>
                    </a:solidFill>
                  </a:rPr>
                  <a:t>6 LD</a:t>
                </a:r>
              </a:p>
            </p:txBody>
          </p:sp>
          <p:sp>
            <p:nvSpPr>
              <p:cNvPr id="72" name="CuadroTexto 71">
                <a:extLst>
                  <a:ext uri="{FF2B5EF4-FFF2-40B4-BE49-F238E27FC236}">
                    <a16:creationId xmlns:a16="http://schemas.microsoft.com/office/drawing/2014/main" id="{74CB5568-F732-4C22-B1E2-D376ACE036C4}"/>
                  </a:ext>
                </a:extLst>
              </p:cNvPr>
              <p:cNvSpPr txBox="1"/>
              <p:nvPr/>
            </p:nvSpPr>
            <p:spPr>
              <a:xfrm>
                <a:off x="5680244" y="2349619"/>
                <a:ext cx="917396" cy="307777"/>
              </a:xfrm>
              <a:prstGeom prst="rect">
                <a:avLst/>
              </a:prstGeom>
              <a:noFill/>
            </p:spPr>
            <p:txBody>
              <a:bodyPr wrap="square" rtlCol="0">
                <a:spAutoFit/>
              </a:bodyPr>
              <a:lstStyle/>
              <a:p>
                <a:pPr algn="ctr"/>
                <a:r>
                  <a:rPr lang="en-US" b="1" dirty="0">
                    <a:solidFill>
                      <a:schemeClr val="bg1"/>
                    </a:solidFill>
                  </a:rPr>
                  <a:t>8 LD</a:t>
                </a:r>
              </a:p>
            </p:txBody>
          </p:sp>
          <p:sp>
            <p:nvSpPr>
              <p:cNvPr id="73" name="CuadroTexto 72">
                <a:extLst>
                  <a:ext uri="{FF2B5EF4-FFF2-40B4-BE49-F238E27FC236}">
                    <a16:creationId xmlns:a16="http://schemas.microsoft.com/office/drawing/2014/main" id="{29F80F8C-19CD-432E-9299-C85931B28C4F}"/>
                  </a:ext>
                </a:extLst>
              </p:cNvPr>
              <p:cNvSpPr txBox="1"/>
              <p:nvPr/>
            </p:nvSpPr>
            <p:spPr>
              <a:xfrm>
                <a:off x="6703761" y="2360155"/>
                <a:ext cx="974952" cy="307777"/>
              </a:xfrm>
              <a:prstGeom prst="rect">
                <a:avLst/>
              </a:prstGeom>
              <a:noFill/>
            </p:spPr>
            <p:txBody>
              <a:bodyPr wrap="square" rtlCol="0">
                <a:spAutoFit/>
              </a:bodyPr>
              <a:lstStyle/>
              <a:p>
                <a:pPr algn="ctr"/>
                <a:r>
                  <a:rPr lang="en-US" b="1" dirty="0">
                    <a:solidFill>
                      <a:schemeClr val="bg1"/>
                    </a:solidFill>
                  </a:rPr>
                  <a:t>10 LD</a:t>
                </a:r>
              </a:p>
            </p:txBody>
          </p:sp>
          <p:sp>
            <p:nvSpPr>
              <p:cNvPr id="74" name="CuadroTexto 73">
                <a:extLst>
                  <a:ext uri="{FF2B5EF4-FFF2-40B4-BE49-F238E27FC236}">
                    <a16:creationId xmlns:a16="http://schemas.microsoft.com/office/drawing/2014/main" id="{0DE3F6C0-0C96-455C-9491-ABA427C76B6E}"/>
                  </a:ext>
                </a:extLst>
              </p:cNvPr>
              <p:cNvSpPr txBox="1"/>
              <p:nvPr/>
            </p:nvSpPr>
            <p:spPr>
              <a:xfrm>
                <a:off x="7690040" y="2354898"/>
                <a:ext cx="1069746" cy="307777"/>
              </a:xfrm>
              <a:prstGeom prst="rect">
                <a:avLst/>
              </a:prstGeom>
              <a:noFill/>
            </p:spPr>
            <p:txBody>
              <a:bodyPr wrap="square" rtlCol="0">
                <a:spAutoFit/>
              </a:bodyPr>
              <a:lstStyle/>
              <a:p>
                <a:pPr algn="ctr"/>
                <a:r>
                  <a:rPr lang="en-US" b="1" dirty="0">
                    <a:solidFill>
                      <a:schemeClr val="bg1"/>
                    </a:solidFill>
                  </a:rPr>
                  <a:t>12 LD</a:t>
                </a:r>
              </a:p>
            </p:txBody>
          </p:sp>
        </p:grpSp>
        <p:sp>
          <p:nvSpPr>
            <p:cNvPr id="75" name="CuadroTexto 74">
              <a:extLst>
                <a:ext uri="{FF2B5EF4-FFF2-40B4-BE49-F238E27FC236}">
                  <a16:creationId xmlns:a16="http://schemas.microsoft.com/office/drawing/2014/main" id="{93569D9A-1F9A-4002-87D4-737D5BED3271}"/>
                </a:ext>
              </a:extLst>
            </p:cNvPr>
            <p:cNvSpPr txBox="1"/>
            <p:nvPr/>
          </p:nvSpPr>
          <p:spPr>
            <a:xfrm>
              <a:off x="4636139" y="2768667"/>
              <a:ext cx="4249678" cy="276999"/>
            </a:xfrm>
            <a:prstGeom prst="rect">
              <a:avLst/>
            </a:prstGeom>
            <a:noFill/>
          </p:spPr>
          <p:txBody>
            <a:bodyPr wrap="square" rtlCol="0">
              <a:spAutoFit/>
            </a:bodyPr>
            <a:lstStyle/>
            <a:p>
              <a:r>
                <a:rPr lang="en-US" sz="1200" b="1" i="0" u="none" strike="noStrike" baseline="0" dirty="0">
                  <a:latin typeface="Calibri" panose="020F0502020204030204" pitchFamily="34" charset="0"/>
                  <a:cs typeface="Calibri" panose="020F0502020204030204" pitchFamily="34" charset="0"/>
                </a:rPr>
                <a:t>Distribution of </a:t>
              </a:r>
              <a:r>
                <a:rPr lang="en-US" sz="1200" b="1" dirty="0" err="1">
                  <a:solidFill>
                    <a:srgbClr val="FFFF00"/>
                  </a:solidFill>
                  <a:highlight>
                    <a:srgbClr val="000000"/>
                  </a:highlight>
                  <a:latin typeface="Calibri" panose="020F0502020204030204" pitchFamily="34" charset="0"/>
                  <a:cs typeface="Calibri" panose="020F0502020204030204" pitchFamily="34" charset="0"/>
                </a:rPr>
                <a:t>pFD</a:t>
              </a:r>
              <a:r>
                <a:rPr lang="en-US" sz="1200" b="1" dirty="0">
                  <a:solidFill>
                    <a:srgbClr val="FFFF00"/>
                  </a:solidFill>
                  <a:highlight>
                    <a:srgbClr val="000000"/>
                  </a:highlight>
                  <a:latin typeface="Calibri" panose="020F0502020204030204" pitchFamily="34" charset="0"/>
                  <a:cs typeface="Calibri" panose="020F0502020204030204" pitchFamily="34" charset="0"/>
                </a:rPr>
                <a:t>::VENUS:FD </a:t>
              </a:r>
              <a:r>
                <a:rPr lang="en-US" sz="1200" b="1" dirty="0">
                  <a:solidFill>
                    <a:srgbClr val="FFFF00"/>
                  </a:solidFill>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b</a:t>
              </a:r>
              <a:r>
                <a:rPr kumimoji="0" lang="en-US" sz="1200" b="1" i="0" u="none" strike="noStrike" cap="none" spc="0" normalizeH="0" baseline="0" dirty="0">
                  <a:ln>
                    <a:noFill/>
                  </a:ln>
                  <a:effectLst/>
                  <a:uFillTx/>
                  <a:latin typeface="Calibri" panose="020F0502020204030204" pitchFamily="34" charset="0"/>
                  <a:cs typeface="Calibri" panose="020F0502020204030204" pitchFamily="34" charset="0"/>
                  <a:sym typeface="Arial"/>
                </a:rPr>
                <a:t>efore</a:t>
              </a:r>
              <a:r>
                <a:rPr lang="en-US" sz="1200" b="1" dirty="0">
                  <a:latin typeface="Calibri" panose="020F0502020204030204" pitchFamily="34" charset="0"/>
                  <a:cs typeface="Calibri" panose="020F0502020204030204" pitchFamily="34" charset="0"/>
                </a:rPr>
                <a:t>/</a:t>
              </a:r>
              <a:r>
                <a:rPr kumimoji="0" lang="en-US" sz="1200" b="1" i="0" u="none" strike="noStrike" cap="none" spc="0" normalizeH="0" baseline="0" dirty="0">
                  <a:ln>
                    <a:noFill/>
                  </a:ln>
                  <a:effectLst/>
                  <a:uFillTx/>
                  <a:latin typeface="Calibri" panose="020F0502020204030204" pitchFamily="34" charset="0"/>
                  <a:cs typeface="Calibri" panose="020F0502020204030204" pitchFamily="34" charset="0"/>
                  <a:sym typeface="Arial"/>
                </a:rPr>
                <a:t>after the floral transition</a:t>
              </a:r>
              <a:endParaRPr lang="en-US" sz="1200" b="1" dirty="0">
                <a:latin typeface="Calibri" panose="020F0502020204030204" pitchFamily="34" charset="0"/>
                <a:cs typeface="Calibri" panose="020F0502020204030204" pitchFamily="34" charset="0"/>
              </a:endParaRPr>
            </a:p>
          </p:txBody>
        </p:sp>
        <p:sp>
          <p:nvSpPr>
            <p:cNvPr id="177" name="Rectángulo 13">
              <a:extLst>
                <a:ext uri="{FF2B5EF4-FFF2-40B4-BE49-F238E27FC236}">
                  <a16:creationId xmlns:a16="http://schemas.microsoft.com/office/drawing/2014/main" id="{26D2D28D-EFF4-4B3C-9D55-73413C9ED62D}"/>
                </a:ext>
              </a:extLst>
            </p:cNvPr>
            <p:cNvSpPr/>
            <p:nvPr/>
          </p:nvSpPr>
          <p:spPr>
            <a:xfrm>
              <a:off x="4610172" y="793199"/>
              <a:ext cx="4288437" cy="2335790"/>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grpSp>
        <p:nvGrpSpPr>
          <p:cNvPr id="7" name="Grupo 6">
            <a:extLst>
              <a:ext uri="{FF2B5EF4-FFF2-40B4-BE49-F238E27FC236}">
                <a16:creationId xmlns:a16="http://schemas.microsoft.com/office/drawing/2014/main" id="{523A5F7D-5F40-48EF-BCC8-8238BD4AB7E3}"/>
              </a:ext>
            </a:extLst>
          </p:cNvPr>
          <p:cNvGrpSpPr/>
          <p:nvPr/>
        </p:nvGrpSpPr>
        <p:grpSpPr>
          <a:xfrm>
            <a:off x="970419" y="3784240"/>
            <a:ext cx="3258829" cy="1620000"/>
            <a:chOff x="970419" y="3729648"/>
            <a:chExt cx="3258829" cy="1620000"/>
          </a:xfrm>
        </p:grpSpPr>
        <p:sp>
          <p:nvSpPr>
            <p:cNvPr id="36" name="Rectángulo: esquinas redondeadas 35">
              <a:extLst>
                <a:ext uri="{FF2B5EF4-FFF2-40B4-BE49-F238E27FC236}">
                  <a16:creationId xmlns:a16="http://schemas.microsoft.com/office/drawing/2014/main" id="{F9803EC8-4ECC-453B-8C8B-3FA2BA70D42C}"/>
                </a:ext>
              </a:extLst>
            </p:cNvPr>
            <p:cNvSpPr/>
            <p:nvPr/>
          </p:nvSpPr>
          <p:spPr>
            <a:xfrm>
              <a:off x="970419" y="3729648"/>
              <a:ext cx="3258829" cy="1620000"/>
            </a:xfrm>
            <a:custGeom>
              <a:avLst/>
              <a:gdLst>
                <a:gd name="connsiteX0" fmla="*/ 0 w 3258829"/>
                <a:gd name="connsiteY0" fmla="*/ 270005 h 1620000"/>
                <a:gd name="connsiteX1" fmla="*/ 270005 w 3258829"/>
                <a:gd name="connsiteY1" fmla="*/ 0 h 1620000"/>
                <a:gd name="connsiteX2" fmla="*/ 786581 w 3258829"/>
                <a:gd name="connsiteY2" fmla="*/ 0 h 1620000"/>
                <a:gd name="connsiteX3" fmla="*/ 1384721 w 3258829"/>
                <a:gd name="connsiteY3" fmla="*/ 0 h 1620000"/>
                <a:gd name="connsiteX4" fmla="*/ 1874108 w 3258829"/>
                <a:gd name="connsiteY4" fmla="*/ 0 h 1620000"/>
                <a:gd name="connsiteX5" fmla="*/ 2472248 w 3258829"/>
                <a:gd name="connsiteY5" fmla="*/ 0 h 1620000"/>
                <a:gd name="connsiteX6" fmla="*/ 2988824 w 3258829"/>
                <a:gd name="connsiteY6" fmla="*/ 0 h 1620000"/>
                <a:gd name="connsiteX7" fmla="*/ 3258829 w 3258829"/>
                <a:gd name="connsiteY7" fmla="*/ 270005 h 1620000"/>
                <a:gd name="connsiteX8" fmla="*/ 3258829 w 3258829"/>
                <a:gd name="connsiteY8" fmla="*/ 788400 h 1620000"/>
                <a:gd name="connsiteX9" fmla="*/ 3258829 w 3258829"/>
                <a:gd name="connsiteY9" fmla="*/ 1349995 h 1620000"/>
                <a:gd name="connsiteX10" fmla="*/ 2988824 w 3258829"/>
                <a:gd name="connsiteY10" fmla="*/ 1620000 h 1620000"/>
                <a:gd name="connsiteX11" fmla="*/ 2390684 w 3258829"/>
                <a:gd name="connsiteY11" fmla="*/ 1620000 h 1620000"/>
                <a:gd name="connsiteX12" fmla="*/ 1901296 w 3258829"/>
                <a:gd name="connsiteY12" fmla="*/ 1620000 h 1620000"/>
                <a:gd name="connsiteX13" fmla="*/ 1330344 w 3258829"/>
                <a:gd name="connsiteY13" fmla="*/ 1620000 h 1620000"/>
                <a:gd name="connsiteX14" fmla="*/ 270005 w 3258829"/>
                <a:gd name="connsiteY14" fmla="*/ 1620000 h 1620000"/>
                <a:gd name="connsiteX15" fmla="*/ 0 w 3258829"/>
                <a:gd name="connsiteY15" fmla="*/ 1349995 h 1620000"/>
                <a:gd name="connsiteX16" fmla="*/ 0 w 3258829"/>
                <a:gd name="connsiteY16" fmla="*/ 820800 h 1620000"/>
                <a:gd name="connsiteX17" fmla="*/ 0 w 3258829"/>
                <a:gd name="connsiteY17" fmla="*/ 27000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8829" h="1620000" fill="none" extrusionOk="0">
                  <a:moveTo>
                    <a:pt x="0" y="270005"/>
                  </a:moveTo>
                  <a:cubicBezTo>
                    <a:pt x="-27700" y="89347"/>
                    <a:pt x="115436" y="-1035"/>
                    <a:pt x="270005" y="0"/>
                  </a:cubicBezTo>
                  <a:cubicBezTo>
                    <a:pt x="503560" y="-58533"/>
                    <a:pt x="609916" y="30747"/>
                    <a:pt x="786581" y="0"/>
                  </a:cubicBezTo>
                  <a:cubicBezTo>
                    <a:pt x="963246" y="-30747"/>
                    <a:pt x="1168886" y="27639"/>
                    <a:pt x="1384721" y="0"/>
                  </a:cubicBezTo>
                  <a:cubicBezTo>
                    <a:pt x="1600556" y="-27639"/>
                    <a:pt x="1684796" y="4683"/>
                    <a:pt x="1874108" y="0"/>
                  </a:cubicBezTo>
                  <a:cubicBezTo>
                    <a:pt x="2063420" y="-4683"/>
                    <a:pt x="2314903" y="69591"/>
                    <a:pt x="2472248" y="0"/>
                  </a:cubicBezTo>
                  <a:cubicBezTo>
                    <a:pt x="2629593" y="-69591"/>
                    <a:pt x="2847837" y="55968"/>
                    <a:pt x="2988824" y="0"/>
                  </a:cubicBezTo>
                  <a:cubicBezTo>
                    <a:pt x="3126323" y="-36509"/>
                    <a:pt x="3259513" y="110498"/>
                    <a:pt x="3258829" y="270005"/>
                  </a:cubicBezTo>
                  <a:cubicBezTo>
                    <a:pt x="3310814" y="453289"/>
                    <a:pt x="3225905" y="601531"/>
                    <a:pt x="3258829" y="788400"/>
                  </a:cubicBezTo>
                  <a:cubicBezTo>
                    <a:pt x="3291753" y="975269"/>
                    <a:pt x="3221760" y="1107815"/>
                    <a:pt x="3258829" y="1349995"/>
                  </a:cubicBezTo>
                  <a:cubicBezTo>
                    <a:pt x="3273736" y="1472557"/>
                    <a:pt x="3124415" y="1617190"/>
                    <a:pt x="2988824" y="1620000"/>
                  </a:cubicBezTo>
                  <a:cubicBezTo>
                    <a:pt x="2698061" y="1664122"/>
                    <a:pt x="2516769" y="1593022"/>
                    <a:pt x="2390684" y="1620000"/>
                  </a:cubicBezTo>
                  <a:cubicBezTo>
                    <a:pt x="2264599" y="1646978"/>
                    <a:pt x="2042432" y="1596297"/>
                    <a:pt x="1901296" y="1620000"/>
                  </a:cubicBezTo>
                  <a:cubicBezTo>
                    <a:pt x="1760160" y="1643703"/>
                    <a:pt x="1459637" y="1580227"/>
                    <a:pt x="1330344" y="1620000"/>
                  </a:cubicBezTo>
                  <a:cubicBezTo>
                    <a:pt x="1201051" y="1659773"/>
                    <a:pt x="728031" y="1525345"/>
                    <a:pt x="270005" y="1620000"/>
                  </a:cubicBezTo>
                  <a:cubicBezTo>
                    <a:pt x="114171" y="1617911"/>
                    <a:pt x="8505" y="1514107"/>
                    <a:pt x="0" y="1349995"/>
                  </a:cubicBezTo>
                  <a:cubicBezTo>
                    <a:pt x="-63181" y="1137732"/>
                    <a:pt x="29397" y="935556"/>
                    <a:pt x="0" y="820800"/>
                  </a:cubicBezTo>
                  <a:cubicBezTo>
                    <a:pt x="-29397" y="706045"/>
                    <a:pt x="24779" y="493864"/>
                    <a:pt x="0" y="270005"/>
                  </a:cubicBezTo>
                  <a:close/>
                </a:path>
                <a:path w="3258829" h="1620000" stroke="0" extrusionOk="0">
                  <a:moveTo>
                    <a:pt x="0" y="270005"/>
                  </a:moveTo>
                  <a:cubicBezTo>
                    <a:pt x="-13641" y="156250"/>
                    <a:pt x="112133" y="12661"/>
                    <a:pt x="270005" y="0"/>
                  </a:cubicBezTo>
                  <a:cubicBezTo>
                    <a:pt x="470715" y="-28114"/>
                    <a:pt x="568918" y="21344"/>
                    <a:pt x="840957" y="0"/>
                  </a:cubicBezTo>
                  <a:cubicBezTo>
                    <a:pt x="1112996" y="-21344"/>
                    <a:pt x="1163260" y="30387"/>
                    <a:pt x="1303156" y="0"/>
                  </a:cubicBezTo>
                  <a:cubicBezTo>
                    <a:pt x="1443052" y="-30387"/>
                    <a:pt x="1667029" y="14054"/>
                    <a:pt x="1792544" y="0"/>
                  </a:cubicBezTo>
                  <a:cubicBezTo>
                    <a:pt x="1918059" y="-14054"/>
                    <a:pt x="2216685" y="32661"/>
                    <a:pt x="2390684" y="0"/>
                  </a:cubicBezTo>
                  <a:cubicBezTo>
                    <a:pt x="2564683" y="-32661"/>
                    <a:pt x="2702874" y="26333"/>
                    <a:pt x="2988824" y="0"/>
                  </a:cubicBezTo>
                  <a:cubicBezTo>
                    <a:pt x="3169485" y="-21588"/>
                    <a:pt x="3269683" y="133020"/>
                    <a:pt x="3258829" y="270005"/>
                  </a:cubicBezTo>
                  <a:cubicBezTo>
                    <a:pt x="3277467" y="401571"/>
                    <a:pt x="3217877" y="570144"/>
                    <a:pt x="3258829" y="777600"/>
                  </a:cubicBezTo>
                  <a:cubicBezTo>
                    <a:pt x="3299781" y="985056"/>
                    <a:pt x="3215951" y="1143400"/>
                    <a:pt x="3258829" y="1349995"/>
                  </a:cubicBezTo>
                  <a:cubicBezTo>
                    <a:pt x="3281575" y="1474324"/>
                    <a:pt x="3132648" y="1628785"/>
                    <a:pt x="2988824" y="1620000"/>
                  </a:cubicBezTo>
                  <a:cubicBezTo>
                    <a:pt x="2752812" y="1646645"/>
                    <a:pt x="2605400" y="1602772"/>
                    <a:pt x="2472248" y="1620000"/>
                  </a:cubicBezTo>
                  <a:cubicBezTo>
                    <a:pt x="2339096" y="1637228"/>
                    <a:pt x="2194149" y="1610679"/>
                    <a:pt x="2010049" y="1620000"/>
                  </a:cubicBezTo>
                  <a:cubicBezTo>
                    <a:pt x="1825949" y="1629321"/>
                    <a:pt x="1651699" y="1570392"/>
                    <a:pt x="1466285" y="1620000"/>
                  </a:cubicBezTo>
                  <a:cubicBezTo>
                    <a:pt x="1280871" y="1669608"/>
                    <a:pt x="991128" y="1560626"/>
                    <a:pt x="868145" y="1620000"/>
                  </a:cubicBezTo>
                  <a:cubicBezTo>
                    <a:pt x="745162" y="1679374"/>
                    <a:pt x="392927" y="1596876"/>
                    <a:pt x="270005" y="1620000"/>
                  </a:cubicBezTo>
                  <a:cubicBezTo>
                    <a:pt x="139561" y="1613125"/>
                    <a:pt x="2260" y="1536053"/>
                    <a:pt x="0" y="1349995"/>
                  </a:cubicBezTo>
                  <a:cubicBezTo>
                    <a:pt x="-31111" y="1229599"/>
                    <a:pt x="49775" y="967855"/>
                    <a:pt x="0" y="842400"/>
                  </a:cubicBezTo>
                  <a:cubicBezTo>
                    <a:pt x="-49775" y="716946"/>
                    <a:pt x="23858" y="463016"/>
                    <a:pt x="0" y="270005"/>
                  </a:cubicBezTo>
                  <a:close/>
                </a:path>
              </a:pathLst>
            </a:custGeom>
            <a:solidFill>
              <a:schemeClr val="bg1">
                <a:lumMod val="95000"/>
              </a:schemeClr>
            </a:solidFill>
            <a:ln w="12700" cap="flat">
              <a:solidFill>
                <a:schemeClr val="bg1">
                  <a:lumMod val="50000"/>
                </a:schemeClr>
              </a:solidFill>
              <a:prstDash val="dash"/>
              <a:round/>
              <a:extLst>
                <a:ext uri="{C807C97D-BFC1-408E-A445-0C87EB9F89A2}">
                  <ask:lineSketchStyleProps xmlns:ask="http://schemas.microsoft.com/office/drawing/2018/sketchyshapes" sd="3852378630">
                    <a:prstGeom prst="roundRect">
                      <a:avLst/>
                    </a:prstGeom>
                    <ask:type>
                      <ask:lineSketchScribble/>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6" name="CuadroTexto 5">
              <a:extLst>
                <a:ext uri="{FF2B5EF4-FFF2-40B4-BE49-F238E27FC236}">
                  <a16:creationId xmlns:a16="http://schemas.microsoft.com/office/drawing/2014/main" id="{C650C3B1-155C-43A0-8F9B-D41615542791}"/>
                </a:ext>
              </a:extLst>
            </p:cNvPr>
            <p:cNvSpPr txBox="1"/>
            <p:nvPr/>
          </p:nvSpPr>
          <p:spPr>
            <a:xfrm>
              <a:off x="1646813" y="3760600"/>
              <a:ext cx="49949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14-3-3</a:t>
              </a:r>
              <a:endParaRPr kumimoji="0" lang="en-US" sz="1200" b="0" i="0" u="none" strike="noStrike" cap="none" spc="0" normalizeH="0" baseline="0" dirty="0">
                <a:ln>
                  <a:noFill/>
                </a:ln>
                <a:solidFill>
                  <a:srgbClr val="000000"/>
                </a:solidFill>
                <a:effectLst/>
                <a:uFillTx/>
                <a:sym typeface="Arial"/>
              </a:endParaRPr>
            </a:p>
          </p:txBody>
        </p:sp>
        <p:grpSp>
          <p:nvGrpSpPr>
            <p:cNvPr id="44" name="Grupo 43">
              <a:extLst>
                <a:ext uri="{FF2B5EF4-FFF2-40B4-BE49-F238E27FC236}">
                  <a16:creationId xmlns:a16="http://schemas.microsoft.com/office/drawing/2014/main" id="{9E16C532-B163-4FFC-97E8-55965A133B2C}"/>
                </a:ext>
              </a:extLst>
            </p:cNvPr>
            <p:cNvGrpSpPr/>
            <p:nvPr/>
          </p:nvGrpSpPr>
          <p:grpSpPr>
            <a:xfrm>
              <a:off x="1116889" y="4865449"/>
              <a:ext cx="1502604" cy="173437"/>
              <a:chOff x="2130259" y="5651663"/>
              <a:chExt cx="861932" cy="72440"/>
            </a:xfrm>
          </p:grpSpPr>
          <p:grpSp>
            <p:nvGrpSpPr>
              <p:cNvPr id="121" name="Grupo 120">
                <a:extLst>
                  <a:ext uri="{FF2B5EF4-FFF2-40B4-BE49-F238E27FC236}">
                    <a16:creationId xmlns:a16="http://schemas.microsoft.com/office/drawing/2014/main" id="{0864B11E-86A5-4E8B-AD71-C3D9F9EE4D9C}"/>
                  </a:ext>
                </a:extLst>
              </p:cNvPr>
              <p:cNvGrpSpPr>
                <a:grpSpLocks noChangeAspect="1"/>
              </p:cNvGrpSpPr>
              <p:nvPr/>
            </p:nvGrpSpPr>
            <p:grpSpPr>
              <a:xfrm>
                <a:off x="2130259" y="5651663"/>
                <a:ext cx="432895" cy="72000"/>
                <a:chOff x="4216400" y="382186"/>
                <a:chExt cx="3429000" cy="570314"/>
              </a:xfrm>
            </p:grpSpPr>
            <p:sp>
              <p:nvSpPr>
                <p:cNvPr id="147" name="Forma libre: forma 146">
                  <a:extLst>
                    <a:ext uri="{FF2B5EF4-FFF2-40B4-BE49-F238E27FC236}">
                      <a16:creationId xmlns:a16="http://schemas.microsoft.com/office/drawing/2014/main" id="{C3014EC9-C52B-44AD-ABDB-9C5EE64EC198}"/>
                    </a:ext>
                  </a:extLst>
                </p:cNvPr>
                <p:cNvSpPr/>
                <p:nvPr/>
              </p:nvSpPr>
              <p:spPr>
                <a:xfrm>
                  <a:off x="4216400" y="3821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48" name="Forma libre: forma 147">
                  <a:extLst>
                    <a:ext uri="{FF2B5EF4-FFF2-40B4-BE49-F238E27FC236}">
                      <a16:creationId xmlns:a16="http://schemas.microsoft.com/office/drawing/2014/main" id="{EEDFFC2D-FEFA-4C9A-ACE5-D08D1263827E}"/>
                    </a:ext>
                  </a:extLst>
                </p:cNvPr>
                <p:cNvSpPr/>
                <p:nvPr/>
              </p:nvSpPr>
              <p:spPr>
                <a:xfrm flipV="1">
                  <a:off x="4216400" y="3948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149" name="Grupo 148">
                  <a:extLst>
                    <a:ext uri="{FF2B5EF4-FFF2-40B4-BE49-F238E27FC236}">
                      <a16:creationId xmlns:a16="http://schemas.microsoft.com/office/drawing/2014/main" id="{17E07D5A-4525-4334-8153-F194E699A49C}"/>
                    </a:ext>
                  </a:extLst>
                </p:cNvPr>
                <p:cNvGrpSpPr/>
                <p:nvPr/>
              </p:nvGrpSpPr>
              <p:grpSpPr>
                <a:xfrm>
                  <a:off x="4254499" y="451962"/>
                  <a:ext cx="298526" cy="437038"/>
                  <a:chOff x="4254499" y="451962"/>
                  <a:chExt cx="298526" cy="437038"/>
                </a:xfrm>
              </p:grpSpPr>
              <p:sp>
                <p:nvSpPr>
                  <p:cNvPr id="168" name="Forma libre: forma 167">
                    <a:extLst>
                      <a:ext uri="{FF2B5EF4-FFF2-40B4-BE49-F238E27FC236}">
                        <a16:creationId xmlns:a16="http://schemas.microsoft.com/office/drawing/2014/main" id="{F5389ECC-BB38-40C1-9779-78893B130A72}"/>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9" name="Forma libre: forma 168">
                    <a:extLst>
                      <a:ext uri="{FF2B5EF4-FFF2-40B4-BE49-F238E27FC236}">
                        <a16:creationId xmlns:a16="http://schemas.microsoft.com/office/drawing/2014/main" id="{75DF3CF9-BF32-4552-A00B-A9C541D5442E}"/>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70" name="Forma libre: forma 169">
                    <a:extLst>
                      <a:ext uri="{FF2B5EF4-FFF2-40B4-BE49-F238E27FC236}">
                        <a16:creationId xmlns:a16="http://schemas.microsoft.com/office/drawing/2014/main" id="{3AFAC0FA-BA1A-41BB-857F-70D7131C4553}"/>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sp>
              <p:nvSpPr>
                <p:cNvPr id="150" name="Forma libre: forma 149">
                  <a:extLst>
                    <a:ext uri="{FF2B5EF4-FFF2-40B4-BE49-F238E27FC236}">
                      <a16:creationId xmlns:a16="http://schemas.microsoft.com/office/drawing/2014/main" id="{9C7A4EE6-712A-4EB7-A325-D7CE83E6BA01}"/>
                    </a:ext>
                  </a:extLst>
                </p:cNvPr>
                <p:cNvSpPr/>
                <p:nvPr/>
              </p:nvSpPr>
              <p:spPr>
                <a:xfrm>
                  <a:off x="5454649" y="4456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51" name="Forma libre: forma 150">
                  <a:extLst>
                    <a:ext uri="{FF2B5EF4-FFF2-40B4-BE49-F238E27FC236}">
                      <a16:creationId xmlns:a16="http://schemas.microsoft.com/office/drawing/2014/main" id="{78040A9F-86CE-4148-8D12-E632A6C1F957}"/>
                    </a:ext>
                  </a:extLst>
                </p:cNvPr>
                <p:cNvSpPr/>
                <p:nvPr/>
              </p:nvSpPr>
              <p:spPr>
                <a:xfrm>
                  <a:off x="5593537" y="4746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52" name="Forma libre: forma 151">
                  <a:extLst>
                    <a:ext uri="{FF2B5EF4-FFF2-40B4-BE49-F238E27FC236}">
                      <a16:creationId xmlns:a16="http://schemas.microsoft.com/office/drawing/2014/main" id="{E02D25B4-A8AC-4B84-8ED8-37D66F177B6E}"/>
                    </a:ext>
                  </a:extLst>
                </p:cNvPr>
                <p:cNvSpPr/>
                <p:nvPr/>
              </p:nvSpPr>
              <p:spPr>
                <a:xfrm>
                  <a:off x="5707456" y="5389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53" name="Forma libre: forma 152">
                  <a:extLst>
                    <a:ext uri="{FF2B5EF4-FFF2-40B4-BE49-F238E27FC236}">
                      <a16:creationId xmlns:a16="http://schemas.microsoft.com/office/drawing/2014/main" id="{6D3553E4-359F-4F72-A8A2-475896503956}"/>
                    </a:ext>
                  </a:extLst>
                </p:cNvPr>
                <p:cNvSpPr/>
                <p:nvPr/>
              </p:nvSpPr>
              <p:spPr>
                <a:xfrm>
                  <a:off x="6648449" y="4329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54" name="Forma libre: forma 153">
                  <a:extLst>
                    <a:ext uri="{FF2B5EF4-FFF2-40B4-BE49-F238E27FC236}">
                      <a16:creationId xmlns:a16="http://schemas.microsoft.com/office/drawing/2014/main" id="{06C55419-63FA-40F9-ABA1-09693AFE9313}"/>
                    </a:ext>
                  </a:extLst>
                </p:cNvPr>
                <p:cNvSpPr/>
                <p:nvPr/>
              </p:nvSpPr>
              <p:spPr>
                <a:xfrm>
                  <a:off x="6787337" y="4619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55" name="Forma libre: forma 154">
                  <a:extLst>
                    <a:ext uri="{FF2B5EF4-FFF2-40B4-BE49-F238E27FC236}">
                      <a16:creationId xmlns:a16="http://schemas.microsoft.com/office/drawing/2014/main" id="{76F7BDA9-2514-410C-B8B1-7A324902F7C7}"/>
                    </a:ext>
                  </a:extLst>
                </p:cNvPr>
                <p:cNvSpPr/>
                <p:nvPr/>
              </p:nvSpPr>
              <p:spPr>
                <a:xfrm>
                  <a:off x="6901256" y="5262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156" name="Grupo 155">
                  <a:extLst>
                    <a:ext uri="{FF2B5EF4-FFF2-40B4-BE49-F238E27FC236}">
                      <a16:creationId xmlns:a16="http://schemas.microsoft.com/office/drawing/2014/main" id="{5B43FF24-94BA-4157-B2F2-87666EBD5B09}"/>
                    </a:ext>
                  </a:extLst>
                </p:cNvPr>
                <p:cNvGrpSpPr/>
                <p:nvPr/>
              </p:nvGrpSpPr>
              <p:grpSpPr>
                <a:xfrm flipH="1">
                  <a:off x="4991098" y="440882"/>
                  <a:ext cx="298526" cy="437038"/>
                  <a:chOff x="4254499" y="451962"/>
                  <a:chExt cx="298526" cy="437038"/>
                </a:xfrm>
              </p:grpSpPr>
              <p:sp>
                <p:nvSpPr>
                  <p:cNvPr id="165" name="Forma libre: forma 164">
                    <a:extLst>
                      <a:ext uri="{FF2B5EF4-FFF2-40B4-BE49-F238E27FC236}">
                        <a16:creationId xmlns:a16="http://schemas.microsoft.com/office/drawing/2014/main" id="{1FC9251A-82B3-403C-9A36-E1AD30EB15DE}"/>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6" name="Forma libre: forma 165">
                    <a:extLst>
                      <a:ext uri="{FF2B5EF4-FFF2-40B4-BE49-F238E27FC236}">
                        <a16:creationId xmlns:a16="http://schemas.microsoft.com/office/drawing/2014/main" id="{91A79FA9-A8D4-4516-9910-FF2E256132AD}"/>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7" name="Forma libre: forma 166">
                    <a:extLst>
                      <a:ext uri="{FF2B5EF4-FFF2-40B4-BE49-F238E27FC236}">
                        <a16:creationId xmlns:a16="http://schemas.microsoft.com/office/drawing/2014/main" id="{E3F76D07-B926-4A87-8225-E31442932AA5}"/>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157" name="Grupo 156">
                  <a:extLst>
                    <a:ext uri="{FF2B5EF4-FFF2-40B4-BE49-F238E27FC236}">
                      <a16:creationId xmlns:a16="http://schemas.microsoft.com/office/drawing/2014/main" id="{D65426CF-C26F-4537-8CE2-0843A31CF99F}"/>
                    </a:ext>
                  </a:extLst>
                </p:cNvPr>
                <p:cNvGrpSpPr/>
                <p:nvPr/>
              </p:nvGrpSpPr>
              <p:grpSpPr>
                <a:xfrm flipH="1">
                  <a:off x="6191248" y="435748"/>
                  <a:ext cx="298526" cy="437038"/>
                  <a:chOff x="4254499" y="451962"/>
                  <a:chExt cx="298526" cy="437038"/>
                </a:xfrm>
              </p:grpSpPr>
              <p:sp>
                <p:nvSpPr>
                  <p:cNvPr id="162" name="Forma libre: forma 161">
                    <a:extLst>
                      <a:ext uri="{FF2B5EF4-FFF2-40B4-BE49-F238E27FC236}">
                        <a16:creationId xmlns:a16="http://schemas.microsoft.com/office/drawing/2014/main" id="{C36704CD-30E5-4337-9B36-9290D4958C12}"/>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3" name="Forma libre: forma 162">
                    <a:extLst>
                      <a:ext uri="{FF2B5EF4-FFF2-40B4-BE49-F238E27FC236}">
                        <a16:creationId xmlns:a16="http://schemas.microsoft.com/office/drawing/2014/main" id="{211DA873-A64A-4FA3-8258-ABC54250AED9}"/>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4" name="Forma libre: forma 163">
                    <a:extLst>
                      <a:ext uri="{FF2B5EF4-FFF2-40B4-BE49-F238E27FC236}">
                        <a16:creationId xmlns:a16="http://schemas.microsoft.com/office/drawing/2014/main" id="{61DD5372-2B50-430D-AA3E-B4D7F2A915E5}"/>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158" name="Grupo 157">
                  <a:extLst>
                    <a:ext uri="{FF2B5EF4-FFF2-40B4-BE49-F238E27FC236}">
                      <a16:creationId xmlns:a16="http://schemas.microsoft.com/office/drawing/2014/main" id="{98663257-8B9C-4881-B9D9-E65DE670FB73}"/>
                    </a:ext>
                  </a:extLst>
                </p:cNvPr>
                <p:cNvGrpSpPr/>
                <p:nvPr/>
              </p:nvGrpSpPr>
              <p:grpSpPr>
                <a:xfrm flipH="1">
                  <a:off x="7308812" y="467806"/>
                  <a:ext cx="298526" cy="437038"/>
                  <a:chOff x="4254499" y="451962"/>
                  <a:chExt cx="298526" cy="437038"/>
                </a:xfrm>
              </p:grpSpPr>
              <p:sp>
                <p:nvSpPr>
                  <p:cNvPr id="159" name="Forma libre: forma 158">
                    <a:extLst>
                      <a:ext uri="{FF2B5EF4-FFF2-40B4-BE49-F238E27FC236}">
                        <a16:creationId xmlns:a16="http://schemas.microsoft.com/office/drawing/2014/main" id="{9BC472DC-BF54-401B-887F-8FD30B4AEF7D}"/>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0" name="Forma libre: forma 159">
                    <a:extLst>
                      <a:ext uri="{FF2B5EF4-FFF2-40B4-BE49-F238E27FC236}">
                        <a16:creationId xmlns:a16="http://schemas.microsoft.com/office/drawing/2014/main" id="{88C2C7F2-5C95-41BC-AFD1-11074D0CECB4}"/>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61" name="Forma libre: forma 160">
                    <a:extLst>
                      <a:ext uri="{FF2B5EF4-FFF2-40B4-BE49-F238E27FC236}">
                        <a16:creationId xmlns:a16="http://schemas.microsoft.com/office/drawing/2014/main" id="{92D76DD8-4E38-40AE-ACD5-130374401E5E}"/>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grpSp>
            <p:nvGrpSpPr>
              <p:cNvPr id="122" name="Grupo 121">
                <a:extLst>
                  <a:ext uri="{FF2B5EF4-FFF2-40B4-BE49-F238E27FC236}">
                    <a16:creationId xmlns:a16="http://schemas.microsoft.com/office/drawing/2014/main" id="{09B32E62-561C-4568-888D-4DD4E4FA3FED}"/>
                  </a:ext>
                </a:extLst>
              </p:cNvPr>
              <p:cNvGrpSpPr>
                <a:grpSpLocks noChangeAspect="1"/>
              </p:cNvGrpSpPr>
              <p:nvPr/>
            </p:nvGrpSpPr>
            <p:grpSpPr>
              <a:xfrm flipH="1">
                <a:off x="2559296" y="5652103"/>
                <a:ext cx="432895" cy="72000"/>
                <a:chOff x="4216400" y="382186"/>
                <a:chExt cx="3429000" cy="570314"/>
              </a:xfrm>
            </p:grpSpPr>
            <p:sp>
              <p:nvSpPr>
                <p:cNvPr id="123" name="Forma libre: forma 122">
                  <a:extLst>
                    <a:ext uri="{FF2B5EF4-FFF2-40B4-BE49-F238E27FC236}">
                      <a16:creationId xmlns:a16="http://schemas.microsoft.com/office/drawing/2014/main" id="{422609E0-C717-4104-8BFE-40AD020AF9E3}"/>
                    </a:ext>
                  </a:extLst>
                </p:cNvPr>
                <p:cNvSpPr/>
                <p:nvPr/>
              </p:nvSpPr>
              <p:spPr>
                <a:xfrm>
                  <a:off x="4216400" y="3821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24" name="Forma libre: forma 123">
                  <a:extLst>
                    <a:ext uri="{FF2B5EF4-FFF2-40B4-BE49-F238E27FC236}">
                      <a16:creationId xmlns:a16="http://schemas.microsoft.com/office/drawing/2014/main" id="{F3A36253-F389-455A-B7BE-3C07FE8D1BCA}"/>
                    </a:ext>
                  </a:extLst>
                </p:cNvPr>
                <p:cNvSpPr/>
                <p:nvPr/>
              </p:nvSpPr>
              <p:spPr>
                <a:xfrm flipV="1">
                  <a:off x="4216400" y="3948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125" name="Grupo 124">
                  <a:extLst>
                    <a:ext uri="{FF2B5EF4-FFF2-40B4-BE49-F238E27FC236}">
                      <a16:creationId xmlns:a16="http://schemas.microsoft.com/office/drawing/2014/main" id="{EBD5FE8B-DDA9-4904-ACFA-DEEA0BD82C67}"/>
                    </a:ext>
                  </a:extLst>
                </p:cNvPr>
                <p:cNvGrpSpPr/>
                <p:nvPr/>
              </p:nvGrpSpPr>
              <p:grpSpPr>
                <a:xfrm>
                  <a:off x="4254499" y="451962"/>
                  <a:ext cx="298526" cy="437038"/>
                  <a:chOff x="4254499" y="451962"/>
                  <a:chExt cx="298526" cy="437038"/>
                </a:xfrm>
              </p:grpSpPr>
              <p:sp>
                <p:nvSpPr>
                  <p:cNvPr id="144" name="Forma libre: forma 143">
                    <a:extLst>
                      <a:ext uri="{FF2B5EF4-FFF2-40B4-BE49-F238E27FC236}">
                        <a16:creationId xmlns:a16="http://schemas.microsoft.com/office/drawing/2014/main" id="{6E78F292-F440-46B8-9B6B-ABE4FFB320EE}"/>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45" name="Forma libre: forma 144">
                    <a:extLst>
                      <a:ext uri="{FF2B5EF4-FFF2-40B4-BE49-F238E27FC236}">
                        <a16:creationId xmlns:a16="http://schemas.microsoft.com/office/drawing/2014/main" id="{5F88A835-E245-428C-AFD4-989B541A5E8B}"/>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46" name="Forma libre: forma 145">
                    <a:extLst>
                      <a:ext uri="{FF2B5EF4-FFF2-40B4-BE49-F238E27FC236}">
                        <a16:creationId xmlns:a16="http://schemas.microsoft.com/office/drawing/2014/main" id="{ED28419A-D82D-47C9-9400-37A6A8F8C888}"/>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sp>
              <p:nvSpPr>
                <p:cNvPr id="126" name="Forma libre: forma 125">
                  <a:extLst>
                    <a:ext uri="{FF2B5EF4-FFF2-40B4-BE49-F238E27FC236}">
                      <a16:creationId xmlns:a16="http://schemas.microsoft.com/office/drawing/2014/main" id="{E5DC1C5F-EA60-4076-9DBE-E997E3C39C71}"/>
                    </a:ext>
                  </a:extLst>
                </p:cNvPr>
                <p:cNvSpPr/>
                <p:nvPr/>
              </p:nvSpPr>
              <p:spPr>
                <a:xfrm>
                  <a:off x="5454649" y="4456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27" name="Forma libre: forma 126">
                  <a:extLst>
                    <a:ext uri="{FF2B5EF4-FFF2-40B4-BE49-F238E27FC236}">
                      <a16:creationId xmlns:a16="http://schemas.microsoft.com/office/drawing/2014/main" id="{2BFFFAFF-FE01-4346-BB08-5873EB290FA3}"/>
                    </a:ext>
                  </a:extLst>
                </p:cNvPr>
                <p:cNvSpPr/>
                <p:nvPr/>
              </p:nvSpPr>
              <p:spPr>
                <a:xfrm>
                  <a:off x="5593537" y="4746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28" name="Forma libre: forma 127">
                  <a:extLst>
                    <a:ext uri="{FF2B5EF4-FFF2-40B4-BE49-F238E27FC236}">
                      <a16:creationId xmlns:a16="http://schemas.microsoft.com/office/drawing/2014/main" id="{9A0A84E7-66A6-46C6-871F-64497CD11F4C}"/>
                    </a:ext>
                  </a:extLst>
                </p:cNvPr>
                <p:cNvSpPr/>
                <p:nvPr/>
              </p:nvSpPr>
              <p:spPr>
                <a:xfrm>
                  <a:off x="5707456" y="5389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29" name="Forma libre: forma 128">
                  <a:extLst>
                    <a:ext uri="{FF2B5EF4-FFF2-40B4-BE49-F238E27FC236}">
                      <a16:creationId xmlns:a16="http://schemas.microsoft.com/office/drawing/2014/main" id="{659913F9-902D-452F-887C-16D3E81C2123}"/>
                    </a:ext>
                  </a:extLst>
                </p:cNvPr>
                <p:cNvSpPr/>
                <p:nvPr/>
              </p:nvSpPr>
              <p:spPr>
                <a:xfrm>
                  <a:off x="6648449" y="4329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30" name="Forma libre: forma 129">
                  <a:extLst>
                    <a:ext uri="{FF2B5EF4-FFF2-40B4-BE49-F238E27FC236}">
                      <a16:creationId xmlns:a16="http://schemas.microsoft.com/office/drawing/2014/main" id="{94900BFD-16C4-4BAD-AD46-068E88AD236E}"/>
                    </a:ext>
                  </a:extLst>
                </p:cNvPr>
                <p:cNvSpPr/>
                <p:nvPr/>
              </p:nvSpPr>
              <p:spPr>
                <a:xfrm>
                  <a:off x="6787337" y="4619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31" name="Forma libre: forma 130">
                  <a:extLst>
                    <a:ext uri="{FF2B5EF4-FFF2-40B4-BE49-F238E27FC236}">
                      <a16:creationId xmlns:a16="http://schemas.microsoft.com/office/drawing/2014/main" id="{74366024-EB31-4D3D-A466-F9D292F39EFF}"/>
                    </a:ext>
                  </a:extLst>
                </p:cNvPr>
                <p:cNvSpPr/>
                <p:nvPr/>
              </p:nvSpPr>
              <p:spPr>
                <a:xfrm>
                  <a:off x="6901256" y="5262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132" name="Grupo 131">
                  <a:extLst>
                    <a:ext uri="{FF2B5EF4-FFF2-40B4-BE49-F238E27FC236}">
                      <a16:creationId xmlns:a16="http://schemas.microsoft.com/office/drawing/2014/main" id="{E657A976-AC06-4812-A424-09913F1CEED9}"/>
                    </a:ext>
                  </a:extLst>
                </p:cNvPr>
                <p:cNvGrpSpPr/>
                <p:nvPr/>
              </p:nvGrpSpPr>
              <p:grpSpPr>
                <a:xfrm flipH="1">
                  <a:off x="4991098" y="440882"/>
                  <a:ext cx="298526" cy="437038"/>
                  <a:chOff x="4254499" y="451962"/>
                  <a:chExt cx="298526" cy="437038"/>
                </a:xfrm>
              </p:grpSpPr>
              <p:sp>
                <p:nvSpPr>
                  <p:cNvPr id="141" name="Forma libre: forma 140">
                    <a:extLst>
                      <a:ext uri="{FF2B5EF4-FFF2-40B4-BE49-F238E27FC236}">
                        <a16:creationId xmlns:a16="http://schemas.microsoft.com/office/drawing/2014/main" id="{A1C0163F-7F31-4C12-8FD1-4405FE4F78C8}"/>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42" name="Forma libre: forma 141">
                    <a:extLst>
                      <a:ext uri="{FF2B5EF4-FFF2-40B4-BE49-F238E27FC236}">
                        <a16:creationId xmlns:a16="http://schemas.microsoft.com/office/drawing/2014/main" id="{C71D26F8-5012-4A04-9D84-1332256AED28}"/>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43" name="Forma libre: forma 142">
                    <a:extLst>
                      <a:ext uri="{FF2B5EF4-FFF2-40B4-BE49-F238E27FC236}">
                        <a16:creationId xmlns:a16="http://schemas.microsoft.com/office/drawing/2014/main" id="{2A5999F5-10BB-46CE-8A9A-1E2609AAF004}"/>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133" name="Grupo 132">
                  <a:extLst>
                    <a:ext uri="{FF2B5EF4-FFF2-40B4-BE49-F238E27FC236}">
                      <a16:creationId xmlns:a16="http://schemas.microsoft.com/office/drawing/2014/main" id="{F5649701-F8E8-4F73-826D-2E49E7964886}"/>
                    </a:ext>
                  </a:extLst>
                </p:cNvPr>
                <p:cNvGrpSpPr/>
                <p:nvPr/>
              </p:nvGrpSpPr>
              <p:grpSpPr>
                <a:xfrm flipH="1">
                  <a:off x="6191248" y="435748"/>
                  <a:ext cx="298526" cy="437038"/>
                  <a:chOff x="4254499" y="451962"/>
                  <a:chExt cx="298526" cy="437038"/>
                </a:xfrm>
              </p:grpSpPr>
              <p:sp>
                <p:nvSpPr>
                  <p:cNvPr id="138" name="Forma libre: forma 137">
                    <a:extLst>
                      <a:ext uri="{FF2B5EF4-FFF2-40B4-BE49-F238E27FC236}">
                        <a16:creationId xmlns:a16="http://schemas.microsoft.com/office/drawing/2014/main" id="{B939CBF3-677A-41DA-AB59-7B2E678FB5BA}"/>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39" name="Forma libre: forma 138">
                    <a:extLst>
                      <a:ext uri="{FF2B5EF4-FFF2-40B4-BE49-F238E27FC236}">
                        <a16:creationId xmlns:a16="http://schemas.microsoft.com/office/drawing/2014/main" id="{67A9AE49-83DC-4354-94D9-01665E3E1EDF}"/>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40" name="Forma libre: forma 139">
                    <a:extLst>
                      <a:ext uri="{FF2B5EF4-FFF2-40B4-BE49-F238E27FC236}">
                        <a16:creationId xmlns:a16="http://schemas.microsoft.com/office/drawing/2014/main" id="{9C91C9F6-FBC2-470E-AEA2-BF8CDF4D6A3D}"/>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134" name="Grupo 133">
                  <a:extLst>
                    <a:ext uri="{FF2B5EF4-FFF2-40B4-BE49-F238E27FC236}">
                      <a16:creationId xmlns:a16="http://schemas.microsoft.com/office/drawing/2014/main" id="{71FFEA3D-7C91-4042-AD85-9BEC3BBE613E}"/>
                    </a:ext>
                  </a:extLst>
                </p:cNvPr>
                <p:cNvGrpSpPr/>
                <p:nvPr/>
              </p:nvGrpSpPr>
              <p:grpSpPr>
                <a:xfrm flipH="1">
                  <a:off x="7308812" y="467806"/>
                  <a:ext cx="298526" cy="437038"/>
                  <a:chOff x="4254499" y="451962"/>
                  <a:chExt cx="298526" cy="437038"/>
                </a:xfrm>
              </p:grpSpPr>
              <p:sp>
                <p:nvSpPr>
                  <p:cNvPr id="135" name="Forma libre: forma 134">
                    <a:extLst>
                      <a:ext uri="{FF2B5EF4-FFF2-40B4-BE49-F238E27FC236}">
                        <a16:creationId xmlns:a16="http://schemas.microsoft.com/office/drawing/2014/main" id="{E7684E7E-8C5F-47FE-AC7E-7927EDD51028}"/>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36" name="Forma libre: forma 135">
                    <a:extLst>
                      <a:ext uri="{FF2B5EF4-FFF2-40B4-BE49-F238E27FC236}">
                        <a16:creationId xmlns:a16="http://schemas.microsoft.com/office/drawing/2014/main" id="{1AD105EA-46BE-4D39-A553-0BAFE83C698E}"/>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37" name="Forma libre: forma 136">
                    <a:extLst>
                      <a:ext uri="{FF2B5EF4-FFF2-40B4-BE49-F238E27FC236}">
                        <a16:creationId xmlns:a16="http://schemas.microsoft.com/office/drawing/2014/main" id="{80A208A0-85F0-4ADA-A8CA-5017EEB33782}"/>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grpSp>
        <p:grpSp>
          <p:nvGrpSpPr>
            <p:cNvPr id="46" name="Grupo 45">
              <a:extLst>
                <a:ext uri="{FF2B5EF4-FFF2-40B4-BE49-F238E27FC236}">
                  <a16:creationId xmlns:a16="http://schemas.microsoft.com/office/drawing/2014/main" id="{6E0149A0-49F6-4961-A66B-7E2FD1E64CF0}"/>
                </a:ext>
              </a:extLst>
            </p:cNvPr>
            <p:cNvGrpSpPr/>
            <p:nvPr/>
          </p:nvGrpSpPr>
          <p:grpSpPr>
            <a:xfrm>
              <a:off x="1116889" y="3944499"/>
              <a:ext cx="1427309" cy="962169"/>
              <a:chOff x="1288111" y="4669842"/>
              <a:chExt cx="1427309" cy="864000"/>
            </a:xfrm>
          </p:grpSpPr>
          <p:sp>
            <p:nvSpPr>
              <p:cNvPr id="56" name="Arco de bloque 55">
                <a:extLst>
                  <a:ext uri="{FF2B5EF4-FFF2-40B4-BE49-F238E27FC236}">
                    <a16:creationId xmlns:a16="http://schemas.microsoft.com/office/drawing/2014/main" id="{CDA8231B-87AC-4759-8FE3-7A6CA33B7273}"/>
                  </a:ext>
                </a:extLst>
              </p:cNvPr>
              <p:cNvSpPr/>
              <p:nvPr/>
            </p:nvSpPr>
            <p:spPr>
              <a:xfrm rot="19512754">
                <a:off x="1487592" y="4669843"/>
                <a:ext cx="588890" cy="672834"/>
              </a:xfrm>
              <a:prstGeom prst="blockArc">
                <a:avLst/>
              </a:prstGeom>
              <a:gradFill flip="none" rotWithShape="1">
                <a:gsLst>
                  <a:gs pos="0">
                    <a:schemeClr val="bg1">
                      <a:lumMod val="95000"/>
                    </a:schemeClr>
                  </a:gs>
                  <a:gs pos="50000">
                    <a:schemeClr val="bg1">
                      <a:lumMod val="85000"/>
                    </a:schemeClr>
                  </a:gs>
                  <a:gs pos="99000">
                    <a:schemeClr val="tx2"/>
                  </a:gs>
                </a:gsLst>
                <a:path path="shape">
                  <a:fillToRect l="50000" t="50000" r="50000" b="50000"/>
                </a:path>
                <a:tileRect/>
              </a:gra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57" name="Elipse 56">
                <a:extLst>
                  <a:ext uri="{FF2B5EF4-FFF2-40B4-BE49-F238E27FC236}">
                    <a16:creationId xmlns:a16="http://schemas.microsoft.com/office/drawing/2014/main" id="{888CD093-4305-4ED4-8140-483393C5A8C0}"/>
                  </a:ext>
                </a:extLst>
              </p:cNvPr>
              <p:cNvSpPr/>
              <p:nvPr/>
            </p:nvSpPr>
            <p:spPr>
              <a:xfrm rot="20100000">
                <a:off x="1742153" y="4819083"/>
                <a:ext cx="207242" cy="714759"/>
              </a:xfrm>
              <a:prstGeom prst="ellipse">
                <a:avLst/>
              </a:prstGeom>
              <a:gradFill flip="none" rotWithShape="1">
                <a:gsLst>
                  <a:gs pos="76032">
                    <a:srgbClr val="FFFF00"/>
                  </a:gs>
                  <a:gs pos="0">
                    <a:schemeClr val="accent6">
                      <a:lumMod val="20000"/>
                      <a:lumOff val="80000"/>
                    </a:schemeClr>
                  </a:gs>
                  <a:gs pos="99000">
                    <a:schemeClr val="accent6">
                      <a:lumMod val="40000"/>
                      <a:lumOff val="60000"/>
                    </a:schemeClr>
                  </a:gs>
                </a:gsLst>
                <a:path path="circle">
                  <a:fillToRect l="100000" b="100000"/>
                </a:path>
                <a:tileRect t="-100000" r="-100000"/>
              </a:gradFill>
              <a:ln w="12700">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8" name="Arco de bloque 57">
                <a:extLst>
                  <a:ext uri="{FF2B5EF4-FFF2-40B4-BE49-F238E27FC236}">
                    <a16:creationId xmlns:a16="http://schemas.microsoft.com/office/drawing/2014/main" id="{66F02346-0785-453B-9907-A586C3DDA628}"/>
                  </a:ext>
                </a:extLst>
              </p:cNvPr>
              <p:cNvSpPr/>
              <p:nvPr/>
            </p:nvSpPr>
            <p:spPr>
              <a:xfrm rot="2087246" flipH="1">
                <a:off x="1960220" y="4669842"/>
                <a:ext cx="588890" cy="672834"/>
              </a:xfrm>
              <a:prstGeom prst="blockArc">
                <a:avLst/>
              </a:prstGeom>
              <a:gradFill flip="none" rotWithShape="1">
                <a:gsLst>
                  <a:gs pos="0">
                    <a:schemeClr val="bg1">
                      <a:lumMod val="95000"/>
                    </a:schemeClr>
                  </a:gs>
                  <a:gs pos="50000">
                    <a:schemeClr val="bg1">
                      <a:lumMod val="85000"/>
                    </a:schemeClr>
                  </a:gs>
                  <a:gs pos="99000">
                    <a:schemeClr val="bg1">
                      <a:lumMod val="75000"/>
                    </a:schemeClr>
                  </a:gs>
                </a:gsLst>
                <a:path path="shape">
                  <a:fillToRect l="50000" t="50000" r="50000" b="50000"/>
                </a:path>
                <a:tileRect/>
              </a:gra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59" name="Elipse 58">
                <a:extLst>
                  <a:ext uri="{FF2B5EF4-FFF2-40B4-BE49-F238E27FC236}">
                    <a16:creationId xmlns:a16="http://schemas.microsoft.com/office/drawing/2014/main" id="{756D6B9F-A652-4A17-9856-EFDF8179DD3D}"/>
                  </a:ext>
                </a:extLst>
              </p:cNvPr>
              <p:cNvSpPr/>
              <p:nvPr/>
            </p:nvSpPr>
            <p:spPr>
              <a:xfrm>
                <a:off x="1288111" y="5033366"/>
                <a:ext cx="404617" cy="286193"/>
              </a:xfrm>
              <a:prstGeom prst="ellipse">
                <a:avLst/>
              </a:prstGeom>
              <a:gradFill flip="none" rotWithShape="1">
                <a:gsLst>
                  <a:gs pos="0">
                    <a:schemeClr val="accent5">
                      <a:lumMod val="20000"/>
                      <a:lumOff val="80000"/>
                    </a:schemeClr>
                  </a:gs>
                  <a:gs pos="50000">
                    <a:schemeClr val="accent5">
                      <a:lumMod val="40000"/>
                      <a:lumOff val="60000"/>
                    </a:schemeClr>
                  </a:gs>
                  <a:gs pos="99000">
                    <a:schemeClr val="accent5"/>
                  </a:gs>
                </a:gsLst>
                <a:path path="circle">
                  <a:fillToRect l="100000" b="100000"/>
                </a:path>
                <a:tileRect t="-100000" r="-100000"/>
              </a:gra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Elipse 59">
                <a:extLst>
                  <a:ext uri="{FF2B5EF4-FFF2-40B4-BE49-F238E27FC236}">
                    <a16:creationId xmlns:a16="http://schemas.microsoft.com/office/drawing/2014/main" id="{AE7AEC3D-1477-44A8-B125-853B9CEEF7BC}"/>
                  </a:ext>
                </a:extLst>
              </p:cNvPr>
              <p:cNvSpPr/>
              <p:nvPr/>
            </p:nvSpPr>
            <p:spPr>
              <a:xfrm rot="1500000" flipV="1">
                <a:off x="2086148" y="4816986"/>
                <a:ext cx="207242" cy="714759"/>
              </a:xfrm>
              <a:prstGeom prst="ellipse">
                <a:avLst/>
              </a:prstGeom>
              <a:gradFill flip="none" rotWithShape="1">
                <a:gsLst>
                  <a:gs pos="76032">
                    <a:srgbClr val="FFFF00"/>
                  </a:gs>
                  <a:gs pos="0">
                    <a:schemeClr val="accent6">
                      <a:lumMod val="20000"/>
                      <a:lumOff val="80000"/>
                    </a:schemeClr>
                  </a:gs>
                  <a:gs pos="99000">
                    <a:schemeClr val="accent6">
                      <a:lumMod val="40000"/>
                      <a:lumOff val="60000"/>
                    </a:schemeClr>
                  </a:gs>
                </a:gsLst>
                <a:path path="circle">
                  <a:fillToRect t="100000" r="100000"/>
                </a:path>
                <a:tileRect l="-100000" b="-100000"/>
              </a:gradFill>
              <a:ln w="12700">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1" name="Elipse 60">
                <a:extLst>
                  <a:ext uri="{FF2B5EF4-FFF2-40B4-BE49-F238E27FC236}">
                    <a16:creationId xmlns:a16="http://schemas.microsoft.com/office/drawing/2014/main" id="{B8D0A91C-0D0F-448A-9473-A9C16559B0F0}"/>
                  </a:ext>
                </a:extLst>
              </p:cNvPr>
              <p:cNvSpPr/>
              <p:nvPr/>
            </p:nvSpPr>
            <p:spPr>
              <a:xfrm>
                <a:off x="2310803" y="5045112"/>
                <a:ext cx="404617" cy="286193"/>
              </a:xfrm>
              <a:prstGeom prst="ellipse">
                <a:avLst/>
              </a:prstGeom>
              <a:gradFill flip="none" rotWithShape="1">
                <a:gsLst>
                  <a:gs pos="0">
                    <a:schemeClr val="accent5">
                      <a:lumMod val="20000"/>
                      <a:lumOff val="80000"/>
                    </a:schemeClr>
                  </a:gs>
                  <a:gs pos="50000">
                    <a:schemeClr val="accent5">
                      <a:lumMod val="40000"/>
                      <a:lumOff val="60000"/>
                    </a:schemeClr>
                  </a:gs>
                  <a:gs pos="99000">
                    <a:schemeClr val="accent5"/>
                  </a:gs>
                </a:gsLst>
                <a:path path="circle">
                  <a:fillToRect l="100000" b="100000"/>
                </a:path>
                <a:tileRect t="-100000" r="-100000"/>
              </a:gra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CuadroTexto 46">
              <a:extLst>
                <a:ext uri="{FF2B5EF4-FFF2-40B4-BE49-F238E27FC236}">
                  <a16:creationId xmlns:a16="http://schemas.microsoft.com/office/drawing/2014/main" id="{E760BA5F-7E8F-49DF-9EF1-FAD9B6B4259C}"/>
                </a:ext>
              </a:extLst>
            </p:cNvPr>
            <p:cNvSpPr txBox="1"/>
            <p:nvPr/>
          </p:nvSpPr>
          <p:spPr>
            <a:xfrm>
              <a:off x="1146387" y="4378677"/>
              <a:ext cx="33214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FT</a:t>
              </a:r>
            </a:p>
          </p:txBody>
        </p:sp>
        <p:sp>
          <p:nvSpPr>
            <p:cNvPr id="53" name="CuadroTexto 52">
              <a:extLst>
                <a:ext uri="{FF2B5EF4-FFF2-40B4-BE49-F238E27FC236}">
                  <a16:creationId xmlns:a16="http://schemas.microsoft.com/office/drawing/2014/main" id="{93467D6C-0F43-4541-B561-8E21E770262F}"/>
                </a:ext>
              </a:extLst>
            </p:cNvPr>
            <p:cNvSpPr txBox="1"/>
            <p:nvPr/>
          </p:nvSpPr>
          <p:spPr>
            <a:xfrm>
              <a:off x="2187394" y="4401268"/>
              <a:ext cx="33214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FT</a:t>
              </a:r>
            </a:p>
          </p:txBody>
        </p:sp>
        <p:sp>
          <p:nvSpPr>
            <p:cNvPr id="178" name="CuadroTexto 177">
              <a:extLst>
                <a:ext uri="{FF2B5EF4-FFF2-40B4-BE49-F238E27FC236}">
                  <a16:creationId xmlns:a16="http://schemas.microsoft.com/office/drawing/2014/main" id="{28DE0F71-702E-43EE-98C2-E96DE3A45668}"/>
                </a:ext>
              </a:extLst>
            </p:cNvPr>
            <p:cNvSpPr txBox="1"/>
            <p:nvPr/>
          </p:nvSpPr>
          <p:spPr>
            <a:xfrm>
              <a:off x="1556790" y="4488290"/>
              <a:ext cx="35298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FD</a:t>
              </a:r>
            </a:p>
          </p:txBody>
        </p:sp>
        <p:sp>
          <p:nvSpPr>
            <p:cNvPr id="180" name="CuadroTexto 179">
              <a:extLst>
                <a:ext uri="{FF2B5EF4-FFF2-40B4-BE49-F238E27FC236}">
                  <a16:creationId xmlns:a16="http://schemas.microsoft.com/office/drawing/2014/main" id="{B9DC0DD7-1330-4239-A8ED-BBC3FD35DA76}"/>
                </a:ext>
              </a:extLst>
            </p:cNvPr>
            <p:cNvSpPr txBox="1"/>
            <p:nvPr/>
          </p:nvSpPr>
          <p:spPr>
            <a:xfrm>
              <a:off x="1793104" y="4489683"/>
              <a:ext cx="35298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FD</a:t>
              </a:r>
            </a:p>
          </p:txBody>
        </p:sp>
        <p:sp>
          <p:nvSpPr>
            <p:cNvPr id="184" name="CuadroTexto 183">
              <a:extLst>
                <a:ext uri="{FF2B5EF4-FFF2-40B4-BE49-F238E27FC236}">
                  <a16:creationId xmlns:a16="http://schemas.microsoft.com/office/drawing/2014/main" id="{E0CA3A94-9654-4685-9009-4554FBBF7D17}"/>
                </a:ext>
              </a:extLst>
            </p:cNvPr>
            <p:cNvSpPr txBox="1"/>
            <p:nvPr/>
          </p:nvSpPr>
          <p:spPr>
            <a:xfrm>
              <a:off x="2973055" y="4678267"/>
              <a:ext cx="94512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Flower </a:t>
              </a:r>
            </a:p>
            <a:p>
              <a:pPr marL="0" marR="0" indent="0" algn="ctr"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development</a:t>
              </a:r>
              <a:endParaRPr kumimoji="0" lang="en-US" sz="1200" b="0" i="0" u="none" strike="noStrike" cap="none" spc="0" normalizeH="0" baseline="0" dirty="0">
                <a:ln>
                  <a:noFill/>
                </a:ln>
                <a:solidFill>
                  <a:srgbClr val="000000"/>
                </a:solidFill>
                <a:effectLst/>
                <a:uFillTx/>
                <a:sym typeface="Arial"/>
              </a:endParaRPr>
            </a:p>
          </p:txBody>
        </p:sp>
        <p:cxnSp>
          <p:nvCxnSpPr>
            <p:cNvPr id="8" name="Conector: angular 7">
              <a:extLst>
                <a:ext uri="{FF2B5EF4-FFF2-40B4-BE49-F238E27FC236}">
                  <a16:creationId xmlns:a16="http://schemas.microsoft.com/office/drawing/2014/main" id="{5C0974C4-336C-4D91-8357-CFEBAB546CA7}"/>
                </a:ext>
              </a:extLst>
            </p:cNvPr>
            <p:cNvCxnSpPr>
              <a:cxnSpLocks/>
            </p:cNvCxnSpPr>
            <p:nvPr/>
          </p:nvCxnSpPr>
          <p:spPr>
            <a:xfrm flipV="1">
              <a:off x="2694375" y="4836643"/>
              <a:ext cx="284174" cy="19712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11" name="Grupo 10">
            <a:extLst>
              <a:ext uri="{FF2B5EF4-FFF2-40B4-BE49-F238E27FC236}">
                <a16:creationId xmlns:a16="http://schemas.microsoft.com/office/drawing/2014/main" id="{EDE808D7-4276-45E0-8D81-03F2836D87F4}"/>
              </a:ext>
            </a:extLst>
          </p:cNvPr>
          <p:cNvGrpSpPr/>
          <p:nvPr/>
        </p:nvGrpSpPr>
        <p:grpSpPr>
          <a:xfrm>
            <a:off x="4907459" y="3787647"/>
            <a:ext cx="3258829" cy="1620000"/>
            <a:chOff x="4907459" y="3733055"/>
            <a:chExt cx="3258829" cy="1620000"/>
          </a:xfrm>
        </p:grpSpPr>
        <p:sp>
          <p:nvSpPr>
            <p:cNvPr id="179" name="Rectángulo: esquinas redondeadas 178">
              <a:extLst>
                <a:ext uri="{FF2B5EF4-FFF2-40B4-BE49-F238E27FC236}">
                  <a16:creationId xmlns:a16="http://schemas.microsoft.com/office/drawing/2014/main" id="{5E2693F4-9D15-4C48-819B-8CACA4192C2E}"/>
                </a:ext>
              </a:extLst>
            </p:cNvPr>
            <p:cNvSpPr/>
            <p:nvPr/>
          </p:nvSpPr>
          <p:spPr>
            <a:xfrm>
              <a:off x="4907459" y="3733055"/>
              <a:ext cx="3258829" cy="1620000"/>
            </a:xfrm>
            <a:custGeom>
              <a:avLst/>
              <a:gdLst>
                <a:gd name="connsiteX0" fmla="*/ 0 w 3258829"/>
                <a:gd name="connsiteY0" fmla="*/ 270005 h 1620000"/>
                <a:gd name="connsiteX1" fmla="*/ 270005 w 3258829"/>
                <a:gd name="connsiteY1" fmla="*/ 0 h 1620000"/>
                <a:gd name="connsiteX2" fmla="*/ 786581 w 3258829"/>
                <a:gd name="connsiteY2" fmla="*/ 0 h 1620000"/>
                <a:gd name="connsiteX3" fmla="*/ 1384721 w 3258829"/>
                <a:gd name="connsiteY3" fmla="*/ 0 h 1620000"/>
                <a:gd name="connsiteX4" fmla="*/ 1874108 w 3258829"/>
                <a:gd name="connsiteY4" fmla="*/ 0 h 1620000"/>
                <a:gd name="connsiteX5" fmla="*/ 2472248 w 3258829"/>
                <a:gd name="connsiteY5" fmla="*/ 0 h 1620000"/>
                <a:gd name="connsiteX6" fmla="*/ 2988824 w 3258829"/>
                <a:gd name="connsiteY6" fmla="*/ 0 h 1620000"/>
                <a:gd name="connsiteX7" fmla="*/ 3258829 w 3258829"/>
                <a:gd name="connsiteY7" fmla="*/ 270005 h 1620000"/>
                <a:gd name="connsiteX8" fmla="*/ 3258829 w 3258829"/>
                <a:gd name="connsiteY8" fmla="*/ 788400 h 1620000"/>
                <a:gd name="connsiteX9" fmla="*/ 3258829 w 3258829"/>
                <a:gd name="connsiteY9" fmla="*/ 1349995 h 1620000"/>
                <a:gd name="connsiteX10" fmla="*/ 2988824 w 3258829"/>
                <a:gd name="connsiteY10" fmla="*/ 1620000 h 1620000"/>
                <a:gd name="connsiteX11" fmla="*/ 2390684 w 3258829"/>
                <a:gd name="connsiteY11" fmla="*/ 1620000 h 1620000"/>
                <a:gd name="connsiteX12" fmla="*/ 1901296 w 3258829"/>
                <a:gd name="connsiteY12" fmla="*/ 1620000 h 1620000"/>
                <a:gd name="connsiteX13" fmla="*/ 1330344 w 3258829"/>
                <a:gd name="connsiteY13" fmla="*/ 1620000 h 1620000"/>
                <a:gd name="connsiteX14" fmla="*/ 270005 w 3258829"/>
                <a:gd name="connsiteY14" fmla="*/ 1620000 h 1620000"/>
                <a:gd name="connsiteX15" fmla="*/ 0 w 3258829"/>
                <a:gd name="connsiteY15" fmla="*/ 1349995 h 1620000"/>
                <a:gd name="connsiteX16" fmla="*/ 0 w 3258829"/>
                <a:gd name="connsiteY16" fmla="*/ 820800 h 1620000"/>
                <a:gd name="connsiteX17" fmla="*/ 0 w 3258829"/>
                <a:gd name="connsiteY17" fmla="*/ 27000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8829" h="1620000" fill="none" extrusionOk="0">
                  <a:moveTo>
                    <a:pt x="0" y="270005"/>
                  </a:moveTo>
                  <a:cubicBezTo>
                    <a:pt x="-27700" y="89347"/>
                    <a:pt x="115436" y="-1035"/>
                    <a:pt x="270005" y="0"/>
                  </a:cubicBezTo>
                  <a:cubicBezTo>
                    <a:pt x="503560" y="-58533"/>
                    <a:pt x="609916" y="30747"/>
                    <a:pt x="786581" y="0"/>
                  </a:cubicBezTo>
                  <a:cubicBezTo>
                    <a:pt x="963246" y="-30747"/>
                    <a:pt x="1168886" y="27639"/>
                    <a:pt x="1384721" y="0"/>
                  </a:cubicBezTo>
                  <a:cubicBezTo>
                    <a:pt x="1600556" y="-27639"/>
                    <a:pt x="1684796" y="4683"/>
                    <a:pt x="1874108" y="0"/>
                  </a:cubicBezTo>
                  <a:cubicBezTo>
                    <a:pt x="2063420" y="-4683"/>
                    <a:pt x="2314903" y="69591"/>
                    <a:pt x="2472248" y="0"/>
                  </a:cubicBezTo>
                  <a:cubicBezTo>
                    <a:pt x="2629593" y="-69591"/>
                    <a:pt x="2847837" y="55968"/>
                    <a:pt x="2988824" y="0"/>
                  </a:cubicBezTo>
                  <a:cubicBezTo>
                    <a:pt x="3126323" y="-36509"/>
                    <a:pt x="3259513" y="110498"/>
                    <a:pt x="3258829" y="270005"/>
                  </a:cubicBezTo>
                  <a:cubicBezTo>
                    <a:pt x="3310814" y="453289"/>
                    <a:pt x="3225905" y="601531"/>
                    <a:pt x="3258829" y="788400"/>
                  </a:cubicBezTo>
                  <a:cubicBezTo>
                    <a:pt x="3291753" y="975269"/>
                    <a:pt x="3221760" y="1107815"/>
                    <a:pt x="3258829" y="1349995"/>
                  </a:cubicBezTo>
                  <a:cubicBezTo>
                    <a:pt x="3273736" y="1472557"/>
                    <a:pt x="3124415" y="1617190"/>
                    <a:pt x="2988824" y="1620000"/>
                  </a:cubicBezTo>
                  <a:cubicBezTo>
                    <a:pt x="2698061" y="1664122"/>
                    <a:pt x="2516769" y="1593022"/>
                    <a:pt x="2390684" y="1620000"/>
                  </a:cubicBezTo>
                  <a:cubicBezTo>
                    <a:pt x="2264599" y="1646978"/>
                    <a:pt x="2042432" y="1596297"/>
                    <a:pt x="1901296" y="1620000"/>
                  </a:cubicBezTo>
                  <a:cubicBezTo>
                    <a:pt x="1760160" y="1643703"/>
                    <a:pt x="1459637" y="1580227"/>
                    <a:pt x="1330344" y="1620000"/>
                  </a:cubicBezTo>
                  <a:cubicBezTo>
                    <a:pt x="1201051" y="1659773"/>
                    <a:pt x="728031" y="1525345"/>
                    <a:pt x="270005" y="1620000"/>
                  </a:cubicBezTo>
                  <a:cubicBezTo>
                    <a:pt x="114171" y="1617911"/>
                    <a:pt x="8505" y="1514107"/>
                    <a:pt x="0" y="1349995"/>
                  </a:cubicBezTo>
                  <a:cubicBezTo>
                    <a:pt x="-63181" y="1137732"/>
                    <a:pt x="29397" y="935556"/>
                    <a:pt x="0" y="820800"/>
                  </a:cubicBezTo>
                  <a:cubicBezTo>
                    <a:pt x="-29397" y="706045"/>
                    <a:pt x="24779" y="493864"/>
                    <a:pt x="0" y="270005"/>
                  </a:cubicBezTo>
                  <a:close/>
                </a:path>
                <a:path w="3258829" h="1620000" stroke="0" extrusionOk="0">
                  <a:moveTo>
                    <a:pt x="0" y="270005"/>
                  </a:moveTo>
                  <a:cubicBezTo>
                    <a:pt x="-13641" y="156250"/>
                    <a:pt x="112133" y="12661"/>
                    <a:pt x="270005" y="0"/>
                  </a:cubicBezTo>
                  <a:cubicBezTo>
                    <a:pt x="470715" y="-28114"/>
                    <a:pt x="568918" y="21344"/>
                    <a:pt x="840957" y="0"/>
                  </a:cubicBezTo>
                  <a:cubicBezTo>
                    <a:pt x="1112996" y="-21344"/>
                    <a:pt x="1163260" y="30387"/>
                    <a:pt x="1303156" y="0"/>
                  </a:cubicBezTo>
                  <a:cubicBezTo>
                    <a:pt x="1443052" y="-30387"/>
                    <a:pt x="1667029" y="14054"/>
                    <a:pt x="1792544" y="0"/>
                  </a:cubicBezTo>
                  <a:cubicBezTo>
                    <a:pt x="1918059" y="-14054"/>
                    <a:pt x="2216685" y="32661"/>
                    <a:pt x="2390684" y="0"/>
                  </a:cubicBezTo>
                  <a:cubicBezTo>
                    <a:pt x="2564683" y="-32661"/>
                    <a:pt x="2702874" y="26333"/>
                    <a:pt x="2988824" y="0"/>
                  </a:cubicBezTo>
                  <a:cubicBezTo>
                    <a:pt x="3169485" y="-21588"/>
                    <a:pt x="3269683" y="133020"/>
                    <a:pt x="3258829" y="270005"/>
                  </a:cubicBezTo>
                  <a:cubicBezTo>
                    <a:pt x="3277467" y="401571"/>
                    <a:pt x="3217877" y="570144"/>
                    <a:pt x="3258829" y="777600"/>
                  </a:cubicBezTo>
                  <a:cubicBezTo>
                    <a:pt x="3299781" y="985056"/>
                    <a:pt x="3215951" y="1143400"/>
                    <a:pt x="3258829" y="1349995"/>
                  </a:cubicBezTo>
                  <a:cubicBezTo>
                    <a:pt x="3281575" y="1474324"/>
                    <a:pt x="3132648" y="1628785"/>
                    <a:pt x="2988824" y="1620000"/>
                  </a:cubicBezTo>
                  <a:cubicBezTo>
                    <a:pt x="2752812" y="1646645"/>
                    <a:pt x="2605400" y="1602772"/>
                    <a:pt x="2472248" y="1620000"/>
                  </a:cubicBezTo>
                  <a:cubicBezTo>
                    <a:pt x="2339096" y="1637228"/>
                    <a:pt x="2194149" y="1610679"/>
                    <a:pt x="2010049" y="1620000"/>
                  </a:cubicBezTo>
                  <a:cubicBezTo>
                    <a:pt x="1825949" y="1629321"/>
                    <a:pt x="1651699" y="1570392"/>
                    <a:pt x="1466285" y="1620000"/>
                  </a:cubicBezTo>
                  <a:cubicBezTo>
                    <a:pt x="1280871" y="1669608"/>
                    <a:pt x="991128" y="1560626"/>
                    <a:pt x="868145" y="1620000"/>
                  </a:cubicBezTo>
                  <a:cubicBezTo>
                    <a:pt x="745162" y="1679374"/>
                    <a:pt x="392927" y="1596876"/>
                    <a:pt x="270005" y="1620000"/>
                  </a:cubicBezTo>
                  <a:cubicBezTo>
                    <a:pt x="139561" y="1613125"/>
                    <a:pt x="2260" y="1536053"/>
                    <a:pt x="0" y="1349995"/>
                  </a:cubicBezTo>
                  <a:cubicBezTo>
                    <a:pt x="-31111" y="1229599"/>
                    <a:pt x="49775" y="967855"/>
                    <a:pt x="0" y="842400"/>
                  </a:cubicBezTo>
                  <a:cubicBezTo>
                    <a:pt x="-49775" y="716946"/>
                    <a:pt x="23858" y="463016"/>
                    <a:pt x="0" y="270005"/>
                  </a:cubicBezTo>
                  <a:close/>
                </a:path>
              </a:pathLst>
            </a:custGeom>
            <a:solidFill>
              <a:schemeClr val="bg1">
                <a:lumMod val="95000"/>
              </a:schemeClr>
            </a:solidFill>
            <a:ln w="12700" cap="flat">
              <a:solidFill>
                <a:schemeClr val="bg1">
                  <a:lumMod val="50000"/>
                </a:schemeClr>
              </a:solidFill>
              <a:prstDash val="dash"/>
              <a:round/>
              <a:extLst>
                <a:ext uri="{C807C97D-BFC1-408E-A445-0C87EB9F89A2}">
                  <ask:lineSketchStyleProps xmlns:ask="http://schemas.microsoft.com/office/drawing/2018/sketchyshapes" sd="3852378630">
                    <a:prstGeom prst="roundRect">
                      <a:avLst/>
                    </a:prstGeom>
                    <ask:type>
                      <ask:lineSketchScribble/>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183" name="CuadroTexto 182">
              <a:extLst>
                <a:ext uri="{FF2B5EF4-FFF2-40B4-BE49-F238E27FC236}">
                  <a16:creationId xmlns:a16="http://schemas.microsoft.com/office/drawing/2014/main" id="{45131318-DCE9-4725-903F-92B876DA82BE}"/>
                </a:ext>
              </a:extLst>
            </p:cNvPr>
            <p:cNvSpPr txBox="1"/>
            <p:nvPr/>
          </p:nvSpPr>
          <p:spPr>
            <a:xfrm>
              <a:off x="5495653" y="3796710"/>
              <a:ext cx="49949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14-3-3</a:t>
              </a:r>
              <a:endParaRPr kumimoji="0" lang="en-US" sz="1200" b="0" i="0" u="none" strike="noStrike" cap="none" spc="0" normalizeH="0" baseline="0" dirty="0">
                <a:ln>
                  <a:noFill/>
                </a:ln>
                <a:solidFill>
                  <a:srgbClr val="000000"/>
                </a:solidFill>
                <a:effectLst/>
                <a:uFillTx/>
                <a:sym typeface="Arial"/>
              </a:endParaRPr>
            </a:p>
          </p:txBody>
        </p:sp>
        <p:grpSp>
          <p:nvGrpSpPr>
            <p:cNvPr id="35" name="Grupo 34">
              <a:extLst>
                <a:ext uri="{FF2B5EF4-FFF2-40B4-BE49-F238E27FC236}">
                  <a16:creationId xmlns:a16="http://schemas.microsoft.com/office/drawing/2014/main" id="{FE352E21-6FC8-44F6-8BA2-3594D3424C95}"/>
                </a:ext>
              </a:extLst>
            </p:cNvPr>
            <p:cNvGrpSpPr/>
            <p:nvPr/>
          </p:nvGrpSpPr>
          <p:grpSpPr>
            <a:xfrm>
              <a:off x="5016747" y="3972608"/>
              <a:ext cx="1427309" cy="962169"/>
              <a:chOff x="1288111" y="4669842"/>
              <a:chExt cx="1427309" cy="864000"/>
            </a:xfrm>
          </p:grpSpPr>
          <p:sp>
            <p:nvSpPr>
              <p:cNvPr id="171" name="Arco de bloque 170">
                <a:extLst>
                  <a:ext uri="{FF2B5EF4-FFF2-40B4-BE49-F238E27FC236}">
                    <a16:creationId xmlns:a16="http://schemas.microsoft.com/office/drawing/2014/main" id="{ED32761F-096B-4B6D-81F6-0129B3898530}"/>
                  </a:ext>
                </a:extLst>
              </p:cNvPr>
              <p:cNvSpPr/>
              <p:nvPr/>
            </p:nvSpPr>
            <p:spPr>
              <a:xfrm rot="19512754">
                <a:off x="1487592" y="4669843"/>
                <a:ext cx="588890" cy="672834"/>
              </a:xfrm>
              <a:prstGeom prst="blockArc">
                <a:avLst/>
              </a:prstGeom>
              <a:gradFill flip="none" rotWithShape="1">
                <a:gsLst>
                  <a:gs pos="0">
                    <a:schemeClr val="bg1">
                      <a:lumMod val="95000"/>
                    </a:schemeClr>
                  </a:gs>
                  <a:gs pos="50000">
                    <a:schemeClr val="bg1">
                      <a:lumMod val="85000"/>
                    </a:schemeClr>
                  </a:gs>
                  <a:gs pos="99000">
                    <a:schemeClr val="tx2"/>
                  </a:gs>
                </a:gsLst>
                <a:path path="shape">
                  <a:fillToRect l="50000" t="50000" r="50000" b="50000"/>
                </a:path>
                <a:tileRect/>
              </a:gra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72" name="Elipse 171">
                <a:extLst>
                  <a:ext uri="{FF2B5EF4-FFF2-40B4-BE49-F238E27FC236}">
                    <a16:creationId xmlns:a16="http://schemas.microsoft.com/office/drawing/2014/main" id="{66DCBF65-F222-4E03-8152-3CF486C14CC8}"/>
                  </a:ext>
                </a:extLst>
              </p:cNvPr>
              <p:cNvSpPr/>
              <p:nvPr/>
            </p:nvSpPr>
            <p:spPr>
              <a:xfrm rot="20100000">
                <a:off x="1742153" y="4819083"/>
                <a:ext cx="207242" cy="714759"/>
              </a:xfrm>
              <a:prstGeom prst="ellipse">
                <a:avLst/>
              </a:prstGeom>
              <a:gradFill flip="none" rotWithShape="1">
                <a:gsLst>
                  <a:gs pos="76032">
                    <a:srgbClr val="FFFF00"/>
                  </a:gs>
                  <a:gs pos="0">
                    <a:schemeClr val="accent6">
                      <a:lumMod val="20000"/>
                      <a:lumOff val="80000"/>
                    </a:schemeClr>
                  </a:gs>
                  <a:gs pos="99000">
                    <a:schemeClr val="accent6">
                      <a:lumMod val="40000"/>
                      <a:lumOff val="60000"/>
                    </a:schemeClr>
                  </a:gs>
                </a:gsLst>
                <a:path path="circle">
                  <a:fillToRect l="100000" b="100000"/>
                </a:path>
                <a:tileRect t="-100000" r="-100000"/>
              </a:gradFill>
              <a:ln w="12700">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3" name="Arco de bloque 172">
                <a:extLst>
                  <a:ext uri="{FF2B5EF4-FFF2-40B4-BE49-F238E27FC236}">
                    <a16:creationId xmlns:a16="http://schemas.microsoft.com/office/drawing/2014/main" id="{895EA585-14A8-425C-B4A6-7444EA980B45}"/>
                  </a:ext>
                </a:extLst>
              </p:cNvPr>
              <p:cNvSpPr/>
              <p:nvPr/>
            </p:nvSpPr>
            <p:spPr>
              <a:xfrm rot="2087246" flipH="1">
                <a:off x="1960220" y="4669842"/>
                <a:ext cx="588890" cy="672834"/>
              </a:xfrm>
              <a:prstGeom prst="blockArc">
                <a:avLst/>
              </a:prstGeom>
              <a:gradFill flip="none" rotWithShape="1">
                <a:gsLst>
                  <a:gs pos="0">
                    <a:schemeClr val="bg1">
                      <a:lumMod val="95000"/>
                    </a:schemeClr>
                  </a:gs>
                  <a:gs pos="50000">
                    <a:schemeClr val="bg1">
                      <a:lumMod val="85000"/>
                    </a:schemeClr>
                  </a:gs>
                  <a:gs pos="99000">
                    <a:schemeClr val="bg1">
                      <a:lumMod val="75000"/>
                    </a:schemeClr>
                  </a:gs>
                </a:gsLst>
                <a:path path="shape">
                  <a:fillToRect l="50000" t="50000" r="50000" b="50000"/>
                </a:path>
                <a:tileRect/>
              </a:gra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74" name="Elipse 173">
                <a:extLst>
                  <a:ext uri="{FF2B5EF4-FFF2-40B4-BE49-F238E27FC236}">
                    <a16:creationId xmlns:a16="http://schemas.microsoft.com/office/drawing/2014/main" id="{359F61B9-290F-40A0-A338-6CB0FA5104FB}"/>
                  </a:ext>
                </a:extLst>
              </p:cNvPr>
              <p:cNvSpPr/>
              <p:nvPr/>
            </p:nvSpPr>
            <p:spPr>
              <a:xfrm>
                <a:off x="1288111" y="5033366"/>
                <a:ext cx="404617" cy="286193"/>
              </a:xfrm>
              <a:prstGeom prst="ellipse">
                <a:avLst/>
              </a:prstGeom>
              <a:gradFill flip="none" rotWithShape="1">
                <a:gsLst>
                  <a:gs pos="0">
                    <a:schemeClr val="accent4">
                      <a:lumMod val="20000"/>
                      <a:lumOff val="80000"/>
                    </a:schemeClr>
                  </a:gs>
                  <a:gs pos="50000">
                    <a:schemeClr val="accent4">
                      <a:lumMod val="40000"/>
                      <a:lumOff val="60000"/>
                    </a:schemeClr>
                  </a:gs>
                  <a:gs pos="99000">
                    <a:schemeClr val="accent4">
                      <a:lumMod val="75000"/>
                    </a:schemeClr>
                  </a:gs>
                </a:gsLst>
                <a:path path="circle">
                  <a:fillToRect l="100000" b="100000"/>
                </a:path>
                <a:tileRect t="-100000" r="-100000"/>
              </a:gra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Elipse 174">
                <a:extLst>
                  <a:ext uri="{FF2B5EF4-FFF2-40B4-BE49-F238E27FC236}">
                    <a16:creationId xmlns:a16="http://schemas.microsoft.com/office/drawing/2014/main" id="{22AC1564-FF68-4162-81BB-E2869BDD1549}"/>
                  </a:ext>
                </a:extLst>
              </p:cNvPr>
              <p:cNvSpPr/>
              <p:nvPr/>
            </p:nvSpPr>
            <p:spPr>
              <a:xfrm rot="1500000" flipV="1">
                <a:off x="2086148" y="4816986"/>
                <a:ext cx="207242" cy="714759"/>
              </a:xfrm>
              <a:prstGeom prst="ellipse">
                <a:avLst/>
              </a:prstGeom>
              <a:gradFill flip="none" rotWithShape="1">
                <a:gsLst>
                  <a:gs pos="76032">
                    <a:srgbClr val="FFFF00"/>
                  </a:gs>
                  <a:gs pos="0">
                    <a:schemeClr val="accent6">
                      <a:lumMod val="20000"/>
                      <a:lumOff val="80000"/>
                    </a:schemeClr>
                  </a:gs>
                  <a:gs pos="99000">
                    <a:schemeClr val="accent6">
                      <a:lumMod val="40000"/>
                      <a:lumOff val="60000"/>
                    </a:schemeClr>
                  </a:gs>
                </a:gsLst>
                <a:path path="circle">
                  <a:fillToRect t="100000" r="100000"/>
                </a:path>
                <a:tileRect l="-100000" b="-100000"/>
              </a:gradFill>
              <a:ln w="12700">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6" name="Elipse 175">
                <a:extLst>
                  <a:ext uri="{FF2B5EF4-FFF2-40B4-BE49-F238E27FC236}">
                    <a16:creationId xmlns:a16="http://schemas.microsoft.com/office/drawing/2014/main" id="{B8C6E525-84DF-4561-8147-3085B94168A7}"/>
                  </a:ext>
                </a:extLst>
              </p:cNvPr>
              <p:cNvSpPr/>
              <p:nvPr/>
            </p:nvSpPr>
            <p:spPr>
              <a:xfrm>
                <a:off x="2310803" y="5045112"/>
                <a:ext cx="404617" cy="286193"/>
              </a:xfrm>
              <a:prstGeom prst="ellipse">
                <a:avLst/>
              </a:prstGeom>
              <a:gradFill flip="none" rotWithShape="1">
                <a:gsLst>
                  <a:gs pos="0">
                    <a:schemeClr val="accent4">
                      <a:lumMod val="20000"/>
                      <a:lumOff val="80000"/>
                    </a:schemeClr>
                  </a:gs>
                  <a:gs pos="50000">
                    <a:schemeClr val="accent4">
                      <a:lumMod val="40000"/>
                      <a:lumOff val="60000"/>
                    </a:schemeClr>
                  </a:gs>
                  <a:gs pos="99000">
                    <a:schemeClr val="accent4">
                      <a:lumMod val="75000"/>
                    </a:schemeClr>
                  </a:gs>
                </a:gsLst>
                <a:path path="circle">
                  <a:fillToRect l="100000" b="100000"/>
                </a:path>
                <a:tileRect t="-100000" r="-100000"/>
              </a:gra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upo 44">
              <a:extLst>
                <a:ext uri="{FF2B5EF4-FFF2-40B4-BE49-F238E27FC236}">
                  <a16:creationId xmlns:a16="http://schemas.microsoft.com/office/drawing/2014/main" id="{AE16119C-49F0-40E2-B81C-DF6007E97B92}"/>
                </a:ext>
              </a:extLst>
            </p:cNvPr>
            <p:cNvGrpSpPr/>
            <p:nvPr/>
          </p:nvGrpSpPr>
          <p:grpSpPr>
            <a:xfrm>
              <a:off x="5016747" y="4902964"/>
              <a:ext cx="1502604" cy="173437"/>
              <a:chOff x="2130259" y="5651663"/>
              <a:chExt cx="861932" cy="72440"/>
            </a:xfrm>
          </p:grpSpPr>
          <p:grpSp>
            <p:nvGrpSpPr>
              <p:cNvPr id="62" name="Grupo 61">
                <a:extLst>
                  <a:ext uri="{FF2B5EF4-FFF2-40B4-BE49-F238E27FC236}">
                    <a16:creationId xmlns:a16="http://schemas.microsoft.com/office/drawing/2014/main" id="{4A5ED8E2-ED44-412D-8C3C-713B9D0050AB}"/>
                  </a:ext>
                </a:extLst>
              </p:cNvPr>
              <p:cNvGrpSpPr>
                <a:grpSpLocks noChangeAspect="1"/>
              </p:cNvGrpSpPr>
              <p:nvPr/>
            </p:nvGrpSpPr>
            <p:grpSpPr>
              <a:xfrm>
                <a:off x="2130259" y="5651663"/>
                <a:ext cx="432895" cy="72000"/>
                <a:chOff x="4216400" y="382186"/>
                <a:chExt cx="3429000" cy="570314"/>
              </a:xfrm>
            </p:grpSpPr>
            <p:sp>
              <p:nvSpPr>
                <p:cNvPr id="97" name="Forma libre: forma 96">
                  <a:extLst>
                    <a:ext uri="{FF2B5EF4-FFF2-40B4-BE49-F238E27FC236}">
                      <a16:creationId xmlns:a16="http://schemas.microsoft.com/office/drawing/2014/main" id="{7BF2D4CC-6C9E-475D-B92C-057F39364827}"/>
                    </a:ext>
                  </a:extLst>
                </p:cNvPr>
                <p:cNvSpPr/>
                <p:nvPr/>
              </p:nvSpPr>
              <p:spPr>
                <a:xfrm>
                  <a:off x="4216400" y="3821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98" name="Forma libre: forma 97">
                  <a:extLst>
                    <a:ext uri="{FF2B5EF4-FFF2-40B4-BE49-F238E27FC236}">
                      <a16:creationId xmlns:a16="http://schemas.microsoft.com/office/drawing/2014/main" id="{4B3308B3-F09E-4F05-B5E2-DA9E3D24A359}"/>
                    </a:ext>
                  </a:extLst>
                </p:cNvPr>
                <p:cNvSpPr/>
                <p:nvPr/>
              </p:nvSpPr>
              <p:spPr>
                <a:xfrm flipV="1">
                  <a:off x="4216400" y="3948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99" name="Grupo 98">
                  <a:extLst>
                    <a:ext uri="{FF2B5EF4-FFF2-40B4-BE49-F238E27FC236}">
                      <a16:creationId xmlns:a16="http://schemas.microsoft.com/office/drawing/2014/main" id="{61DD551F-DCD1-4EE2-9A2B-2FE88226A059}"/>
                    </a:ext>
                  </a:extLst>
                </p:cNvPr>
                <p:cNvGrpSpPr/>
                <p:nvPr/>
              </p:nvGrpSpPr>
              <p:grpSpPr>
                <a:xfrm>
                  <a:off x="4254499" y="451962"/>
                  <a:ext cx="298526" cy="437038"/>
                  <a:chOff x="4254499" y="451962"/>
                  <a:chExt cx="298526" cy="437038"/>
                </a:xfrm>
              </p:grpSpPr>
              <p:sp>
                <p:nvSpPr>
                  <p:cNvPr id="118" name="Forma libre: forma 117">
                    <a:extLst>
                      <a:ext uri="{FF2B5EF4-FFF2-40B4-BE49-F238E27FC236}">
                        <a16:creationId xmlns:a16="http://schemas.microsoft.com/office/drawing/2014/main" id="{E0586C41-25B5-4A34-9D51-33FF491B8F2C}"/>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9" name="Forma libre: forma 118">
                    <a:extLst>
                      <a:ext uri="{FF2B5EF4-FFF2-40B4-BE49-F238E27FC236}">
                        <a16:creationId xmlns:a16="http://schemas.microsoft.com/office/drawing/2014/main" id="{0F853BE7-3732-478C-806E-CA5348CD11D0}"/>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20" name="Forma libre: forma 119">
                    <a:extLst>
                      <a:ext uri="{FF2B5EF4-FFF2-40B4-BE49-F238E27FC236}">
                        <a16:creationId xmlns:a16="http://schemas.microsoft.com/office/drawing/2014/main" id="{8FA994C5-E6DA-4DC6-B984-FE2FBCC441C1}"/>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sp>
              <p:nvSpPr>
                <p:cNvPr id="100" name="Forma libre: forma 99">
                  <a:extLst>
                    <a:ext uri="{FF2B5EF4-FFF2-40B4-BE49-F238E27FC236}">
                      <a16:creationId xmlns:a16="http://schemas.microsoft.com/office/drawing/2014/main" id="{EA3E074B-0965-4822-8A4D-53CC067DEFA0}"/>
                    </a:ext>
                  </a:extLst>
                </p:cNvPr>
                <p:cNvSpPr/>
                <p:nvPr/>
              </p:nvSpPr>
              <p:spPr>
                <a:xfrm>
                  <a:off x="5454649" y="4456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01" name="Forma libre: forma 100">
                  <a:extLst>
                    <a:ext uri="{FF2B5EF4-FFF2-40B4-BE49-F238E27FC236}">
                      <a16:creationId xmlns:a16="http://schemas.microsoft.com/office/drawing/2014/main" id="{3AE08005-8D82-4709-A4C8-D7B1B61101E7}"/>
                    </a:ext>
                  </a:extLst>
                </p:cNvPr>
                <p:cNvSpPr/>
                <p:nvPr/>
              </p:nvSpPr>
              <p:spPr>
                <a:xfrm>
                  <a:off x="5593537" y="4746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02" name="Forma libre: forma 101">
                  <a:extLst>
                    <a:ext uri="{FF2B5EF4-FFF2-40B4-BE49-F238E27FC236}">
                      <a16:creationId xmlns:a16="http://schemas.microsoft.com/office/drawing/2014/main" id="{957C287D-7CF7-4FC7-9E8E-938442C9DDA7}"/>
                    </a:ext>
                  </a:extLst>
                </p:cNvPr>
                <p:cNvSpPr/>
                <p:nvPr/>
              </p:nvSpPr>
              <p:spPr>
                <a:xfrm>
                  <a:off x="5707456" y="5389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03" name="Forma libre: forma 102">
                  <a:extLst>
                    <a:ext uri="{FF2B5EF4-FFF2-40B4-BE49-F238E27FC236}">
                      <a16:creationId xmlns:a16="http://schemas.microsoft.com/office/drawing/2014/main" id="{8A73F9DA-824B-45D3-84B6-8450963D8F7F}"/>
                    </a:ext>
                  </a:extLst>
                </p:cNvPr>
                <p:cNvSpPr/>
                <p:nvPr/>
              </p:nvSpPr>
              <p:spPr>
                <a:xfrm>
                  <a:off x="6648449" y="4329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04" name="Forma libre: forma 103">
                  <a:extLst>
                    <a:ext uri="{FF2B5EF4-FFF2-40B4-BE49-F238E27FC236}">
                      <a16:creationId xmlns:a16="http://schemas.microsoft.com/office/drawing/2014/main" id="{FFE9D95D-BF59-4AEC-BB9C-17E215694AE3}"/>
                    </a:ext>
                  </a:extLst>
                </p:cNvPr>
                <p:cNvSpPr/>
                <p:nvPr/>
              </p:nvSpPr>
              <p:spPr>
                <a:xfrm>
                  <a:off x="6787337" y="4619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05" name="Forma libre: forma 104">
                  <a:extLst>
                    <a:ext uri="{FF2B5EF4-FFF2-40B4-BE49-F238E27FC236}">
                      <a16:creationId xmlns:a16="http://schemas.microsoft.com/office/drawing/2014/main" id="{148C6E38-B35E-4504-91F0-BB964C719181}"/>
                    </a:ext>
                  </a:extLst>
                </p:cNvPr>
                <p:cNvSpPr/>
                <p:nvPr/>
              </p:nvSpPr>
              <p:spPr>
                <a:xfrm>
                  <a:off x="6901256" y="5262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106" name="Grupo 105">
                  <a:extLst>
                    <a:ext uri="{FF2B5EF4-FFF2-40B4-BE49-F238E27FC236}">
                      <a16:creationId xmlns:a16="http://schemas.microsoft.com/office/drawing/2014/main" id="{97264774-3F1E-4A20-9002-837E4D04A9D5}"/>
                    </a:ext>
                  </a:extLst>
                </p:cNvPr>
                <p:cNvGrpSpPr/>
                <p:nvPr/>
              </p:nvGrpSpPr>
              <p:grpSpPr>
                <a:xfrm flipH="1">
                  <a:off x="4991098" y="440882"/>
                  <a:ext cx="298526" cy="437038"/>
                  <a:chOff x="4254499" y="451962"/>
                  <a:chExt cx="298526" cy="437038"/>
                </a:xfrm>
              </p:grpSpPr>
              <p:sp>
                <p:nvSpPr>
                  <p:cNvPr id="115" name="Forma libre: forma 114">
                    <a:extLst>
                      <a:ext uri="{FF2B5EF4-FFF2-40B4-BE49-F238E27FC236}">
                        <a16:creationId xmlns:a16="http://schemas.microsoft.com/office/drawing/2014/main" id="{9E97DBA2-01A9-45D6-A3E0-4BEDBAB82025}"/>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6" name="Forma libre: forma 115">
                    <a:extLst>
                      <a:ext uri="{FF2B5EF4-FFF2-40B4-BE49-F238E27FC236}">
                        <a16:creationId xmlns:a16="http://schemas.microsoft.com/office/drawing/2014/main" id="{18721C73-F902-4DF9-ACED-91B9905A23B3}"/>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7" name="Forma libre: forma 116">
                    <a:extLst>
                      <a:ext uri="{FF2B5EF4-FFF2-40B4-BE49-F238E27FC236}">
                        <a16:creationId xmlns:a16="http://schemas.microsoft.com/office/drawing/2014/main" id="{14CD0AA0-BF3B-4B2D-9E43-6BB24875DBE7}"/>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107" name="Grupo 106">
                  <a:extLst>
                    <a:ext uri="{FF2B5EF4-FFF2-40B4-BE49-F238E27FC236}">
                      <a16:creationId xmlns:a16="http://schemas.microsoft.com/office/drawing/2014/main" id="{C13B7F77-1692-4A77-8076-5E1595EBD388}"/>
                    </a:ext>
                  </a:extLst>
                </p:cNvPr>
                <p:cNvGrpSpPr/>
                <p:nvPr/>
              </p:nvGrpSpPr>
              <p:grpSpPr>
                <a:xfrm flipH="1">
                  <a:off x="6191248" y="435748"/>
                  <a:ext cx="298526" cy="437038"/>
                  <a:chOff x="4254499" y="451962"/>
                  <a:chExt cx="298526" cy="437038"/>
                </a:xfrm>
              </p:grpSpPr>
              <p:sp>
                <p:nvSpPr>
                  <p:cNvPr id="112" name="Forma libre: forma 111">
                    <a:extLst>
                      <a:ext uri="{FF2B5EF4-FFF2-40B4-BE49-F238E27FC236}">
                        <a16:creationId xmlns:a16="http://schemas.microsoft.com/office/drawing/2014/main" id="{69485177-AC2C-456E-B93C-808E383FCD92}"/>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3" name="Forma libre: forma 112">
                    <a:extLst>
                      <a:ext uri="{FF2B5EF4-FFF2-40B4-BE49-F238E27FC236}">
                        <a16:creationId xmlns:a16="http://schemas.microsoft.com/office/drawing/2014/main" id="{221735FB-077B-41E5-A7EA-4C0A99BE1B6B}"/>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4" name="Forma libre: forma 113">
                    <a:extLst>
                      <a:ext uri="{FF2B5EF4-FFF2-40B4-BE49-F238E27FC236}">
                        <a16:creationId xmlns:a16="http://schemas.microsoft.com/office/drawing/2014/main" id="{35D48AF9-92AB-4747-9020-4B4118FAE0D4}"/>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108" name="Grupo 107">
                  <a:extLst>
                    <a:ext uri="{FF2B5EF4-FFF2-40B4-BE49-F238E27FC236}">
                      <a16:creationId xmlns:a16="http://schemas.microsoft.com/office/drawing/2014/main" id="{92587CD2-91DC-4070-B1DE-982F142299E9}"/>
                    </a:ext>
                  </a:extLst>
                </p:cNvPr>
                <p:cNvGrpSpPr/>
                <p:nvPr/>
              </p:nvGrpSpPr>
              <p:grpSpPr>
                <a:xfrm flipH="1">
                  <a:off x="7308812" y="467806"/>
                  <a:ext cx="298526" cy="437038"/>
                  <a:chOff x="4254499" y="451962"/>
                  <a:chExt cx="298526" cy="437038"/>
                </a:xfrm>
              </p:grpSpPr>
              <p:sp>
                <p:nvSpPr>
                  <p:cNvPr id="109" name="Forma libre: forma 108">
                    <a:extLst>
                      <a:ext uri="{FF2B5EF4-FFF2-40B4-BE49-F238E27FC236}">
                        <a16:creationId xmlns:a16="http://schemas.microsoft.com/office/drawing/2014/main" id="{D7B9DE79-404A-4414-B326-CDF5DAF2929F}"/>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0" name="Forma libre: forma 109">
                    <a:extLst>
                      <a:ext uri="{FF2B5EF4-FFF2-40B4-BE49-F238E27FC236}">
                        <a16:creationId xmlns:a16="http://schemas.microsoft.com/office/drawing/2014/main" id="{F5A4779C-2857-47FA-B763-ABD261D0BD23}"/>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111" name="Forma libre: forma 110">
                    <a:extLst>
                      <a:ext uri="{FF2B5EF4-FFF2-40B4-BE49-F238E27FC236}">
                        <a16:creationId xmlns:a16="http://schemas.microsoft.com/office/drawing/2014/main" id="{145280CE-258A-4644-89EE-F8CB03864D1D}"/>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grpSp>
            <p:nvGrpSpPr>
              <p:cNvPr id="63" name="Grupo 62">
                <a:extLst>
                  <a:ext uri="{FF2B5EF4-FFF2-40B4-BE49-F238E27FC236}">
                    <a16:creationId xmlns:a16="http://schemas.microsoft.com/office/drawing/2014/main" id="{3DC73792-27D2-4F20-B9B5-094E351365FA}"/>
                  </a:ext>
                </a:extLst>
              </p:cNvPr>
              <p:cNvGrpSpPr>
                <a:grpSpLocks noChangeAspect="1"/>
              </p:cNvGrpSpPr>
              <p:nvPr/>
            </p:nvGrpSpPr>
            <p:grpSpPr>
              <a:xfrm flipH="1">
                <a:off x="2559296" y="5652103"/>
                <a:ext cx="432895" cy="72000"/>
                <a:chOff x="4216400" y="382186"/>
                <a:chExt cx="3429000" cy="570314"/>
              </a:xfrm>
            </p:grpSpPr>
            <p:sp>
              <p:nvSpPr>
                <p:cNvPr id="66" name="Forma libre: forma 65">
                  <a:extLst>
                    <a:ext uri="{FF2B5EF4-FFF2-40B4-BE49-F238E27FC236}">
                      <a16:creationId xmlns:a16="http://schemas.microsoft.com/office/drawing/2014/main" id="{A0BD21D0-176A-4123-B0EC-57FA627A76FB}"/>
                    </a:ext>
                  </a:extLst>
                </p:cNvPr>
                <p:cNvSpPr/>
                <p:nvPr/>
              </p:nvSpPr>
              <p:spPr>
                <a:xfrm>
                  <a:off x="4216400" y="3821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67" name="Forma libre: forma 66">
                  <a:extLst>
                    <a:ext uri="{FF2B5EF4-FFF2-40B4-BE49-F238E27FC236}">
                      <a16:creationId xmlns:a16="http://schemas.microsoft.com/office/drawing/2014/main" id="{BC70A8C3-08A2-428E-970B-5C3D9CF1E834}"/>
                    </a:ext>
                  </a:extLst>
                </p:cNvPr>
                <p:cNvSpPr/>
                <p:nvPr/>
              </p:nvSpPr>
              <p:spPr>
                <a:xfrm flipV="1">
                  <a:off x="4216400" y="394886"/>
                  <a:ext cx="3429000" cy="557614"/>
                </a:xfrm>
                <a:custGeom>
                  <a:avLst/>
                  <a:gdLst>
                    <a:gd name="connsiteX0" fmla="*/ 0 w 3429000"/>
                    <a:gd name="connsiteY0" fmla="*/ 5164 h 557614"/>
                    <a:gd name="connsiteX1" fmla="*/ 196850 w 3429000"/>
                    <a:gd name="connsiteY1" fmla="*/ 11514 h 557614"/>
                    <a:gd name="connsiteX2" fmla="*/ 349250 w 3429000"/>
                    <a:gd name="connsiteY2" fmla="*/ 106764 h 557614"/>
                    <a:gd name="connsiteX3" fmla="*/ 527050 w 3429000"/>
                    <a:gd name="connsiteY3" fmla="*/ 303614 h 557614"/>
                    <a:gd name="connsiteX4" fmla="*/ 774700 w 3429000"/>
                    <a:gd name="connsiteY4" fmla="*/ 487764 h 557614"/>
                    <a:gd name="connsiteX5" fmla="*/ 1136650 w 3429000"/>
                    <a:gd name="connsiteY5" fmla="*/ 538564 h 557614"/>
                    <a:gd name="connsiteX6" fmla="*/ 1327150 w 3429000"/>
                    <a:gd name="connsiteY6" fmla="*/ 525864 h 557614"/>
                    <a:gd name="connsiteX7" fmla="*/ 1619250 w 3429000"/>
                    <a:gd name="connsiteY7" fmla="*/ 379814 h 557614"/>
                    <a:gd name="connsiteX8" fmla="*/ 1879600 w 3429000"/>
                    <a:gd name="connsiteY8" fmla="*/ 151214 h 557614"/>
                    <a:gd name="connsiteX9" fmla="*/ 2120900 w 3429000"/>
                    <a:gd name="connsiteY9" fmla="*/ 30564 h 557614"/>
                    <a:gd name="connsiteX10" fmla="*/ 2451100 w 3429000"/>
                    <a:gd name="connsiteY10" fmla="*/ 30564 h 557614"/>
                    <a:gd name="connsiteX11" fmla="*/ 2768600 w 3429000"/>
                    <a:gd name="connsiteY11" fmla="*/ 170264 h 557614"/>
                    <a:gd name="connsiteX12" fmla="*/ 3003550 w 3429000"/>
                    <a:gd name="connsiteY12" fmla="*/ 430614 h 557614"/>
                    <a:gd name="connsiteX13" fmla="*/ 3429000 w 3429000"/>
                    <a:gd name="connsiteY13" fmla="*/ 557614 h 55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000" h="557614">
                      <a:moveTo>
                        <a:pt x="0" y="5164"/>
                      </a:moveTo>
                      <a:cubicBezTo>
                        <a:pt x="69321" y="-128"/>
                        <a:pt x="138642" y="-5419"/>
                        <a:pt x="196850" y="11514"/>
                      </a:cubicBezTo>
                      <a:cubicBezTo>
                        <a:pt x="255058" y="28447"/>
                        <a:pt x="294217" y="58081"/>
                        <a:pt x="349250" y="106764"/>
                      </a:cubicBezTo>
                      <a:cubicBezTo>
                        <a:pt x="404283" y="155447"/>
                        <a:pt x="456142" y="240114"/>
                        <a:pt x="527050" y="303614"/>
                      </a:cubicBezTo>
                      <a:cubicBezTo>
                        <a:pt x="597958" y="367114"/>
                        <a:pt x="673100" y="448606"/>
                        <a:pt x="774700" y="487764"/>
                      </a:cubicBezTo>
                      <a:cubicBezTo>
                        <a:pt x="876300" y="526922"/>
                        <a:pt x="1044575" y="532214"/>
                        <a:pt x="1136650" y="538564"/>
                      </a:cubicBezTo>
                      <a:cubicBezTo>
                        <a:pt x="1228725" y="544914"/>
                        <a:pt x="1246717" y="552322"/>
                        <a:pt x="1327150" y="525864"/>
                      </a:cubicBezTo>
                      <a:cubicBezTo>
                        <a:pt x="1407583" y="499406"/>
                        <a:pt x="1527175" y="442256"/>
                        <a:pt x="1619250" y="379814"/>
                      </a:cubicBezTo>
                      <a:cubicBezTo>
                        <a:pt x="1711325" y="317372"/>
                        <a:pt x="1795992" y="209422"/>
                        <a:pt x="1879600" y="151214"/>
                      </a:cubicBezTo>
                      <a:cubicBezTo>
                        <a:pt x="1963208" y="93006"/>
                        <a:pt x="2025650" y="50672"/>
                        <a:pt x="2120900" y="30564"/>
                      </a:cubicBezTo>
                      <a:cubicBezTo>
                        <a:pt x="2216150" y="10456"/>
                        <a:pt x="2343150" y="7281"/>
                        <a:pt x="2451100" y="30564"/>
                      </a:cubicBezTo>
                      <a:cubicBezTo>
                        <a:pt x="2559050" y="53847"/>
                        <a:pt x="2676525" y="103589"/>
                        <a:pt x="2768600" y="170264"/>
                      </a:cubicBezTo>
                      <a:cubicBezTo>
                        <a:pt x="2860675" y="236939"/>
                        <a:pt x="2893483" y="366056"/>
                        <a:pt x="3003550" y="430614"/>
                      </a:cubicBezTo>
                      <a:cubicBezTo>
                        <a:pt x="3113617" y="495172"/>
                        <a:pt x="3271308" y="526393"/>
                        <a:pt x="3429000" y="557614"/>
                      </a:cubicBez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69" name="Grupo 68">
                  <a:extLst>
                    <a:ext uri="{FF2B5EF4-FFF2-40B4-BE49-F238E27FC236}">
                      <a16:creationId xmlns:a16="http://schemas.microsoft.com/office/drawing/2014/main" id="{F1020F0A-22D1-4F81-9B30-6B84B65A35B8}"/>
                    </a:ext>
                  </a:extLst>
                </p:cNvPr>
                <p:cNvGrpSpPr/>
                <p:nvPr/>
              </p:nvGrpSpPr>
              <p:grpSpPr>
                <a:xfrm>
                  <a:off x="4254499" y="451962"/>
                  <a:ext cx="298526" cy="437038"/>
                  <a:chOff x="4254499" y="451962"/>
                  <a:chExt cx="298526" cy="437038"/>
                </a:xfrm>
              </p:grpSpPr>
              <p:sp>
                <p:nvSpPr>
                  <p:cNvPr id="94" name="Forma libre: forma 93">
                    <a:extLst>
                      <a:ext uri="{FF2B5EF4-FFF2-40B4-BE49-F238E27FC236}">
                        <a16:creationId xmlns:a16="http://schemas.microsoft.com/office/drawing/2014/main" id="{AD82638D-0554-4DAE-9716-62E813C507A9}"/>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95" name="Forma libre: forma 94">
                    <a:extLst>
                      <a:ext uri="{FF2B5EF4-FFF2-40B4-BE49-F238E27FC236}">
                        <a16:creationId xmlns:a16="http://schemas.microsoft.com/office/drawing/2014/main" id="{311F0841-CA4A-4155-86E4-41B2311884FF}"/>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96" name="Forma libre: forma 95">
                    <a:extLst>
                      <a:ext uri="{FF2B5EF4-FFF2-40B4-BE49-F238E27FC236}">
                        <a16:creationId xmlns:a16="http://schemas.microsoft.com/office/drawing/2014/main" id="{2667667A-C3C4-4307-BB7A-6ADC7A754444}"/>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sp>
              <p:nvSpPr>
                <p:cNvPr id="76" name="Forma libre: forma 75">
                  <a:extLst>
                    <a:ext uri="{FF2B5EF4-FFF2-40B4-BE49-F238E27FC236}">
                      <a16:creationId xmlns:a16="http://schemas.microsoft.com/office/drawing/2014/main" id="{836DA785-A618-4C71-83D8-271163937CB9}"/>
                    </a:ext>
                  </a:extLst>
                </p:cNvPr>
                <p:cNvSpPr/>
                <p:nvPr/>
              </p:nvSpPr>
              <p:spPr>
                <a:xfrm>
                  <a:off x="5454649" y="4456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77" name="Forma libre: forma 76">
                  <a:extLst>
                    <a:ext uri="{FF2B5EF4-FFF2-40B4-BE49-F238E27FC236}">
                      <a16:creationId xmlns:a16="http://schemas.microsoft.com/office/drawing/2014/main" id="{208BA40E-230E-4A7A-8CF7-DFA8BF874824}"/>
                    </a:ext>
                  </a:extLst>
                </p:cNvPr>
                <p:cNvSpPr/>
                <p:nvPr/>
              </p:nvSpPr>
              <p:spPr>
                <a:xfrm>
                  <a:off x="5593537" y="4746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78" name="Forma libre: forma 77">
                  <a:extLst>
                    <a:ext uri="{FF2B5EF4-FFF2-40B4-BE49-F238E27FC236}">
                      <a16:creationId xmlns:a16="http://schemas.microsoft.com/office/drawing/2014/main" id="{4CEBFFE0-219E-4577-8C80-2C4902ECD48D}"/>
                    </a:ext>
                  </a:extLst>
                </p:cNvPr>
                <p:cNvSpPr/>
                <p:nvPr/>
              </p:nvSpPr>
              <p:spPr>
                <a:xfrm>
                  <a:off x="5707456" y="5389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79" name="Forma libre: forma 78">
                  <a:extLst>
                    <a:ext uri="{FF2B5EF4-FFF2-40B4-BE49-F238E27FC236}">
                      <a16:creationId xmlns:a16="http://schemas.microsoft.com/office/drawing/2014/main" id="{AD5B64DB-81B5-4009-A0D1-82B2981482CA}"/>
                    </a:ext>
                  </a:extLst>
                </p:cNvPr>
                <p:cNvSpPr/>
                <p:nvPr/>
              </p:nvSpPr>
              <p:spPr>
                <a:xfrm>
                  <a:off x="6648449" y="43291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80" name="Forma libre: forma 79">
                  <a:extLst>
                    <a:ext uri="{FF2B5EF4-FFF2-40B4-BE49-F238E27FC236}">
                      <a16:creationId xmlns:a16="http://schemas.microsoft.com/office/drawing/2014/main" id="{D7F61AB6-876C-4DDF-8005-E1676CF5BE30}"/>
                    </a:ext>
                  </a:extLst>
                </p:cNvPr>
                <p:cNvSpPr/>
                <p:nvPr/>
              </p:nvSpPr>
              <p:spPr>
                <a:xfrm>
                  <a:off x="6787337" y="46192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81" name="Forma libre: forma 80">
                  <a:extLst>
                    <a:ext uri="{FF2B5EF4-FFF2-40B4-BE49-F238E27FC236}">
                      <a16:creationId xmlns:a16="http://schemas.microsoft.com/office/drawing/2014/main" id="{23DE62DD-7D60-4E49-86B1-03AF6E94B117}"/>
                    </a:ext>
                  </a:extLst>
                </p:cNvPr>
                <p:cNvSpPr/>
                <p:nvPr/>
              </p:nvSpPr>
              <p:spPr>
                <a:xfrm>
                  <a:off x="6901256" y="52627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82" name="Grupo 81">
                  <a:extLst>
                    <a:ext uri="{FF2B5EF4-FFF2-40B4-BE49-F238E27FC236}">
                      <a16:creationId xmlns:a16="http://schemas.microsoft.com/office/drawing/2014/main" id="{78780C17-476B-424A-9DD5-A89C1FB4F446}"/>
                    </a:ext>
                  </a:extLst>
                </p:cNvPr>
                <p:cNvGrpSpPr/>
                <p:nvPr/>
              </p:nvGrpSpPr>
              <p:grpSpPr>
                <a:xfrm flipH="1">
                  <a:off x="4991098" y="440882"/>
                  <a:ext cx="298526" cy="437038"/>
                  <a:chOff x="4254499" y="451962"/>
                  <a:chExt cx="298526" cy="437038"/>
                </a:xfrm>
              </p:grpSpPr>
              <p:sp>
                <p:nvSpPr>
                  <p:cNvPr id="91" name="Forma libre: forma 90">
                    <a:extLst>
                      <a:ext uri="{FF2B5EF4-FFF2-40B4-BE49-F238E27FC236}">
                        <a16:creationId xmlns:a16="http://schemas.microsoft.com/office/drawing/2014/main" id="{F07BA1F4-B0C2-4FAA-B2A5-512DC0A18CD9}"/>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92" name="Forma libre: forma 91">
                    <a:extLst>
                      <a:ext uri="{FF2B5EF4-FFF2-40B4-BE49-F238E27FC236}">
                        <a16:creationId xmlns:a16="http://schemas.microsoft.com/office/drawing/2014/main" id="{584BFCD2-0A5F-4F18-B3D5-9D0BF5773729}"/>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93" name="Forma libre: forma 92">
                    <a:extLst>
                      <a:ext uri="{FF2B5EF4-FFF2-40B4-BE49-F238E27FC236}">
                        <a16:creationId xmlns:a16="http://schemas.microsoft.com/office/drawing/2014/main" id="{321558EA-6A96-40E8-B4E6-21702F66A9E1}"/>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83" name="Grupo 82">
                  <a:extLst>
                    <a:ext uri="{FF2B5EF4-FFF2-40B4-BE49-F238E27FC236}">
                      <a16:creationId xmlns:a16="http://schemas.microsoft.com/office/drawing/2014/main" id="{2BE721D0-FBAA-4389-9190-77B140CA75C5}"/>
                    </a:ext>
                  </a:extLst>
                </p:cNvPr>
                <p:cNvGrpSpPr/>
                <p:nvPr/>
              </p:nvGrpSpPr>
              <p:grpSpPr>
                <a:xfrm flipH="1">
                  <a:off x="6191248" y="435748"/>
                  <a:ext cx="298526" cy="437038"/>
                  <a:chOff x="4254499" y="451962"/>
                  <a:chExt cx="298526" cy="437038"/>
                </a:xfrm>
              </p:grpSpPr>
              <p:sp>
                <p:nvSpPr>
                  <p:cNvPr id="88" name="Forma libre: forma 87">
                    <a:extLst>
                      <a:ext uri="{FF2B5EF4-FFF2-40B4-BE49-F238E27FC236}">
                        <a16:creationId xmlns:a16="http://schemas.microsoft.com/office/drawing/2014/main" id="{7085CB6A-A38A-46DB-A052-95BF00CC2289}"/>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89" name="Forma libre: forma 88">
                    <a:extLst>
                      <a:ext uri="{FF2B5EF4-FFF2-40B4-BE49-F238E27FC236}">
                        <a16:creationId xmlns:a16="http://schemas.microsoft.com/office/drawing/2014/main" id="{2CF433C8-10B6-4E2F-8200-3C0CF0E2A0DF}"/>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90" name="Forma libre: forma 89">
                    <a:extLst>
                      <a:ext uri="{FF2B5EF4-FFF2-40B4-BE49-F238E27FC236}">
                        <a16:creationId xmlns:a16="http://schemas.microsoft.com/office/drawing/2014/main" id="{B9CDA209-695E-4611-9E67-F9575B7BDEB0}"/>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84" name="Grupo 83">
                  <a:extLst>
                    <a:ext uri="{FF2B5EF4-FFF2-40B4-BE49-F238E27FC236}">
                      <a16:creationId xmlns:a16="http://schemas.microsoft.com/office/drawing/2014/main" id="{48CF086C-FA81-46D8-9F9E-AB17A1EB60C5}"/>
                    </a:ext>
                  </a:extLst>
                </p:cNvPr>
                <p:cNvGrpSpPr/>
                <p:nvPr/>
              </p:nvGrpSpPr>
              <p:grpSpPr>
                <a:xfrm flipH="1">
                  <a:off x="7308812" y="467806"/>
                  <a:ext cx="298526" cy="437038"/>
                  <a:chOff x="4254499" y="451962"/>
                  <a:chExt cx="298526" cy="437038"/>
                </a:xfrm>
              </p:grpSpPr>
              <p:sp>
                <p:nvSpPr>
                  <p:cNvPr id="85" name="Forma libre: forma 84">
                    <a:extLst>
                      <a:ext uri="{FF2B5EF4-FFF2-40B4-BE49-F238E27FC236}">
                        <a16:creationId xmlns:a16="http://schemas.microsoft.com/office/drawing/2014/main" id="{8BF23AB5-F43F-4383-BD40-EF89A4226C56}"/>
                      </a:ext>
                    </a:extLst>
                  </p:cNvPr>
                  <p:cNvSpPr/>
                  <p:nvPr/>
                </p:nvSpPr>
                <p:spPr>
                  <a:xfrm>
                    <a:off x="4254499" y="451962"/>
                    <a:ext cx="45719" cy="437038"/>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86" name="Forma libre: forma 85">
                    <a:extLst>
                      <a:ext uri="{FF2B5EF4-FFF2-40B4-BE49-F238E27FC236}">
                        <a16:creationId xmlns:a16="http://schemas.microsoft.com/office/drawing/2014/main" id="{4195B720-A740-4F38-B177-B16D70FCD36D}"/>
                      </a:ext>
                    </a:extLst>
                  </p:cNvPr>
                  <p:cNvSpPr/>
                  <p:nvPr/>
                </p:nvSpPr>
                <p:spPr>
                  <a:xfrm>
                    <a:off x="4393387" y="480974"/>
                    <a:ext cx="45719" cy="381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87" name="Forma libre: forma 86">
                    <a:extLst>
                      <a:ext uri="{FF2B5EF4-FFF2-40B4-BE49-F238E27FC236}">
                        <a16:creationId xmlns:a16="http://schemas.microsoft.com/office/drawing/2014/main" id="{3042DE95-3343-49A0-B271-332774AFA679}"/>
                      </a:ext>
                    </a:extLst>
                  </p:cNvPr>
                  <p:cNvSpPr/>
                  <p:nvPr/>
                </p:nvSpPr>
                <p:spPr>
                  <a:xfrm>
                    <a:off x="4507306" y="545322"/>
                    <a:ext cx="45719" cy="288000"/>
                  </a:xfrm>
                  <a:custGeom>
                    <a:avLst/>
                    <a:gdLst>
                      <a:gd name="connsiteX0" fmla="*/ 0 w 0"/>
                      <a:gd name="connsiteY0" fmla="*/ 0 h 273050"/>
                      <a:gd name="connsiteX1" fmla="*/ 0 w 0"/>
                      <a:gd name="connsiteY1" fmla="*/ 273050 h 273050"/>
                      <a:gd name="connsiteX2" fmla="*/ 0 w 0"/>
                      <a:gd name="connsiteY2" fmla="*/ 273050 h 273050"/>
                    </a:gdLst>
                    <a:ahLst/>
                    <a:cxnLst>
                      <a:cxn ang="0">
                        <a:pos x="connsiteX0" y="connsiteY0"/>
                      </a:cxn>
                      <a:cxn ang="0">
                        <a:pos x="connsiteX1" y="connsiteY1"/>
                      </a:cxn>
                      <a:cxn ang="0">
                        <a:pos x="connsiteX2" y="connsiteY2"/>
                      </a:cxn>
                    </a:cxnLst>
                    <a:rect l="l" t="t" r="r" b="b"/>
                    <a:pathLst>
                      <a:path h="273050">
                        <a:moveTo>
                          <a:pt x="0" y="0"/>
                        </a:moveTo>
                        <a:lnTo>
                          <a:pt x="0" y="273050"/>
                        </a:lnTo>
                        <a:lnTo>
                          <a:pt x="0" y="273050"/>
                        </a:lnTo>
                      </a:path>
                    </a:pathLst>
                  </a:custGeom>
                  <a:ln w="12700">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grpSp>
        <p:sp>
          <p:nvSpPr>
            <p:cNvPr id="54" name="CuadroTexto 53">
              <a:extLst>
                <a:ext uri="{FF2B5EF4-FFF2-40B4-BE49-F238E27FC236}">
                  <a16:creationId xmlns:a16="http://schemas.microsoft.com/office/drawing/2014/main" id="{1B53C585-1E60-4BD9-A3F8-649766932FDC}"/>
                </a:ext>
              </a:extLst>
            </p:cNvPr>
            <p:cNvSpPr txBox="1"/>
            <p:nvPr/>
          </p:nvSpPr>
          <p:spPr>
            <a:xfrm>
              <a:off x="4981095" y="4384123"/>
              <a:ext cx="47641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TFL1</a:t>
              </a:r>
            </a:p>
          </p:txBody>
        </p:sp>
        <p:sp>
          <p:nvSpPr>
            <p:cNvPr id="55" name="CuadroTexto 54">
              <a:extLst>
                <a:ext uri="{FF2B5EF4-FFF2-40B4-BE49-F238E27FC236}">
                  <a16:creationId xmlns:a16="http://schemas.microsoft.com/office/drawing/2014/main" id="{43899FDF-5F70-4972-840D-341A4516D03F}"/>
                </a:ext>
              </a:extLst>
            </p:cNvPr>
            <p:cNvSpPr txBox="1"/>
            <p:nvPr/>
          </p:nvSpPr>
          <p:spPr>
            <a:xfrm>
              <a:off x="6024051" y="4393516"/>
              <a:ext cx="47641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TFL1</a:t>
              </a:r>
            </a:p>
          </p:txBody>
        </p:sp>
        <p:sp>
          <p:nvSpPr>
            <p:cNvPr id="181" name="CuadroTexto 180">
              <a:extLst>
                <a:ext uri="{FF2B5EF4-FFF2-40B4-BE49-F238E27FC236}">
                  <a16:creationId xmlns:a16="http://schemas.microsoft.com/office/drawing/2014/main" id="{322537FC-4F0A-4944-99B9-1E8CB1B899C2}"/>
                </a:ext>
              </a:extLst>
            </p:cNvPr>
            <p:cNvSpPr txBox="1"/>
            <p:nvPr/>
          </p:nvSpPr>
          <p:spPr>
            <a:xfrm>
              <a:off x="5456766" y="4519295"/>
              <a:ext cx="35298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FD</a:t>
              </a:r>
            </a:p>
          </p:txBody>
        </p:sp>
        <p:sp>
          <p:nvSpPr>
            <p:cNvPr id="182" name="CuadroTexto 181">
              <a:extLst>
                <a:ext uri="{FF2B5EF4-FFF2-40B4-BE49-F238E27FC236}">
                  <a16:creationId xmlns:a16="http://schemas.microsoft.com/office/drawing/2014/main" id="{2D09BD74-F5BE-4EC7-8123-AF65E0D6A3DA}"/>
                </a:ext>
              </a:extLst>
            </p:cNvPr>
            <p:cNvSpPr txBox="1"/>
            <p:nvPr/>
          </p:nvSpPr>
          <p:spPr>
            <a:xfrm>
              <a:off x="5693080" y="4520688"/>
              <a:ext cx="352982" cy="276999"/>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FD</a:t>
              </a:r>
            </a:p>
          </p:txBody>
        </p:sp>
        <p:sp>
          <p:nvSpPr>
            <p:cNvPr id="185" name="CuadroTexto 184">
              <a:extLst>
                <a:ext uri="{FF2B5EF4-FFF2-40B4-BE49-F238E27FC236}">
                  <a16:creationId xmlns:a16="http://schemas.microsoft.com/office/drawing/2014/main" id="{BA238105-586A-45AB-AD8E-699F21637E0C}"/>
                </a:ext>
              </a:extLst>
            </p:cNvPr>
            <p:cNvSpPr txBox="1"/>
            <p:nvPr/>
          </p:nvSpPr>
          <p:spPr>
            <a:xfrm>
              <a:off x="6980428" y="4677025"/>
              <a:ext cx="980393"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Inflorescence </a:t>
              </a:r>
            </a:p>
            <a:p>
              <a:pPr marL="0" marR="0" indent="0" algn="l"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development</a:t>
              </a:r>
              <a:endParaRPr kumimoji="0" lang="en-US" sz="1200" b="0" i="0" u="none" strike="noStrike" cap="none" spc="0" normalizeH="0" baseline="0" dirty="0">
                <a:ln>
                  <a:noFill/>
                </a:ln>
                <a:solidFill>
                  <a:srgbClr val="000000"/>
                </a:solidFill>
                <a:effectLst/>
                <a:uFillTx/>
                <a:sym typeface="Arial"/>
              </a:endParaRPr>
            </a:p>
          </p:txBody>
        </p:sp>
        <p:cxnSp>
          <p:nvCxnSpPr>
            <p:cNvPr id="187" name="Conector: angular 186">
              <a:extLst>
                <a:ext uri="{FF2B5EF4-FFF2-40B4-BE49-F238E27FC236}">
                  <a16:creationId xmlns:a16="http://schemas.microsoft.com/office/drawing/2014/main" id="{806A4C46-8720-46CF-B332-F101530B4678}"/>
                </a:ext>
              </a:extLst>
            </p:cNvPr>
            <p:cNvCxnSpPr>
              <a:cxnSpLocks/>
            </p:cNvCxnSpPr>
            <p:nvPr/>
          </p:nvCxnSpPr>
          <p:spPr>
            <a:xfrm flipV="1">
              <a:off x="6576456" y="4880782"/>
              <a:ext cx="284174" cy="19712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7492742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itle 2"/>
          <p:cNvSpPr txBox="1">
            <a:spLocks noGrp="1"/>
          </p:cNvSpPr>
          <p:nvPr>
            <p:ph type="title"/>
          </p:nvPr>
        </p:nvSpPr>
        <p:spPr>
          <a:xfrm>
            <a:off x="247707" y="-166250"/>
            <a:ext cx="8638110" cy="1143000"/>
          </a:xfrm>
          <a:prstGeom prst="rect">
            <a:avLst/>
          </a:prstGeom>
        </p:spPr>
        <p:txBody>
          <a:bodyPr/>
          <a:lstStyle>
            <a:lvl1pPr>
              <a:defRPr sz="2400" u="sng">
                <a:latin typeface="Calibri"/>
                <a:ea typeface="Calibri"/>
                <a:cs typeface="Calibri"/>
                <a:sym typeface="Calibri"/>
              </a:defRPr>
            </a:lvl1pPr>
          </a:lstStyle>
          <a:p>
            <a:r>
              <a:rPr lang="en-US" dirty="0"/>
              <a:t>FD is required for FT-mediated induction of flowering at the SAM</a:t>
            </a:r>
          </a:p>
        </p:txBody>
      </p:sp>
      <p:sp>
        <p:nvSpPr>
          <p:cNvPr id="829" name="CuadroTexto 18"/>
          <p:cNvSpPr txBox="1"/>
          <p:nvPr/>
        </p:nvSpPr>
        <p:spPr>
          <a:xfrm>
            <a:off x="257905" y="5971726"/>
            <a:ext cx="8627912"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effectLst/>
                <a:latin typeface="Times New Roman" panose="02020603050405020304" pitchFamily="18" charset="0"/>
                <a:ea typeface="Calibri" panose="020F0502020204030204" pitchFamily="34" charset="0"/>
                <a:cs typeface="Times New Roman" panose="02020603050405020304" pitchFamily="18" charset="0"/>
              </a:rPr>
              <a:t>Image from Abe et al. (2019) </a:t>
            </a:r>
            <a:r>
              <a:rPr lang="en-US" sz="800" b="0" dirty="0">
                <a:latin typeface="Times New Roman" panose="02020603050405020304" pitchFamily="18" charset="0"/>
                <a:ea typeface="Calibri" panose="020F0502020204030204" pitchFamily="34" charset="0"/>
                <a:cs typeface="Times New Roman" panose="02020603050405020304" pitchFamily="18" charset="0"/>
              </a:rPr>
              <a:t>Transient activity of the florigen complex during the floral transition in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 thaliana</a:t>
            </a:r>
            <a:r>
              <a:rPr lang="en-US" sz="800" b="0" dirty="0">
                <a:latin typeface="Times New Roman" panose="02020603050405020304" pitchFamily="18" charset="0"/>
                <a:ea typeface="Calibri" panose="020F0502020204030204" pitchFamily="34" charset="0"/>
                <a:cs typeface="Times New Roman" panose="02020603050405020304" pitchFamily="18" charset="0"/>
              </a:rPr>
              <a:t>. Dev. 146: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dev171504</a:t>
            </a:r>
            <a:r>
              <a:rPr lang="en-US" sz="800" b="0" dirty="0">
                <a:effectLst/>
                <a:latin typeface="Times New Roman" panose="02020603050405020304" pitchFamily="18" charset="0"/>
                <a:ea typeface="Calibri" panose="020F0502020204030204" pitchFamily="34" charset="0"/>
                <a:cs typeface="Times New Roman" panose="02020603050405020304" pitchFamily="18" charset="0"/>
              </a:rPr>
              <a:t>;                                                                                                              See also</a:t>
            </a:r>
            <a:r>
              <a:rPr lang="en-US" sz="800" b="0" dirty="0">
                <a:latin typeface="Times New Roman" panose="02020603050405020304" pitchFamily="18" charset="0"/>
                <a:cs typeface="Times New Roman" panose="02020603050405020304" pitchFamily="18" charset="0"/>
              </a:rPr>
              <a:t> Schmid et al. (2003) </a:t>
            </a:r>
            <a:r>
              <a:rPr lang="en-US" sz="800" b="0" dirty="0">
                <a:latin typeface="Times New Roman" panose="02020603050405020304" pitchFamily="18" charset="0"/>
                <a:ea typeface="Calibri" panose="020F0502020204030204" pitchFamily="34" charset="0"/>
                <a:cs typeface="Times New Roman" panose="02020603050405020304" pitchFamily="18" charset="0"/>
              </a:rPr>
              <a:t>Development 130: 6001-6012</a:t>
            </a:r>
            <a:r>
              <a:rPr lang="en-US" sz="800" b="0" dirty="0">
                <a:latin typeface="Times New Roman" panose="02020603050405020304" pitchFamily="18" charset="0"/>
                <a:cs typeface="Times New Roman" panose="02020603050405020304" pitchFamily="18" charset="0"/>
              </a:rPr>
              <a:t>; </a:t>
            </a:r>
            <a:r>
              <a:rPr lang="en-US" sz="800" b="0" dirty="0" err="1">
                <a:latin typeface="Times New Roman" panose="02020603050405020304" pitchFamily="18" charset="0"/>
                <a:cs typeface="Times New Roman" panose="02020603050405020304" pitchFamily="18" charset="0"/>
              </a:rPr>
              <a:t>Collani</a:t>
            </a:r>
            <a:r>
              <a:rPr lang="en-US" sz="800" b="0" dirty="0">
                <a:latin typeface="Times New Roman" panose="02020603050405020304" pitchFamily="18" charset="0"/>
                <a:cs typeface="Times New Roman" panose="02020603050405020304" pitchFamily="18" charset="0"/>
              </a:rPr>
              <a:t> et al. (2019)</a:t>
            </a:r>
          </a:p>
        </p:txBody>
      </p:sp>
      <p:sp>
        <p:nvSpPr>
          <p:cNvPr id="49" name="CuadroTexto 5">
            <a:extLst>
              <a:ext uri="{FF2B5EF4-FFF2-40B4-BE49-F238E27FC236}">
                <a16:creationId xmlns:a16="http://schemas.microsoft.com/office/drawing/2014/main" id="{3278320E-5A1C-4242-A20F-5F0EADA22A22}"/>
              </a:ext>
            </a:extLst>
          </p:cNvPr>
          <p:cNvSpPr txBox="1"/>
          <p:nvPr/>
        </p:nvSpPr>
        <p:spPr>
          <a:xfrm>
            <a:off x="271077" y="787564"/>
            <a:ext cx="861473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800" b="1">
                <a:latin typeface="Calibri"/>
                <a:ea typeface="Calibri"/>
                <a:cs typeface="Calibri"/>
                <a:sym typeface="Calibri"/>
              </a:defRPr>
            </a:lvl1pPr>
          </a:lstStyle>
          <a:p>
            <a:r>
              <a:rPr lang="en-US" dirty="0">
                <a:latin typeface="Calibri" panose="020F0502020204030204" pitchFamily="34" charset="0"/>
                <a:cs typeface="Calibri" panose="020F0502020204030204" pitchFamily="34" charset="0"/>
              </a:rPr>
              <a:t>FT interacts with FD at the shoot apex to form the FLORIGEN ACTIVATION COMPLEX </a:t>
            </a:r>
            <a:endParaRPr lang="en-US" i="0" u="none" strike="noStrike" baseline="0" dirty="0">
              <a:latin typeface="Calibri" panose="020F0502020204030204" pitchFamily="34" charset="0"/>
              <a:cs typeface="Calibri" panose="020F0502020204030204" pitchFamily="34" charset="0"/>
            </a:endParaRPr>
          </a:p>
        </p:txBody>
      </p:sp>
      <p:pic>
        <p:nvPicPr>
          <p:cNvPr id="50" name="Imagen 49">
            <a:extLst>
              <a:ext uri="{FF2B5EF4-FFF2-40B4-BE49-F238E27FC236}">
                <a16:creationId xmlns:a16="http://schemas.microsoft.com/office/drawing/2014/main" id="{2D0A1867-9FF9-475A-BBE8-D23883969C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33269" y="1252341"/>
            <a:ext cx="4890354" cy="1584000"/>
          </a:xfrm>
          <a:prstGeom prst="rect">
            <a:avLst/>
          </a:prstGeom>
        </p:spPr>
      </p:pic>
      <p:sp>
        <p:nvSpPr>
          <p:cNvPr id="51" name="CuadroTexto 50">
            <a:extLst>
              <a:ext uri="{FF2B5EF4-FFF2-40B4-BE49-F238E27FC236}">
                <a16:creationId xmlns:a16="http://schemas.microsoft.com/office/drawing/2014/main" id="{238DA819-725E-4BEB-B07A-79A3CDA2B200}"/>
              </a:ext>
            </a:extLst>
          </p:cNvPr>
          <p:cNvSpPr txBox="1"/>
          <p:nvPr/>
        </p:nvSpPr>
        <p:spPr>
          <a:xfrm>
            <a:off x="628650" y="2874002"/>
            <a:ext cx="7891569" cy="276999"/>
          </a:xfrm>
          <a:prstGeom prst="rect">
            <a:avLst/>
          </a:prstGeom>
          <a:noFill/>
        </p:spPr>
        <p:txBody>
          <a:bodyPr wrap="square" rtlCol="0">
            <a:spAutoFit/>
          </a:bodyPr>
          <a:lstStyle/>
          <a:p>
            <a:pPr algn="ctr"/>
            <a:r>
              <a:rPr lang="en-US" sz="1200" b="1" i="0" u="none" strike="noStrike" baseline="0" dirty="0">
                <a:latin typeface="Calibri" panose="020F0502020204030204" pitchFamily="34" charset="0"/>
                <a:cs typeface="Calibri" panose="020F0502020204030204" pitchFamily="34" charset="0"/>
              </a:rPr>
              <a:t>In vivo imaging of the interaction between FT (fused to S-fragment) and FD (fused to the L-fragment) upon induction</a:t>
            </a:r>
          </a:p>
        </p:txBody>
      </p:sp>
      <p:sp>
        <p:nvSpPr>
          <p:cNvPr id="52" name="Rectángulo 13">
            <a:extLst>
              <a:ext uri="{FF2B5EF4-FFF2-40B4-BE49-F238E27FC236}">
                <a16:creationId xmlns:a16="http://schemas.microsoft.com/office/drawing/2014/main" id="{E5A7AFDF-F4E9-4683-8CCD-821F516CD44F}"/>
              </a:ext>
            </a:extLst>
          </p:cNvPr>
          <p:cNvSpPr/>
          <p:nvPr/>
        </p:nvSpPr>
        <p:spPr>
          <a:xfrm>
            <a:off x="257905" y="724675"/>
            <a:ext cx="8614739" cy="2482422"/>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28" name="Rectángulo 13">
            <a:extLst>
              <a:ext uri="{FF2B5EF4-FFF2-40B4-BE49-F238E27FC236}">
                <a16:creationId xmlns:a16="http://schemas.microsoft.com/office/drawing/2014/main" id="{66BE3769-09CF-4691-B04E-63885D51AA00}"/>
              </a:ext>
            </a:extLst>
          </p:cNvPr>
          <p:cNvSpPr/>
          <p:nvPr/>
        </p:nvSpPr>
        <p:spPr>
          <a:xfrm>
            <a:off x="271077" y="3278987"/>
            <a:ext cx="8607657" cy="2648621"/>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29" name="CuadroTexto 42">
            <a:extLst>
              <a:ext uri="{FF2B5EF4-FFF2-40B4-BE49-F238E27FC236}">
                <a16:creationId xmlns:a16="http://schemas.microsoft.com/office/drawing/2014/main" id="{B98F6671-8458-4DC2-AA91-97282154F263}"/>
              </a:ext>
            </a:extLst>
          </p:cNvPr>
          <p:cNvSpPr txBox="1"/>
          <p:nvPr/>
        </p:nvSpPr>
        <p:spPr>
          <a:xfrm>
            <a:off x="1700904" y="4728925"/>
            <a:ext cx="1945054"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200" b="1">
                <a:latin typeface="Calibri"/>
                <a:ea typeface="Calibri"/>
                <a:cs typeface="Calibri"/>
                <a:sym typeface="Calibri"/>
              </a:defRPr>
            </a:pPr>
            <a:r>
              <a:rPr lang="en-US" sz="1600" dirty="0"/>
              <a:t>Upregulation of early response genes </a:t>
            </a:r>
          </a:p>
          <a:p>
            <a:pPr>
              <a:defRPr sz="1200" b="1">
                <a:latin typeface="Calibri"/>
                <a:ea typeface="Calibri"/>
                <a:cs typeface="Calibri"/>
                <a:sym typeface="Calibri"/>
              </a:defRPr>
            </a:pPr>
            <a:r>
              <a:rPr lang="en-US" sz="1600" dirty="0"/>
              <a:t>(</a:t>
            </a:r>
            <a:r>
              <a:rPr lang="en-US" sz="1600" i="1" dirty="0"/>
              <a:t>SOC1</a:t>
            </a:r>
            <a:r>
              <a:rPr lang="en-US" sz="1600" dirty="0"/>
              <a:t>, </a:t>
            </a:r>
            <a:r>
              <a:rPr lang="en-US" sz="1600" i="1" dirty="0"/>
              <a:t>FUL</a:t>
            </a:r>
            <a:r>
              <a:rPr lang="en-US" sz="1600" dirty="0"/>
              <a:t>, </a:t>
            </a:r>
            <a:r>
              <a:rPr lang="en-US" sz="1600" i="1" dirty="0"/>
              <a:t>SPLs)</a:t>
            </a:r>
            <a:endParaRPr lang="en-US" sz="1600" dirty="0"/>
          </a:p>
        </p:txBody>
      </p:sp>
      <p:sp>
        <p:nvSpPr>
          <p:cNvPr id="30" name="CuadroTexto 43">
            <a:extLst>
              <a:ext uri="{FF2B5EF4-FFF2-40B4-BE49-F238E27FC236}">
                <a16:creationId xmlns:a16="http://schemas.microsoft.com/office/drawing/2014/main" id="{189C5C29-1ABD-4CB5-80D1-242C7BB06538}"/>
              </a:ext>
            </a:extLst>
          </p:cNvPr>
          <p:cNvSpPr txBox="1"/>
          <p:nvPr/>
        </p:nvSpPr>
        <p:spPr>
          <a:xfrm>
            <a:off x="434732" y="3742727"/>
            <a:ext cx="3211226"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b="1" u="sng">
                <a:effectLst>
                  <a:outerShdw blurRad="38100" dist="38100" dir="2700000" rotWithShape="0">
                    <a:srgbClr val="000000">
                      <a:alpha val="43137"/>
                    </a:srgbClr>
                  </a:outerShdw>
                </a:effectLst>
                <a:latin typeface="Calibri"/>
                <a:ea typeface="Calibri"/>
                <a:cs typeface="Calibri"/>
                <a:sym typeface="Calibri"/>
              </a:defRPr>
            </a:lvl1pPr>
          </a:lstStyle>
          <a:p>
            <a:r>
              <a:rPr lang="en-US" sz="1800" dirty="0">
                <a:solidFill>
                  <a:schemeClr val="accent5"/>
                </a:solidFill>
                <a:effectLst/>
                <a:latin typeface="Calibri" panose="020F0502020204030204" pitchFamily="34" charset="0"/>
                <a:cs typeface="Calibri" panose="020F0502020204030204" pitchFamily="34" charset="0"/>
              </a:rPr>
              <a:t>1. FLORAL INDUCTION (SAM)</a:t>
            </a:r>
          </a:p>
        </p:txBody>
      </p:sp>
      <p:sp>
        <p:nvSpPr>
          <p:cNvPr id="32" name="CuadroTexto 42">
            <a:extLst>
              <a:ext uri="{FF2B5EF4-FFF2-40B4-BE49-F238E27FC236}">
                <a16:creationId xmlns:a16="http://schemas.microsoft.com/office/drawing/2014/main" id="{5FC9ADE4-4A08-4ED1-AC1E-AA8D8F90CA8A}"/>
              </a:ext>
            </a:extLst>
          </p:cNvPr>
          <p:cNvSpPr txBox="1"/>
          <p:nvPr/>
        </p:nvSpPr>
        <p:spPr>
          <a:xfrm>
            <a:off x="1700932" y="4128757"/>
            <a:ext cx="19207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200" b="1">
                <a:latin typeface="Calibri"/>
                <a:ea typeface="Calibri"/>
                <a:cs typeface="Calibri"/>
                <a:sym typeface="Calibri"/>
              </a:defRPr>
            </a:pPr>
            <a:r>
              <a:rPr lang="en-US" sz="1600" dirty="0"/>
              <a:t>Downregulation of floral repressors</a:t>
            </a:r>
            <a:endParaRPr lang="en-US" sz="1600" b="1" dirty="0"/>
          </a:p>
        </p:txBody>
      </p:sp>
      <p:grpSp>
        <p:nvGrpSpPr>
          <p:cNvPr id="33" name="Grupo 32">
            <a:extLst>
              <a:ext uri="{FF2B5EF4-FFF2-40B4-BE49-F238E27FC236}">
                <a16:creationId xmlns:a16="http://schemas.microsoft.com/office/drawing/2014/main" id="{2118A2E9-CC31-4653-9420-EC325B0982AC}"/>
              </a:ext>
            </a:extLst>
          </p:cNvPr>
          <p:cNvGrpSpPr>
            <a:grpSpLocks noChangeAspect="1"/>
          </p:cNvGrpSpPr>
          <p:nvPr/>
        </p:nvGrpSpPr>
        <p:grpSpPr>
          <a:xfrm>
            <a:off x="407251" y="4448355"/>
            <a:ext cx="1255344" cy="1332000"/>
            <a:chOff x="4941084" y="1610551"/>
            <a:chExt cx="1296000" cy="1375139"/>
          </a:xfrm>
        </p:grpSpPr>
        <p:sp>
          <p:nvSpPr>
            <p:cNvPr id="35" name="Forma libre: forma 15">
              <a:extLst>
                <a:ext uri="{FF2B5EF4-FFF2-40B4-BE49-F238E27FC236}">
                  <a16:creationId xmlns:a16="http://schemas.microsoft.com/office/drawing/2014/main" id="{0BB3B056-588A-40D8-AF66-99EBF7472852}"/>
                </a:ext>
              </a:extLst>
            </p:cNvPr>
            <p:cNvSpPr>
              <a:spLocks noChangeAspect="1"/>
            </p:cNvSpPr>
            <p:nvPr/>
          </p:nvSpPr>
          <p:spPr>
            <a:xfrm rot="21448069">
              <a:off x="4941084" y="1610551"/>
              <a:ext cx="1296000" cy="1375139"/>
            </a:xfrm>
            <a:custGeom>
              <a:avLst/>
              <a:gdLst/>
              <a:ahLst/>
              <a:cxnLst>
                <a:cxn ang="0">
                  <a:pos x="wd2" y="hd2"/>
                </a:cxn>
                <a:cxn ang="5400000">
                  <a:pos x="wd2" y="hd2"/>
                </a:cxn>
                <a:cxn ang="10800000">
                  <a:pos x="wd2" y="hd2"/>
                </a:cxn>
                <a:cxn ang="16200000">
                  <a:pos x="wd2" y="hd2"/>
                </a:cxn>
              </a:cxnLst>
              <a:rect l="0" t="0" r="r" b="b"/>
              <a:pathLst>
                <a:path w="18866" h="21350" extrusionOk="0">
                  <a:moveTo>
                    <a:pt x="1501" y="20303"/>
                  </a:moveTo>
                  <a:cubicBezTo>
                    <a:pt x="-1318" y="19221"/>
                    <a:pt x="719" y="16165"/>
                    <a:pt x="608" y="14647"/>
                  </a:cubicBezTo>
                  <a:cubicBezTo>
                    <a:pt x="496" y="13129"/>
                    <a:pt x="608" y="12584"/>
                    <a:pt x="831" y="11195"/>
                  </a:cubicBezTo>
                  <a:cubicBezTo>
                    <a:pt x="1054" y="9806"/>
                    <a:pt x="1342" y="7732"/>
                    <a:pt x="1947" y="6313"/>
                  </a:cubicBezTo>
                  <a:cubicBezTo>
                    <a:pt x="2552" y="4894"/>
                    <a:pt x="3677" y="3584"/>
                    <a:pt x="4459" y="2682"/>
                  </a:cubicBezTo>
                  <a:cubicBezTo>
                    <a:pt x="5240" y="1779"/>
                    <a:pt x="5891" y="1342"/>
                    <a:pt x="6635" y="896"/>
                  </a:cubicBezTo>
                  <a:cubicBezTo>
                    <a:pt x="7380" y="449"/>
                    <a:pt x="8226" y="42"/>
                    <a:pt x="8924" y="3"/>
                  </a:cubicBezTo>
                  <a:cubicBezTo>
                    <a:pt x="9622" y="-37"/>
                    <a:pt x="10542" y="290"/>
                    <a:pt x="10822" y="658"/>
                  </a:cubicBezTo>
                  <a:cubicBezTo>
                    <a:pt x="11101" y="1025"/>
                    <a:pt x="10915" y="1868"/>
                    <a:pt x="10598" y="2205"/>
                  </a:cubicBezTo>
                  <a:cubicBezTo>
                    <a:pt x="10282" y="2543"/>
                    <a:pt x="9566" y="2523"/>
                    <a:pt x="8924" y="2682"/>
                  </a:cubicBezTo>
                  <a:cubicBezTo>
                    <a:pt x="8282" y="2840"/>
                    <a:pt x="7501" y="2771"/>
                    <a:pt x="6747" y="3158"/>
                  </a:cubicBezTo>
                  <a:cubicBezTo>
                    <a:pt x="5994" y="3545"/>
                    <a:pt x="5063" y="4180"/>
                    <a:pt x="4403" y="5003"/>
                  </a:cubicBezTo>
                  <a:cubicBezTo>
                    <a:pt x="3742" y="5827"/>
                    <a:pt x="3194" y="6859"/>
                    <a:pt x="2784" y="8099"/>
                  </a:cubicBezTo>
                  <a:cubicBezTo>
                    <a:pt x="2375" y="9339"/>
                    <a:pt x="1984" y="11552"/>
                    <a:pt x="1947" y="12445"/>
                  </a:cubicBezTo>
                  <a:cubicBezTo>
                    <a:pt x="1910" y="13338"/>
                    <a:pt x="2412" y="13427"/>
                    <a:pt x="2561" y="13457"/>
                  </a:cubicBezTo>
                  <a:cubicBezTo>
                    <a:pt x="2710" y="13487"/>
                    <a:pt x="2803" y="13139"/>
                    <a:pt x="2840" y="12623"/>
                  </a:cubicBezTo>
                  <a:cubicBezTo>
                    <a:pt x="2877" y="12107"/>
                    <a:pt x="2552" y="11195"/>
                    <a:pt x="2784" y="10361"/>
                  </a:cubicBezTo>
                  <a:cubicBezTo>
                    <a:pt x="3017" y="9528"/>
                    <a:pt x="3742" y="8307"/>
                    <a:pt x="4235" y="7623"/>
                  </a:cubicBezTo>
                  <a:cubicBezTo>
                    <a:pt x="4729" y="6938"/>
                    <a:pt x="5194" y="6611"/>
                    <a:pt x="5742" y="6253"/>
                  </a:cubicBezTo>
                  <a:cubicBezTo>
                    <a:pt x="6291" y="5896"/>
                    <a:pt x="7156" y="5539"/>
                    <a:pt x="7529" y="5480"/>
                  </a:cubicBezTo>
                  <a:cubicBezTo>
                    <a:pt x="7901" y="5420"/>
                    <a:pt x="8059" y="5609"/>
                    <a:pt x="7975" y="5896"/>
                  </a:cubicBezTo>
                  <a:cubicBezTo>
                    <a:pt x="7891" y="6184"/>
                    <a:pt x="7473" y="6829"/>
                    <a:pt x="7026" y="7206"/>
                  </a:cubicBezTo>
                  <a:cubicBezTo>
                    <a:pt x="6580" y="7583"/>
                    <a:pt x="5789" y="7563"/>
                    <a:pt x="5296" y="8158"/>
                  </a:cubicBezTo>
                  <a:cubicBezTo>
                    <a:pt x="4803" y="8754"/>
                    <a:pt x="4310" y="10083"/>
                    <a:pt x="4068" y="10778"/>
                  </a:cubicBezTo>
                  <a:cubicBezTo>
                    <a:pt x="3826" y="11472"/>
                    <a:pt x="3817" y="12226"/>
                    <a:pt x="3845" y="12326"/>
                  </a:cubicBezTo>
                  <a:cubicBezTo>
                    <a:pt x="3873" y="12425"/>
                    <a:pt x="3947" y="11800"/>
                    <a:pt x="4235" y="11373"/>
                  </a:cubicBezTo>
                  <a:cubicBezTo>
                    <a:pt x="4524" y="10947"/>
                    <a:pt x="5091" y="10133"/>
                    <a:pt x="5575" y="9766"/>
                  </a:cubicBezTo>
                  <a:cubicBezTo>
                    <a:pt x="6059" y="9399"/>
                    <a:pt x="6691" y="9300"/>
                    <a:pt x="7138" y="9171"/>
                  </a:cubicBezTo>
                  <a:cubicBezTo>
                    <a:pt x="7584" y="9042"/>
                    <a:pt x="7947" y="8863"/>
                    <a:pt x="8254" y="8992"/>
                  </a:cubicBezTo>
                  <a:cubicBezTo>
                    <a:pt x="8561" y="9121"/>
                    <a:pt x="9073" y="9726"/>
                    <a:pt x="8980" y="9944"/>
                  </a:cubicBezTo>
                  <a:cubicBezTo>
                    <a:pt x="8887" y="10163"/>
                    <a:pt x="8161" y="10163"/>
                    <a:pt x="7696" y="10302"/>
                  </a:cubicBezTo>
                  <a:cubicBezTo>
                    <a:pt x="7231" y="10441"/>
                    <a:pt x="6570" y="10480"/>
                    <a:pt x="6189" y="10778"/>
                  </a:cubicBezTo>
                  <a:cubicBezTo>
                    <a:pt x="5808" y="11076"/>
                    <a:pt x="5463" y="11661"/>
                    <a:pt x="5408" y="12088"/>
                  </a:cubicBezTo>
                  <a:cubicBezTo>
                    <a:pt x="5352" y="12514"/>
                    <a:pt x="5640" y="13110"/>
                    <a:pt x="5854" y="13338"/>
                  </a:cubicBezTo>
                  <a:cubicBezTo>
                    <a:pt x="6068" y="13566"/>
                    <a:pt x="6403" y="13784"/>
                    <a:pt x="6691" y="13457"/>
                  </a:cubicBezTo>
                  <a:cubicBezTo>
                    <a:pt x="6980" y="13129"/>
                    <a:pt x="7110" y="11840"/>
                    <a:pt x="7584" y="11373"/>
                  </a:cubicBezTo>
                  <a:cubicBezTo>
                    <a:pt x="8059" y="10907"/>
                    <a:pt x="9017" y="10689"/>
                    <a:pt x="9538" y="10659"/>
                  </a:cubicBezTo>
                  <a:cubicBezTo>
                    <a:pt x="10059" y="10629"/>
                    <a:pt x="10403" y="10927"/>
                    <a:pt x="10710" y="11195"/>
                  </a:cubicBezTo>
                  <a:cubicBezTo>
                    <a:pt x="11017" y="11462"/>
                    <a:pt x="11147" y="11919"/>
                    <a:pt x="11380" y="12266"/>
                  </a:cubicBezTo>
                  <a:cubicBezTo>
                    <a:pt x="11612" y="12613"/>
                    <a:pt x="11929" y="12961"/>
                    <a:pt x="12105" y="13278"/>
                  </a:cubicBezTo>
                  <a:cubicBezTo>
                    <a:pt x="12282" y="13596"/>
                    <a:pt x="12291" y="14280"/>
                    <a:pt x="12440" y="14171"/>
                  </a:cubicBezTo>
                  <a:cubicBezTo>
                    <a:pt x="12589" y="14062"/>
                    <a:pt x="13008" y="13149"/>
                    <a:pt x="12998" y="12623"/>
                  </a:cubicBezTo>
                  <a:cubicBezTo>
                    <a:pt x="12989" y="12097"/>
                    <a:pt x="12682" y="11413"/>
                    <a:pt x="12384" y="11016"/>
                  </a:cubicBezTo>
                  <a:cubicBezTo>
                    <a:pt x="12087" y="10619"/>
                    <a:pt x="11473" y="10530"/>
                    <a:pt x="11212" y="10242"/>
                  </a:cubicBezTo>
                  <a:cubicBezTo>
                    <a:pt x="10952" y="9954"/>
                    <a:pt x="10682" y="9498"/>
                    <a:pt x="10822" y="9290"/>
                  </a:cubicBezTo>
                  <a:cubicBezTo>
                    <a:pt x="10961" y="9081"/>
                    <a:pt x="11622" y="8982"/>
                    <a:pt x="12049" y="8992"/>
                  </a:cubicBezTo>
                  <a:cubicBezTo>
                    <a:pt x="12477" y="9002"/>
                    <a:pt x="13045" y="9022"/>
                    <a:pt x="13389" y="9349"/>
                  </a:cubicBezTo>
                  <a:cubicBezTo>
                    <a:pt x="13733" y="9677"/>
                    <a:pt x="13929" y="10351"/>
                    <a:pt x="14115" y="10956"/>
                  </a:cubicBezTo>
                  <a:cubicBezTo>
                    <a:pt x="14301" y="11562"/>
                    <a:pt x="14431" y="12445"/>
                    <a:pt x="14505" y="12981"/>
                  </a:cubicBezTo>
                  <a:cubicBezTo>
                    <a:pt x="14580" y="13516"/>
                    <a:pt x="14412" y="14290"/>
                    <a:pt x="14561" y="14171"/>
                  </a:cubicBezTo>
                  <a:cubicBezTo>
                    <a:pt x="14710" y="14052"/>
                    <a:pt x="15240" y="13060"/>
                    <a:pt x="15398" y="12266"/>
                  </a:cubicBezTo>
                  <a:cubicBezTo>
                    <a:pt x="15556" y="11472"/>
                    <a:pt x="15677" y="10371"/>
                    <a:pt x="15510" y="9409"/>
                  </a:cubicBezTo>
                  <a:cubicBezTo>
                    <a:pt x="15342" y="8446"/>
                    <a:pt x="14868" y="7335"/>
                    <a:pt x="14394" y="6492"/>
                  </a:cubicBezTo>
                  <a:cubicBezTo>
                    <a:pt x="13919" y="5648"/>
                    <a:pt x="13138" y="4854"/>
                    <a:pt x="12663" y="4348"/>
                  </a:cubicBezTo>
                  <a:cubicBezTo>
                    <a:pt x="12189" y="3842"/>
                    <a:pt x="11296" y="3634"/>
                    <a:pt x="11547" y="3456"/>
                  </a:cubicBezTo>
                  <a:cubicBezTo>
                    <a:pt x="11798" y="3277"/>
                    <a:pt x="13240" y="2553"/>
                    <a:pt x="14170" y="3277"/>
                  </a:cubicBezTo>
                  <a:cubicBezTo>
                    <a:pt x="15101" y="4001"/>
                    <a:pt x="16515" y="6750"/>
                    <a:pt x="17129" y="7801"/>
                  </a:cubicBezTo>
                  <a:cubicBezTo>
                    <a:pt x="17742" y="8853"/>
                    <a:pt x="17687" y="8595"/>
                    <a:pt x="17854" y="9587"/>
                  </a:cubicBezTo>
                  <a:cubicBezTo>
                    <a:pt x="18022" y="10579"/>
                    <a:pt x="18105" y="12336"/>
                    <a:pt x="18133" y="13754"/>
                  </a:cubicBezTo>
                  <a:cubicBezTo>
                    <a:pt x="18161" y="15173"/>
                    <a:pt x="18124" y="16870"/>
                    <a:pt x="18022" y="18100"/>
                  </a:cubicBezTo>
                  <a:cubicBezTo>
                    <a:pt x="17919" y="19331"/>
                    <a:pt x="20282" y="20710"/>
                    <a:pt x="17519" y="21136"/>
                  </a:cubicBezTo>
                  <a:cubicBezTo>
                    <a:pt x="14756" y="21563"/>
                    <a:pt x="4319" y="21384"/>
                    <a:pt x="1501" y="20303"/>
                  </a:cubicBezTo>
                  <a:close/>
                </a:path>
              </a:pathLst>
            </a:custGeom>
            <a:solidFill>
              <a:schemeClr val="tx1">
                <a:alpha val="80000"/>
              </a:schemeClr>
            </a:solidFill>
            <a:ln w="190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40" name="CuadroTexto 20">
              <a:extLst>
                <a:ext uri="{FF2B5EF4-FFF2-40B4-BE49-F238E27FC236}">
                  <a16:creationId xmlns:a16="http://schemas.microsoft.com/office/drawing/2014/main" id="{E19FBB81-7641-467D-BFB4-CC3E2ECA89A1}"/>
                </a:ext>
              </a:extLst>
            </p:cNvPr>
            <p:cNvSpPr txBox="1"/>
            <p:nvPr/>
          </p:nvSpPr>
          <p:spPr>
            <a:xfrm>
              <a:off x="5412340" y="2389321"/>
              <a:ext cx="353486" cy="2541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r>
                <a:rPr lang="en-US" sz="1000" dirty="0">
                  <a:solidFill>
                    <a:schemeClr val="accent5"/>
                  </a:solidFill>
                </a:rPr>
                <a:t>SAM</a:t>
              </a:r>
            </a:p>
          </p:txBody>
        </p:sp>
      </p:grpSp>
      <p:grpSp>
        <p:nvGrpSpPr>
          <p:cNvPr id="43" name="Grupo 42">
            <a:extLst>
              <a:ext uri="{FF2B5EF4-FFF2-40B4-BE49-F238E27FC236}">
                <a16:creationId xmlns:a16="http://schemas.microsoft.com/office/drawing/2014/main" id="{68F427FC-62F1-4108-A9C4-4036E6B5E498}"/>
              </a:ext>
            </a:extLst>
          </p:cNvPr>
          <p:cNvGrpSpPr>
            <a:grpSpLocks noChangeAspect="1"/>
          </p:cNvGrpSpPr>
          <p:nvPr/>
        </p:nvGrpSpPr>
        <p:grpSpPr>
          <a:xfrm flipH="1">
            <a:off x="3794169" y="4125577"/>
            <a:ext cx="1725128" cy="1728000"/>
            <a:chOff x="4833346" y="4218707"/>
            <a:chExt cx="1797008" cy="1800000"/>
          </a:xfrm>
        </p:grpSpPr>
        <p:sp>
          <p:nvSpPr>
            <p:cNvPr id="44" name="Forma libre: forma 19">
              <a:extLst>
                <a:ext uri="{FF2B5EF4-FFF2-40B4-BE49-F238E27FC236}">
                  <a16:creationId xmlns:a16="http://schemas.microsoft.com/office/drawing/2014/main" id="{44625D21-148B-4D16-9BFB-863870701348}"/>
                </a:ext>
              </a:extLst>
            </p:cNvPr>
            <p:cNvSpPr>
              <a:spLocks noChangeAspect="1"/>
            </p:cNvSpPr>
            <p:nvPr/>
          </p:nvSpPr>
          <p:spPr>
            <a:xfrm rot="21184715">
              <a:off x="4833346" y="4218707"/>
              <a:ext cx="1797008" cy="1800000"/>
            </a:xfrm>
            <a:custGeom>
              <a:avLst/>
              <a:gdLst/>
              <a:ahLst/>
              <a:cxnLst>
                <a:cxn ang="0">
                  <a:pos x="wd2" y="hd2"/>
                </a:cxn>
                <a:cxn ang="5400000">
                  <a:pos x="wd2" y="hd2"/>
                </a:cxn>
                <a:cxn ang="10800000">
                  <a:pos x="wd2" y="hd2"/>
                </a:cxn>
                <a:cxn ang="16200000">
                  <a:pos x="wd2" y="hd2"/>
                </a:cxn>
              </a:cxnLst>
              <a:rect l="0" t="0" r="r" b="b"/>
              <a:pathLst>
                <a:path w="20728" h="21458" extrusionOk="0">
                  <a:moveTo>
                    <a:pt x="2204" y="19756"/>
                  </a:moveTo>
                  <a:cubicBezTo>
                    <a:pt x="-794" y="19112"/>
                    <a:pt x="541" y="18410"/>
                    <a:pt x="235" y="17585"/>
                  </a:cubicBezTo>
                  <a:cubicBezTo>
                    <a:pt x="-72" y="16759"/>
                    <a:pt x="-127" y="15357"/>
                    <a:pt x="366" y="14803"/>
                  </a:cubicBezTo>
                  <a:cubicBezTo>
                    <a:pt x="858" y="14249"/>
                    <a:pt x="2522" y="14418"/>
                    <a:pt x="3189" y="14260"/>
                  </a:cubicBezTo>
                  <a:cubicBezTo>
                    <a:pt x="3856" y="14102"/>
                    <a:pt x="4436" y="14124"/>
                    <a:pt x="4371" y="13853"/>
                  </a:cubicBezTo>
                  <a:cubicBezTo>
                    <a:pt x="4305" y="13582"/>
                    <a:pt x="3244" y="13073"/>
                    <a:pt x="2795" y="12632"/>
                  </a:cubicBezTo>
                  <a:cubicBezTo>
                    <a:pt x="2346" y="12191"/>
                    <a:pt x="1843" y="12055"/>
                    <a:pt x="1679" y="11207"/>
                  </a:cubicBezTo>
                  <a:cubicBezTo>
                    <a:pt x="1515" y="10358"/>
                    <a:pt x="1602" y="8447"/>
                    <a:pt x="1810" y="7543"/>
                  </a:cubicBezTo>
                  <a:cubicBezTo>
                    <a:pt x="2018" y="6638"/>
                    <a:pt x="2478" y="6186"/>
                    <a:pt x="2926" y="5778"/>
                  </a:cubicBezTo>
                  <a:cubicBezTo>
                    <a:pt x="3375" y="5371"/>
                    <a:pt x="3944" y="5315"/>
                    <a:pt x="4502" y="5100"/>
                  </a:cubicBezTo>
                  <a:cubicBezTo>
                    <a:pt x="5060" y="4885"/>
                    <a:pt x="5760" y="4444"/>
                    <a:pt x="6275" y="4489"/>
                  </a:cubicBezTo>
                  <a:cubicBezTo>
                    <a:pt x="6789" y="4534"/>
                    <a:pt x="7511" y="5134"/>
                    <a:pt x="7588" y="5371"/>
                  </a:cubicBezTo>
                  <a:cubicBezTo>
                    <a:pt x="7664" y="5609"/>
                    <a:pt x="7183" y="5722"/>
                    <a:pt x="6734" y="5914"/>
                  </a:cubicBezTo>
                  <a:cubicBezTo>
                    <a:pt x="6286" y="6106"/>
                    <a:pt x="5410" y="6276"/>
                    <a:pt x="4896" y="6525"/>
                  </a:cubicBezTo>
                  <a:cubicBezTo>
                    <a:pt x="4382" y="6774"/>
                    <a:pt x="3867" y="7000"/>
                    <a:pt x="3649" y="7407"/>
                  </a:cubicBezTo>
                  <a:cubicBezTo>
                    <a:pt x="3430" y="7814"/>
                    <a:pt x="3430" y="8685"/>
                    <a:pt x="3583" y="8968"/>
                  </a:cubicBezTo>
                  <a:cubicBezTo>
                    <a:pt x="3736" y="9250"/>
                    <a:pt x="4480" y="9284"/>
                    <a:pt x="4568" y="9103"/>
                  </a:cubicBezTo>
                  <a:cubicBezTo>
                    <a:pt x="4655" y="8922"/>
                    <a:pt x="3758" y="8176"/>
                    <a:pt x="4108" y="7882"/>
                  </a:cubicBezTo>
                  <a:cubicBezTo>
                    <a:pt x="4458" y="7588"/>
                    <a:pt x="6242" y="7282"/>
                    <a:pt x="6669" y="7339"/>
                  </a:cubicBezTo>
                  <a:cubicBezTo>
                    <a:pt x="7095" y="7396"/>
                    <a:pt x="6494" y="7927"/>
                    <a:pt x="6669" y="8221"/>
                  </a:cubicBezTo>
                  <a:cubicBezTo>
                    <a:pt x="6844" y="8515"/>
                    <a:pt x="7632" y="9307"/>
                    <a:pt x="7719" y="9103"/>
                  </a:cubicBezTo>
                  <a:cubicBezTo>
                    <a:pt x="7807" y="8900"/>
                    <a:pt x="7117" y="7531"/>
                    <a:pt x="7194" y="7000"/>
                  </a:cubicBezTo>
                  <a:cubicBezTo>
                    <a:pt x="7270" y="6468"/>
                    <a:pt x="7785" y="6129"/>
                    <a:pt x="8179" y="5914"/>
                  </a:cubicBezTo>
                  <a:cubicBezTo>
                    <a:pt x="8573" y="5699"/>
                    <a:pt x="9098" y="5744"/>
                    <a:pt x="9557" y="5711"/>
                  </a:cubicBezTo>
                  <a:cubicBezTo>
                    <a:pt x="10017" y="5677"/>
                    <a:pt x="10487" y="5665"/>
                    <a:pt x="10936" y="5711"/>
                  </a:cubicBezTo>
                  <a:cubicBezTo>
                    <a:pt x="11385" y="5756"/>
                    <a:pt x="11954" y="5903"/>
                    <a:pt x="12249" y="5982"/>
                  </a:cubicBezTo>
                  <a:cubicBezTo>
                    <a:pt x="12545" y="6061"/>
                    <a:pt x="12501" y="6163"/>
                    <a:pt x="12709" y="6186"/>
                  </a:cubicBezTo>
                  <a:cubicBezTo>
                    <a:pt x="12917" y="6208"/>
                    <a:pt x="13332" y="5959"/>
                    <a:pt x="13497" y="6118"/>
                  </a:cubicBezTo>
                  <a:cubicBezTo>
                    <a:pt x="13661" y="6276"/>
                    <a:pt x="13617" y="6796"/>
                    <a:pt x="13694" y="7135"/>
                  </a:cubicBezTo>
                  <a:cubicBezTo>
                    <a:pt x="13770" y="7475"/>
                    <a:pt x="13814" y="8221"/>
                    <a:pt x="13956" y="8153"/>
                  </a:cubicBezTo>
                  <a:cubicBezTo>
                    <a:pt x="14098" y="8085"/>
                    <a:pt x="14689" y="7090"/>
                    <a:pt x="14547" y="6728"/>
                  </a:cubicBezTo>
                  <a:cubicBezTo>
                    <a:pt x="14405" y="6366"/>
                    <a:pt x="13486" y="6197"/>
                    <a:pt x="13103" y="5982"/>
                  </a:cubicBezTo>
                  <a:cubicBezTo>
                    <a:pt x="12720" y="5767"/>
                    <a:pt x="12359" y="5744"/>
                    <a:pt x="12249" y="5439"/>
                  </a:cubicBezTo>
                  <a:cubicBezTo>
                    <a:pt x="12140" y="5134"/>
                    <a:pt x="12282" y="4410"/>
                    <a:pt x="12446" y="4150"/>
                  </a:cubicBezTo>
                  <a:cubicBezTo>
                    <a:pt x="12610" y="3890"/>
                    <a:pt x="12928" y="4059"/>
                    <a:pt x="13234" y="3878"/>
                  </a:cubicBezTo>
                  <a:cubicBezTo>
                    <a:pt x="13540" y="3698"/>
                    <a:pt x="13880" y="3200"/>
                    <a:pt x="14284" y="3064"/>
                  </a:cubicBezTo>
                  <a:cubicBezTo>
                    <a:pt x="14689" y="2929"/>
                    <a:pt x="15335" y="2985"/>
                    <a:pt x="15663" y="3064"/>
                  </a:cubicBezTo>
                  <a:cubicBezTo>
                    <a:pt x="15991" y="3143"/>
                    <a:pt x="16079" y="3449"/>
                    <a:pt x="16254" y="3539"/>
                  </a:cubicBezTo>
                  <a:cubicBezTo>
                    <a:pt x="16429" y="3630"/>
                    <a:pt x="16560" y="3471"/>
                    <a:pt x="16714" y="3607"/>
                  </a:cubicBezTo>
                  <a:cubicBezTo>
                    <a:pt x="16867" y="3743"/>
                    <a:pt x="17184" y="4116"/>
                    <a:pt x="17173" y="4353"/>
                  </a:cubicBezTo>
                  <a:cubicBezTo>
                    <a:pt x="17162" y="4591"/>
                    <a:pt x="16725" y="4783"/>
                    <a:pt x="16648" y="5032"/>
                  </a:cubicBezTo>
                  <a:cubicBezTo>
                    <a:pt x="16571" y="5281"/>
                    <a:pt x="16648" y="5496"/>
                    <a:pt x="16714" y="5846"/>
                  </a:cubicBezTo>
                  <a:cubicBezTo>
                    <a:pt x="16779" y="6197"/>
                    <a:pt x="16987" y="6604"/>
                    <a:pt x="17042" y="7135"/>
                  </a:cubicBezTo>
                  <a:cubicBezTo>
                    <a:pt x="17097" y="7667"/>
                    <a:pt x="17086" y="8470"/>
                    <a:pt x="17042" y="9035"/>
                  </a:cubicBezTo>
                  <a:cubicBezTo>
                    <a:pt x="16998" y="9601"/>
                    <a:pt x="16637" y="10279"/>
                    <a:pt x="16779" y="10528"/>
                  </a:cubicBezTo>
                  <a:cubicBezTo>
                    <a:pt x="16922" y="10777"/>
                    <a:pt x="17589" y="11320"/>
                    <a:pt x="17895" y="10528"/>
                  </a:cubicBezTo>
                  <a:cubicBezTo>
                    <a:pt x="18202" y="9737"/>
                    <a:pt x="18760" y="7045"/>
                    <a:pt x="18618" y="5778"/>
                  </a:cubicBezTo>
                  <a:cubicBezTo>
                    <a:pt x="18475" y="4512"/>
                    <a:pt x="17512" y="3709"/>
                    <a:pt x="17042" y="2929"/>
                  </a:cubicBezTo>
                  <a:cubicBezTo>
                    <a:pt x="16571" y="2148"/>
                    <a:pt x="16079" y="1571"/>
                    <a:pt x="15794" y="1097"/>
                  </a:cubicBezTo>
                  <a:cubicBezTo>
                    <a:pt x="15510" y="622"/>
                    <a:pt x="15236" y="214"/>
                    <a:pt x="15335" y="79"/>
                  </a:cubicBezTo>
                  <a:cubicBezTo>
                    <a:pt x="15433" y="-57"/>
                    <a:pt x="15838" y="-34"/>
                    <a:pt x="16385" y="282"/>
                  </a:cubicBezTo>
                  <a:cubicBezTo>
                    <a:pt x="16932" y="599"/>
                    <a:pt x="18070" y="1300"/>
                    <a:pt x="18618" y="1979"/>
                  </a:cubicBezTo>
                  <a:cubicBezTo>
                    <a:pt x="19165" y="2657"/>
                    <a:pt x="19318" y="3324"/>
                    <a:pt x="19668" y="4353"/>
                  </a:cubicBezTo>
                  <a:cubicBezTo>
                    <a:pt x="20018" y="5383"/>
                    <a:pt x="20642" y="6898"/>
                    <a:pt x="20718" y="8153"/>
                  </a:cubicBezTo>
                  <a:cubicBezTo>
                    <a:pt x="20795" y="9409"/>
                    <a:pt x="20379" y="10924"/>
                    <a:pt x="20128" y="11885"/>
                  </a:cubicBezTo>
                  <a:cubicBezTo>
                    <a:pt x="19876" y="12846"/>
                    <a:pt x="19602" y="13107"/>
                    <a:pt x="19208" y="13921"/>
                  </a:cubicBezTo>
                  <a:cubicBezTo>
                    <a:pt x="18815" y="14735"/>
                    <a:pt x="17950" y="15809"/>
                    <a:pt x="17764" y="16771"/>
                  </a:cubicBezTo>
                  <a:cubicBezTo>
                    <a:pt x="17578" y="17732"/>
                    <a:pt x="18016" y="18908"/>
                    <a:pt x="18092" y="19688"/>
                  </a:cubicBezTo>
                  <a:cubicBezTo>
                    <a:pt x="18169" y="20469"/>
                    <a:pt x="20806" y="21362"/>
                    <a:pt x="18224" y="21453"/>
                  </a:cubicBezTo>
                  <a:cubicBezTo>
                    <a:pt x="15641" y="21543"/>
                    <a:pt x="5202" y="20401"/>
                    <a:pt x="2204" y="19756"/>
                  </a:cubicBezTo>
                  <a:close/>
                </a:path>
              </a:pathLst>
            </a:custGeom>
            <a:solidFill>
              <a:schemeClr val="tx1"/>
            </a:solidFill>
            <a:ln w="2540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46" name="CuadroTexto 20">
              <a:extLst>
                <a:ext uri="{FF2B5EF4-FFF2-40B4-BE49-F238E27FC236}">
                  <a16:creationId xmlns:a16="http://schemas.microsoft.com/office/drawing/2014/main" id="{28449D9D-6D1D-4E47-BE8B-3A47AFEAE6DA}"/>
                </a:ext>
              </a:extLst>
            </p:cNvPr>
            <p:cNvSpPr txBox="1"/>
            <p:nvPr/>
          </p:nvSpPr>
          <p:spPr>
            <a:xfrm>
              <a:off x="5576179" y="4729535"/>
              <a:ext cx="248128" cy="256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r>
                <a:rPr lang="en-US" sz="1000" dirty="0">
                  <a:solidFill>
                    <a:schemeClr val="bg1">
                      <a:lumMod val="85000"/>
                    </a:schemeClr>
                  </a:solidFill>
                </a:rPr>
                <a:t>IM</a:t>
              </a:r>
            </a:p>
          </p:txBody>
        </p:sp>
        <p:sp>
          <p:nvSpPr>
            <p:cNvPr id="53" name="CuadroTexto 21">
              <a:extLst>
                <a:ext uri="{FF2B5EF4-FFF2-40B4-BE49-F238E27FC236}">
                  <a16:creationId xmlns:a16="http://schemas.microsoft.com/office/drawing/2014/main" id="{26F6141C-96CE-4FCD-8FCF-0A4301BC1889}"/>
                </a:ext>
              </a:extLst>
            </p:cNvPr>
            <p:cNvSpPr txBox="1"/>
            <p:nvPr/>
          </p:nvSpPr>
          <p:spPr>
            <a:xfrm>
              <a:off x="5916015" y="4417512"/>
              <a:ext cx="274845" cy="256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FFC000"/>
                  </a:solidFill>
                  <a:latin typeface="Calibri"/>
                  <a:ea typeface="Calibri"/>
                  <a:cs typeface="Calibri"/>
                  <a:sym typeface="Calibri"/>
                </a:defRPr>
              </a:lvl1pPr>
            </a:lstStyle>
            <a:p>
              <a:r>
                <a:rPr lang="en-US" sz="1000" dirty="0"/>
                <a:t>FM</a:t>
              </a:r>
            </a:p>
          </p:txBody>
        </p:sp>
      </p:grpSp>
      <p:sp>
        <p:nvSpPr>
          <p:cNvPr id="54" name="CuadroTexto 43">
            <a:extLst>
              <a:ext uri="{FF2B5EF4-FFF2-40B4-BE49-F238E27FC236}">
                <a16:creationId xmlns:a16="http://schemas.microsoft.com/office/drawing/2014/main" id="{CE769168-51E5-4A60-B273-5FFC723177E8}"/>
              </a:ext>
            </a:extLst>
          </p:cNvPr>
          <p:cNvSpPr txBox="1"/>
          <p:nvPr/>
        </p:nvSpPr>
        <p:spPr>
          <a:xfrm>
            <a:off x="4903988" y="3736961"/>
            <a:ext cx="3211226"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b="1" u="sng">
                <a:effectLst>
                  <a:outerShdw blurRad="38100" dist="38100" dir="2700000" rotWithShape="0">
                    <a:srgbClr val="000000">
                      <a:alpha val="43137"/>
                    </a:srgbClr>
                  </a:outerShdw>
                </a:effectLst>
                <a:latin typeface="Calibri"/>
                <a:ea typeface="Calibri"/>
                <a:cs typeface="Calibri"/>
                <a:sym typeface="Calibri"/>
              </a:defRPr>
            </a:lvl1pPr>
          </a:lstStyle>
          <a:p>
            <a:r>
              <a:rPr lang="en-US" sz="1800" dirty="0">
                <a:solidFill>
                  <a:schemeClr val="bg1">
                    <a:lumMod val="50000"/>
                  </a:schemeClr>
                </a:solidFill>
                <a:effectLst/>
                <a:latin typeface="Calibri" panose="020F0502020204030204" pitchFamily="34" charset="0"/>
                <a:cs typeface="Calibri" panose="020F0502020204030204" pitchFamily="34" charset="0"/>
              </a:rPr>
              <a:t>2. FLORAL EVOCATION (IM)</a:t>
            </a:r>
          </a:p>
        </p:txBody>
      </p:sp>
      <p:sp>
        <p:nvSpPr>
          <p:cNvPr id="55" name="CuadroTexto 42">
            <a:extLst>
              <a:ext uri="{FF2B5EF4-FFF2-40B4-BE49-F238E27FC236}">
                <a16:creationId xmlns:a16="http://schemas.microsoft.com/office/drawing/2014/main" id="{5DB078DE-0CCA-45EB-BF8F-727DD52B771C}"/>
              </a:ext>
            </a:extLst>
          </p:cNvPr>
          <p:cNvSpPr txBox="1"/>
          <p:nvPr/>
        </p:nvSpPr>
        <p:spPr>
          <a:xfrm>
            <a:off x="5075813" y="4100989"/>
            <a:ext cx="3752843"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1200" b="1">
                <a:latin typeface="Calibri"/>
                <a:ea typeface="Calibri"/>
                <a:cs typeface="Calibri"/>
                <a:sym typeface="Calibri"/>
              </a:defRPr>
            </a:pPr>
            <a:r>
              <a:rPr lang="en-US" sz="1600" dirty="0"/>
              <a:t>Activation of FM identity genes (</a:t>
            </a:r>
            <a:r>
              <a:rPr lang="en-US" sz="1600" i="1" dirty="0">
                <a:effectLst/>
                <a:ea typeface="Calibri" panose="020F0502020204030204" pitchFamily="34" charset="0"/>
              </a:rPr>
              <a:t>LFY</a:t>
            </a:r>
            <a:r>
              <a:rPr lang="en-US" sz="1600" i="1" dirty="0">
                <a:ea typeface="Calibri" panose="020F0502020204030204" pitchFamily="34" charset="0"/>
              </a:rPr>
              <a:t>, </a:t>
            </a:r>
            <a:r>
              <a:rPr lang="en-US" sz="1600" i="1" dirty="0">
                <a:effectLst/>
                <a:ea typeface="Calibri" panose="020F0502020204030204" pitchFamily="34" charset="0"/>
              </a:rPr>
              <a:t>AP1)</a:t>
            </a:r>
          </a:p>
        </p:txBody>
      </p:sp>
      <p:sp>
        <p:nvSpPr>
          <p:cNvPr id="56" name="CuadroTexto 43">
            <a:extLst>
              <a:ext uri="{FF2B5EF4-FFF2-40B4-BE49-F238E27FC236}">
                <a16:creationId xmlns:a16="http://schemas.microsoft.com/office/drawing/2014/main" id="{BD3090FA-1BE5-422D-8662-11F74D4AFAE2}"/>
              </a:ext>
            </a:extLst>
          </p:cNvPr>
          <p:cNvSpPr txBox="1"/>
          <p:nvPr/>
        </p:nvSpPr>
        <p:spPr>
          <a:xfrm>
            <a:off x="5527385" y="4544261"/>
            <a:ext cx="3316457"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b="1" u="sng">
                <a:effectLst>
                  <a:outerShdw blurRad="38100" dist="38100" dir="2700000" rotWithShape="0">
                    <a:srgbClr val="000000">
                      <a:alpha val="43137"/>
                    </a:srgbClr>
                  </a:outerShdw>
                </a:effectLst>
                <a:latin typeface="Calibri"/>
                <a:ea typeface="Calibri"/>
                <a:cs typeface="Calibri"/>
                <a:sym typeface="Calibri"/>
              </a:defRPr>
            </a:lvl1pPr>
          </a:lstStyle>
          <a:p>
            <a:r>
              <a:rPr lang="en-US" sz="1800" dirty="0">
                <a:solidFill>
                  <a:srgbClr val="FFC000"/>
                </a:solidFill>
                <a:effectLst/>
                <a:latin typeface="Calibri" panose="020F0502020204030204" pitchFamily="34" charset="0"/>
                <a:cs typeface="Calibri" panose="020F0502020204030204" pitchFamily="34" charset="0"/>
              </a:rPr>
              <a:t>3. FLORAL MORPHOGENESIS (FM)</a:t>
            </a:r>
          </a:p>
        </p:txBody>
      </p:sp>
      <p:sp>
        <p:nvSpPr>
          <p:cNvPr id="57" name="CuadroTexto 42">
            <a:extLst>
              <a:ext uri="{FF2B5EF4-FFF2-40B4-BE49-F238E27FC236}">
                <a16:creationId xmlns:a16="http://schemas.microsoft.com/office/drawing/2014/main" id="{8B31EA17-C44F-414C-A35E-52DCE2D80AFE}"/>
              </a:ext>
            </a:extLst>
          </p:cNvPr>
          <p:cNvSpPr txBox="1"/>
          <p:nvPr/>
        </p:nvSpPr>
        <p:spPr>
          <a:xfrm>
            <a:off x="5617130" y="5006072"/>
            <a:ext cx="3069671"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1200" b="1">
                <a:latin typeface="Calibri"/>
                <a:ea typeface="Calibri"/>
                <a:cs typeface="Calibri"/>
                <a:sym typeface="Calibri"/>
              </a:defRPr>
            </a:pPr>
            <a:r>
              <a:rPr lang="en-US" sz="1600" dirty="0"/>
              <a:t>Activation of floral organ identity genes (</a:t>
            </a:r>
            <a:r>
              <a:rPr lang="en-US" sz="1600" i="1" dirty="0"/>
              <a:t>AP1/AP3</a:t>
            </a:r>
            <a:r>
              <a:rPr lang="en-US" sz="1600" dirty="0"/>
              <a:t>, </a:t>
            </a:r>
            <a:r>
              <a:rPr lang="en-US" sz="1600" i="1" dirty="0"/>
              <a:t>PI, SEP1-3)</a:t>
            </a:r>
          </a:p>
        </p:txBody>
      </p:sp>
      <p:sp>
        <p:nvSpPr>
          <p:cNvPr id="58" name="CuadroTexto 5">
            <a:extLst>
              <a:ext uri="{FF2B5EF4-FFF2-40B4-BE49-F238E27FC236}">
                <a16:creationId xmlns:a16="http://schemas.microsoft.com/office/drawing/2014/main" id="{EC23FF2F-86C7-4A4B-A1DE-53BF487D2CB4}"/>
              </a:ext>
            </a:extLst>
          </p:cNvPr>
          <p:cNvSpPr txBox="1"/>
          <p:nvPr/>
        </p:nvSpPr>
        <p:spPr>
          <a:xfrm>
            <a:off x="349363" y="3343985"/>
            <a:ext cx="861473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800" b="1">
                <a:latin typeface="Calibri"/>
                <a:ea typeface="Calibri"/>
                <a:cs typeface="Calibri"/>
                <a:sym typeface="Calibri"/>
              </a:defRPr>
            </a:lvl1pPr>
          </a:lstStyle>
          <a:p>
            <a:r>
              <a:rPr lang="en-US" dirty="0">
                <a:latin typeface="Calibri" panose="020F0502020204030204" pitchFamily="34" charset="0"/>
                <a:cs typeface="Calibri" panose="020F0502020204030204" pitchFamily="34" charset="0"/>
              </a:rPr>
              <a:t>The FAC triggers transcriptional reprogramming at the shoot apex</a:t>
            </a:r>
            <a:endParaRPr lang="en-US" i="0" u="none" strike="noStrike"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09400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8">
            <a:extLst>
              <a:ext uri="{FF2B5EF4-FFF2-40B4-BE49-F238E27FC236}">
                <a16:creationId xmlns:a16="http://schemas.microsoft.com/office/drawing/2014/main" id="{1E4140CD-A607-4644-88BA-66D805BBBDD8}"/>
              </a:ext>
            </a:extLst>
          </p:cNvPr>
          <p:cNvSpPr txBox="1"/>
          <p:nvPr/>
        </p:nvSpPr>
        <p:spPr>
          <a:xfrm>
            <a:off x="2105025" y="5965665"/>
            <a:ext cx="6781444"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r">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Suarez-Lopez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(2001). CONSTANS mediates between the circadian clock and the control of flowering in Arabidopsis. Nature 410: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1116–1120</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a:latin typeface="Times New Roman" panose="02020603050405020304" pitchFamily="18" charset="0"/>
                <a:cs typeface="Times New Roman" panose="02020603050405020304" pitchFamily="18" charset="0"/>
              </a:rPr>
              <a:t> See also </a:t>
            </a:r>
            <a:r>
              <a:rPr lang="en-US" sz="800" b="0" dirty="0" err="1">
                <a:latin typeface="Times New Roman" panose="02020603050405020304" pitchFamily="18" charset="0"/>
                <a:cs typeface="Times New Roman" panose="02020603050405020304" pitchFamily="18" charset="0"/>
              </a:rPr>
              <a:t>Imaizumi</a:t>
            </a:r>
            <a:r>
              <a:rPr lang="en-US" sz="800" b="0" dirty="0">
                <a:latin typeface="Times New Roman" panose="02020603050405020304" pitchFamily="18" charset="0"/>
                <a:cs typeface="Times New Roman" panose="02020603050405020304" pitchFamily="18" charset="0"/>
              </a:rPr>
              <a:t> et al. (2005); </a:t>
            </a:r>
            <a:r>
              <a:rPr lang="en-US" sz="800" b="0" dirty="0" err="1">
                <a:latin typeface="Times New Roman" panose="02020603050405020304" pitchFamily="18" charset="0"/>
                <a:cs typeface="Times New Roman" panose="02020603050405020304" pitchFamily="18" charset="0"/>
              </a:rPr>
              <a:t>Sawa</a:t>
            </a:r>
            <a:r>
              <a:rPr lang="en-US" sz="800" b="0" dirty="0">
                <a:latin typeface="Times New Roman" panose="02020603050405020304" pitchFamily="18" charset="0"/>
                <a:cs typeface="Times New Roman" panose="02020603050405020304" pitchFamily="18" charset="0"/>
              </a:rPr>
              <a:t> et al. (2007); </a:t>
            </a:r>
            <a:r>
              <a:rPr lang="en-US" sz="800" b="0" dirty="0" err="1">
                <a:latin typeface="Times New Roman" panose="02020603050405020304" pitchFamily="18" charset="0"/>
                <a:cs typeface="Times New Roman" panose="02020603050405020304" pitchFamily="18" charset="0"/>
              </a:rPr>
              <a:t>Fornara</a:t>
            </a:r>
            <a:r>
              <a:rPr lang="en-US" sz="800" b="0" dirty="0">
                <a:latin typeface="Times New Roman" panose="02020603050405020304" pitchFamily="18" charset="0"/>
                <a:cs typeface="Times New Roman" panose="02020603050405020304" pitchFamily="18" charset="0"/>
              </a:rPr>
              <a:t> et al. (2009); adapted from Andres &amp; </a:t>
            </a:r>
            <a:r>
              <a:rPr lang="en-US" sz="800" b="0" dirty="0" err="1">
                <a:latin typeface="Times New Roman" panose="02020603050405020304" pitchFamily="18" charset="0"/>
                <a:cs typeface="Times New Roman" panose="02020603050405020304" pitchFamily="18" charset="0"/>
              </a:rPr>
              <a:t>Coupland</a:t>
            </a:r>
            <a:r>
              <a:rPr lang="en-US" sz="800" b="0" dirty="0">
                <a:latin typeface="Times New Roman" panose="02020603050405020304" pitchFamily="18" charset="0"/>
                <a:cs typeface="Times New Roman" panose="02020603050405020304" pitchFamily="18" charset="0"/>
              </a:rPr>
              <a:t> (2012)</a:t>
            </a:r>
          </a:p>
        </p:txBody>
      </p:sp>
      <p:sp>
        <p:nvSpPr>
          <p:cNvPr id="58" name="Title 2">
            <a:extLst>
              <a:ext uri="{FF2B5EF4-FFF2-40B4-BE49-F238E27FC236}">
                <a16:creationId xmlns:a16="http://schemas.microsoft.com/office/drawing/2014/main" id="{96069D09-DD3C-4DC7-AFAA-D2E93FEA4BC8}"/>
              </a:ext>
            </a:extLst>
          </p:cNvPr>
          <p:cNvSpPr txBox="1">
            <a:spLocks noGrp="1"/>
          </p:cNvSpPr>
          <p:nvPr>
            <p:ph type="title"/>
          </p:nvPr>
        </p:nvSpPr>
        <p:spPr>
          <a:xfrm>
            <a:off x="0" y="98177"/>
            <a:ext cx="9144000" cy="626205"/>
          </a:xfrm>
          <a:prstGeom prst="rect">
            <a:avLst/>
          </a:prstGeom>
          <a:ln>
            <a:noFill/>
            <a:prstDash val="sysDash"/>
          </a:ln>
        </p:spPr>
        <p:txBody>
          <a:bodyPr/>
          <a:lstStyle/>
          <a:p>
            <a:pPr>
              <a:lnSpc>
                <a:spcPct val="115000"/>
              </a:lnSpc>
              <a:spcBef>
                <a:spcPts val="800"/>
              </a:spcBef>
              <a:defRPr sz="2400" u="sng">
                <a:latin typeface="Calibri"/>
                <a:ea typeface="Calibri"/>
                <a:cs typeface="Calibri"/>
                <a:sym typeface="Calibri"/>
              </a:defRPr>
            </a:pPr>
            <a:r>
              <a:rPr lang="es-MX" b="1" dirty="0"/>
              <a:t>El reloj circadiano regula los niveles de ARNm de CO</a:t>
            </a:r>
            <a:endParaRPr lang="en-US" b="1" dirty="0"/>
          </a:p>
        </p:txBody>
      </p:sp>
      <p:grpSp>
        <p:nvGrpSpPr>
          <p:cNvPr id="2" name="Grupo 1">
            <a:extLst>
              <a:ext uri="{FF2B5EF4-FFF2-40B4-BE49-F238E27FC236}">
                <a16:creationId xmlns:a16="http://schemas.microsoft.com/office/drawing/2014/main" id="{B2B44ECE-E8B9-4D99-A2EB-24663685AACC}"/>
              </a:ext>
            </a:extLst>
          </p:cNvPr>
          <p:cNvGrpSpPr/>
          <p:nvPr/>
        </p:nvGrpSpPr>
        <p:grpSpPr>
          <a:xfrm>
            <a:off x="259745" y="3426636"/>
            <a:ext cx="3926017" cy="2423192"/>
            <a:chOff x="259745" y="3390540"/>
            <a:chExt cx="3926017" cy="2423192"/>
          </a:xfrm>
        </p:grpSpPr>
        <p:grpSp>
          <p:nvGrpSpPr>
            <p:cNvPr id="5" name="Grupo 10">
              <a:extLst>
                <a:ext uri="{FF2B5EF4-FFF2-40B4-BE49-F238E27FC236}">
                  <a16:creationId xmlns:a16="http://schemas.microsoft.com/office/drawing/2014/main" id="{6DE85DBA-6DB2-442A-865D-F11F06CB6065}"/>
                </a:ext>
              </a:extLst>
            </p:cNvPr>
            <p:cNvGrpSpPr>
              <a:grpSpLocks noChangeAspect="1"/>
            </p:cNvGrpSpPr>
            <p:nvPr/>
          </p:nvGrpSpPr>
          <p:grpSpPr>
            <a:xfrm>
              <a:off x="336622" y="4201458"/>
              <a:ext cx="3849140" cy="1296000"/>
              <a:chOff x="0" y="0"/>
              <a:chExt cx="3736924" cy="1258216"/>
            </a:xfrm>
          </p:grpSpPr>
          <p:pic>
            <p:nvPicPr>
              <p:cNvPr id="7" name="Imagen 4" descr="Imagen 4">
                <a:extLst>
                  <a:ext uri="{FF2B5EF4-FFF2-40B4-BE49-F238E27FC236}">
                    <a16:creationId xmlns:a16="http://schemas.microsoft.com/office/drawing/2014/main" id="{50B61FDB-DE81-4FB9-A6EA-8ECC0DB73B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3736924" cy="1258216"/>
              </a:xfrm>
              <a:prstGeom prst="rect">
                <a:avLst/>
              </a:prstGeom>
              <a:ln w="12700" cap="flat">
                <a:noFill/>
                <a:miter lim="400000"/>
              </a:ln>
              <a:effectLst/>
            </p:spPr>
          </p:pic>
          <p:sp>
            <p:nvSpPr>
              <p:cNvPr id="8" name="CuadroTexto 8">
                <a:extLst>
                  <a:ext uri="{FF2B5EF4-FFF2-40B4-BE49-F238E27FC236}">
                    <a16:creationId xmlns:a16="http://schemas.microsoft.com/office/drawing/2014/main" id="{C301D0D4-83C1-4740-B9F5-E58997016FE0}"/>
                  </a:ext>
                </a:extLst>
              </p:cNvPr>
              <p:cNvSpPr txBox="1"/>
              <p:nvPr/>
            </p:nvSpPr>
            <p:spPr>
              <a:xfrm>
                <a:off x="314392" y="53774"/>
                <a:ext cx="253274" cy="318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1600" b="1">
                    <a:latin typeface="Calibri"/>
                    <a:ea typeface="Calibri"/>
                    <a:cs typeface="Calibri"/>
                    <a:sym typeface="Calibri"/>
                  </a:defRPr>
                </a:lvl1pPr>
              </a:lstStyle>
              <a:p>
                <a:r>
                  <a:rPr lang="en-US" sz="1400" dirty="0">
                    <a:latin typeface="Calibri" panose="020F0502020204030204" pitchFamily="34" charset="0"/>
                    <a:cs typeface="Calibri" panose="020F0502020204030204" pitchFamily="34" charset="0"/>
                  </a:rPr>
                  <a:t>LL</a:t>
                </a:r>
              </a:p>
            </p:txBody>
          </p:sp>
        </p:grpSp>
        <p:sp>
          <p:nvSpPr>
            <p:cNvPr id="6" name="CuadroTexto 11">
              <a:extLst>
                <a:ext uri="{FF2B5EF4-FFF2-40B4-BE49-F238E27FC236}">
                  <a16:creationId xmlns:a16="http://schemas.microsoft.com/office/drawing/2014/main" id="{8B15D5FD-A452-43C7-A6A6-01D278EBCFCC}"/>
                </a:ext>
              </a:extLst>
            </p:cNvPr>
            <p:cNvSpPr txBox="1"/>
            <p:nvPr/>
          </p:nvSpPr>
          <p:spPr>
            <a:xfrm>
              <a:off x="259745" y="3498750"/>
              <a:ext cx="3905776"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ctr" defTabSz="584200">
                <a:defRPr sz="1600" b="1" i="1">
                  <a:latin typeface="Calibri"/>
                  <a:ea typeface="Calibri"/>
                  <a:cs typeface="Calibri"/>
                  <a:sym typeface="Calibri"/>
                </a:defRPr>
              </a:pPr>
              <a:r>
                <a:rPr lang="es-MX" dirty="0">
                  <a:latin typeface="Calibri" panose="020F0502020204030204" pitchFamily="34" charset="0"/>
                  <a:cs typeface="Calibri" panose="020F0502020204030204" pitchFamily="34" charset="0"/>
                </a:rPr>
                <a:t>Los niveles de ARNm de CO oscilan con un 
Ritmo de 24 horas bajo luz continua</a:t>
              </a:r>
              <a:endParaRPr lang="en-US" sz="1800" dirty="0">
                <a:latin typeface="Calibri" panose="020F0502020204030204" pitchFamily="34" charset="0"/>
                <a:cs typeface="Calibri" panose="020F0502020204030204" pitchFamily="34" charset="0"/>
              </a:endParaRPr>
            </a:p>
          </p:txBody>
        </p:sp>
        <p:sp>
          <p:nvSpPr>
            <p:cNvPr id="59" name="CuadroTexto 58">
              <a:extLst>
                <a:ext uri="{FF2B5EF4-FFF2-40B4-BE49-F238E27FC236}">
                  <a16:creationId xmlns:a16="http://schemas.microsoft.com/office/drawing/2014/main" id="{533C6084-3A90-4C70-99F1-A7D197D765B0}"/>
                </a:ext>
              </a:extLst>
            </p:cNvPr>
            <p:cNvSpPr txBox="1"/>
            <p:nvPr/>
          </p:nvSpPr>
          <p:spPr>
            <a:xfrm>
              <a:off x="281593" y="5520439"/>
              <a:ext cx="3875507"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Time-course expression analysis of </a:t>
              </a:r>
              <a:r>
                <a:rPr lang="en-US" sz="1200" b="1" i="1" dirty="0">
                  <a:latin typeface="Calibri" panose="020F0502020204030204" pitchFamily="34" charset="0"/>
                  <a:cs typeface="Calibri" panose="020F0502020204030204" pitchFamily="34" charset="0"/>
                </a:rPr>
                <a:t>CO </a:t>
              </a:r>
              <a:endParaRPr kumimoji="0" lang="en-US" sz="1200" b="1" i="1" u="none" strike="noStrike" cap="none" spc="0" normalizeH="0" baseline="0" dirty="0">
                <a:ln>
                  <a:noFill/>
                </a:ln>
                <a:effectLst/>
                <a:uFillTx/>
                <a:latin typeface="Calibri" panose="020F0502020204030204" pitchFamily="34" charset="0"/>
                <a:cs typeface="Calibri" panose="020F0502020204030204" pitchFamily="34" charset="0"/>
                <a:sym typeface="Arial"/>
              </a:endParaRPr>
            </a:p>
          </p:txBody>
        </p:sp>
        <p:sp>
          <p:nvSpPr>
            <p:cNvPr id="61" name="Rectángulo 13">
              <a:extLst>
                <a:ext uri="{FF2B5EF4-FFF2-40B4-BE49-F238E27FC236}">
                  <a16:creationId xmlns:a16="http://schemas.microsoft.com/office/drawing/2014/main" id="{0629E9A6-0A03-4A75-989A-6A5F96FD3C8C}"/>
                </a:ext>
              </a:extLst>
            </p:cNvPr>
            <p:cNvSpPr/>
            <p:nvPr/>
          </p:nvSpPr>
          <p:spPr>
            <a:xfrm>
              <a:off x="272006" y="3390540"/>
              <a:ext cx="3897948" cy="2423192"/>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grpSp>
        <p:nvGrpSpPr>
          <p:cNvPr id="4" name="Grupo 3">
            <a:extLst>
              <a:ext uri="{FF2B5EF4-FFF2-40B4-BE49-F238E27FC236}">
                <a16:creationId xmlns:a16="http://schemas.microsoft.com/office/drawing/2014/main" id="{AE015852-D65D-46F2-9EA0-AB903DF85E87}"/>
              </a:ext>
            </a:extLst>
          </p:cNvPr>
          <p:cNvGrpSpPr/>
          <p:nvPr/>
        </p:nvGrpSpPr>
        <p:grpSpPr>
          <a:xfrm>
            <a:off x="259744" y="742278"/>
            <a:ext cx="3932398" cy="2602498"/>
            <a:chOff x="259744" y="826502"/>
            <a:chExt cx="3932398" cy="2602498"/>
          </a:xfrm>
        </p:grpSpPr>
        <p:sp>
          <p:nvSpPr>
            <p:cNvPr id="10" name="CuadroTexto 12">
              <a:extLst>
                <a:ext uri="{FF2B5EF4-FFF2-40B4-BE49-F238E27FC236}">
                  <a16:creationId xmlns:a16="http://schemas.microsoft.com/office/drawing/2014/main" id="{B7369AA2-EC33-4CE4-B793-46F2B76A1C11}"/>
                </a:ext>
              </a:extLst>
            </p:cNvPr>
            <p:cNvSpPr txBox="1"/>
            <p:nvPr/>
          </p:nvSpPr>
          <p:spPr>
            <a:xfrm>
              <a:off x="265814" y="932777"/>
              <a:ext cx="3910927"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ctr" defTabSz="584200">
                <a:defRPr sz="1600" b="1" i="1">
                  <a:latin typeface="Calibri"/>
                  <a:ea typeface="Calibri"/>
                  <a:cs typeface="Calibri"/>
                  <a:sym typeface="Calibri"/>
                </a:defRPr>
              </a:pPr>
              <a:r>
                <a:rPr lang="es-MX" dirty="0">
                  <a:latin typeface="Calibri" panose="020F0502020204030204" pitchFamily="34" charset="0"/>
                  <a:cs typeface="Calibri" panose="020F0502020204030204" pitchFamily="34" charset="0"/>
                </a:rPr>
                <a:t>Picos de transcripción de CO 
al atardecer en LD y por la noche en SD</a:t>
              </a:r>
              <a:endParaRPr lang="en-US" sz="1800" dirty="0">
                <a:latin typeface="Calibri" panose="020F0502020204030204" pitchFamily="34" charset="0"/>
                <a:cs typeface="Calibri" panose="020F0502020204030204" pitchFamily="34" charset="0"/>
              </a:endParaRPr>
            </a:p>
          </p:txBody>
        </p:sp>
        <p:grpSp>
          <p:nvGrpSpPr>
            <p:cNvPr id="11" name="Grupo 42">
              <a:extLst>
                <a:ext uri="{FF2B5EF4-FFF2-40B4-BE49-F238E27FC236}">
                  <a16:creationId xmlns:a16="http://schemas.microsoft.com/office/drawing/2014/main" id="{6D9A3FA4-0E63-42E2-AC00-667DDEAF8585}"/>
                </a:ext>
              </a:extLst>
            </p:cNvPr>
            <p:cNvGrpSpPr>
              <a:grpSpLocks noChangeAspect="1"/>
            </p:cNvGrpSpPr>
            <p:nvPr/>
          </p:nvGrpSpPr>
          <p:grpSpPr>
            <a:xfrm>
              <a:off x="333228" y="1692906"/>
              <a:ext cx="3785379" cy="1512000"/>
              <a:chOff x="-2" y="0"/>
              <a:chExt cx="3718780" cy="1485397"/>
            </a:xfrm>
          </p:grpSpPr>
          <p:grpSp>
            <p:nvGrpSpPr>
              <p:cNvPr id="12" name="Grupo 1">
                <a:extLst>
                  <a:ext uri="{FF2B5EF4-FFF2-40B4-BE49-F238E27FC236}">
                    <a16:creationId xmlns:a16="http://schemas.microsoft.com/office/drawing/2014/main" id="{D0F2E7D6-8D1C-4368-97A1-1DE6A026E87B}"/>
                  </a:ext>
                </a:extLst>
              </p:cNvPr>
              <p:cNvGrpSpPr/>
              <p:nvPr/>
            </p:nvGrpSpPr>
            <p:grpSpPr>
              <a:xfrm>
                <a:off x="-2" y="0"/>
                <a:ext cx="3718780" cy="1485397"/>
                <a:chOff x="-1" y="0"/>
                <a:chExt cx="3718778" cy="1485396"/>
              </a:xfrm>
            </p:grpSpPr>
            <p:pic>
              <p:nvPicPr>
                <p:cNvPr id="15" name="Imagen 5" descr="Imagen 5">
                  <a:extLst>
                    <a:ext uri="{FF2B5EF4-FFF2-40B4-BE49-F238E27FC236}">
                      <a16:creationId xmlns:a16="http://schemas.microsoft.com/office/drawing/2014/main" id="{4B33A7D7-32EA-4EF0-A7E2-82460FFC0F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0"/>
                  <a:ext cx="3718778" cy="1485396"/>
                </a:xfrm>
                <a:prstGeom prst="rect">
                  <a:avLst/>
                </a:prstGeom>
                <a:ln w="12700" cap="flat">
                  <a:noFill/>
                  <a:miter lim="400000"/>
                </a:ln>
                <a:effectLst/>
              </p:spPr>
            </p:pic>
            <p:sp>
              <p:nvSpPr>
                <p:cNvPr id="16" name="CuadroTexto 6">
                  <a:extLst>
                    <a:ext uri="{FF2B5EF4-FFF2-40B4-BE49-F238E27FC236}">
                      <a16:creationId xmlns:a16="http://schemas.microsoft.com/office/drawing/2014/main" id="{A47BBE3D-A87D-42DA-A250-38A20C006B38}"/>
                    </a:ext>
                  </a:extLst>
                </p:cNvPr>
                <p:cNvSpPr txBox="1"/>
                <p:nvPr/>
              </p:nvSpPr>
              <p:spPr>
                <a:xfrm>
                  <a:off x="587540" y="91368"/>
                  <a:ext cx="291747" cy="318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1600" b="1">
                      <a:latin typeface="Calibri"/>
                      <a:ea typeface="Calibri"/>
                      <a:cs typeface="Calibri"/>
                      <a:sym typeface="Calibri"/>
                    </a:defRPr>
                  </a:lvl1pPr>
                </a:lstStyle>
                <a:p>
                  <a:r>
                    <a:rPr lang="en-US" sz="1400" dirty="0"/>
                    <a:t>LD</a:t>
                  </a:r>
                </a:p>
              </p:txBody>
            </p:sp>
            <p:sp>
              <p:nvSpPr>
                <p:cNvPr id="17" name="CuadroTexto 9">
                  <a:extLst>
                    <a:ext uri="{FF2B5EF4-FFF2-40B4-BE49-F238E27FC236}">
                      <a16:creationId xmlns:a16="http://schemas.microsoft.com/office/drawing/2014/main" id="{9B85AE3C-13AC-42A1-A0F8-14A51AFF279E}"/>
                    </a:ext>
                  </a:extLst>
                </p:cNvPr>
                <p:cNvSpPr txBox="1"/>
                <p:nvPr/>
              </p:nvSpPr>
              <p:spPr>
                <a:xfrm>
                  <a:off x="2286123" y="84475"/>
                  <a:ext cx="301365" cy="318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1600" b="1">
                      <a:latin typeface="Calibri"/>
                      <a:ea typeface="Calibri"/>
                      <a:cs typeface="Calibri"/>
                      <a:sym typeface="Calibri"/>
                    </a:defRPr>
                  </a:lvl1pPr>
                </a:lstStyle>
                <a:p>
                  <a:r>
                    <a:rPr lang="en-US" sz="1400" dirty="0"/>
                    <a:t>SD</a:t>
                  </a:r>
                </a:p>
              </p:txBody>
            </p:sp>
          </p:grpSp>
          <p:sp>
            <p:nvSpPr>
              <p:cNvPr id="13" name="Rectángulo 40">
                <a:extLst>
                  <a:ext uri="{FF2B5EF4-FFF2-40B4-BE49-F238E27FC236}">
                    <a16:creationId xmlns:a16="http://schemas.microsoft.com/office/drawing/2014/main" id="{97662156-20B8-4512-9B56-494809FC436D}"/>
                  </a:ext>
                </a:extLst>
              </p:cNvPr>
              <p:cNvSpPr/>
              <p:nvPr/>
            </p:nvSpPr>
            <p:spPr>
              <a:xfrm>
                <a:off x="1405306" y="117403"/>
                <a:ext cx="415306" cy="836727"/>
              </a:xfrm>
              <a:prstGeom prst="rect">
                <a:avLst/>
              </a:prstGeom>
              <a:solidFill>
                <a:schemeClr val="bg1">
                  <a:lumMod val="75000"/>
                  <a:alpha val="60000"/>
                </a:schemeClr>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4" name="Rectángulo 41">
                <a:extLst>
                  <a:ext uri="{FF2B5EF4-FFF2-40B4-BE49-F238E27FC236}">
                    <a16:creationId xmlns:a16="http://schemas.microsoft.com/office/drawing/2014/main" id="{1D39C124-DC41-49CB-8167-8F68BD94DF55}"/>
                  </a:ext>
                </a:extLst>
              </p:cNvPr>
              <p:cNvSpPr/>
              <p:nvPr/>
            </p:nvSpPr>
            <p:spPr>
              <a:xfrm>
                <a:off x="2804361" y="127944"/>
                <a:ext cx="732981" cy="836727"/>
              </a:xfrm>
              <a:prstGeom prst="rect">
                <a:avLst/>
              </a:prstGeom>
              <a:solidFill>
                <a:srgbClr val="D9D9D9">
                  <a:alpha val="60000"/>
                </a:srgbClr>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60" name="Rectángulo 13">
              <a:extLst>
                <a:ext uri="{FF2B5EF4-FFF2-40B4-BE49-F238E27FC236}">
                  <a16:creationId xmlns:a16="http://schemas.microsoft.com/office/drawing/2014/main" id="{A7FD757C-E0E8-4D52-A013-39DD26077111}"/>
                </a:ext>
              </a:extLst>
            </p:cNvPr>
            <p:cNvSpPr/>
            <p:nvPr/>
          </p:nvSpPr>
          <p:spPr>
            <a:xfrm>
              <a:off x="259744" y="826502"/>
              <a:ext cx="3932398" cy="2602498"/>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62" name="CuadroTexto 61">
              <a:extLst>
                <a:ext uri="{FF2B5EF4-FFF2-40B4-BE49-F238E27FC236}">
                  <a16:creationId xmlns:a16="http://schemas.microsoft.com/office/drawing/2014/main" id="{4B46EDB4-CFE9-4191-A38C-D1DFCC1ABAF3}"/>
                </a:ext>
              </a:extLst>
            </p:cNvPr>
            <p:cNvSpPr txBox="1"/>
            <p:nvPr/>
          </p:nvSpPr>
          <p:spPr>
            <a:xfrm>
              <a:off x="265814" y="3138164"/>
              <a:ext cx="3899707"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Diurnal accumulation of </a:t>
              </a:r>
              <a:r>
                <a:rPr lang="en-US" sz="1200" b="1" i="1" dirty="0">
                  <a:latin typeface="Calibri" panose="020F0502020204030204" pitchFamily="34" charset="0"/>
                  <a:cs typeface="Calibri" panose="020F0502020204030204" pitchFamily="34" charset="0"/>
                </a:rPr>
                <a:t>CO</a:t>
              </a:r>
              <a:r>
                <a:rPr lang="en-US" sz="1200" b="1" dirty="0">
                  <a:latin typeface="Calibri" panose="020F0502020204030204" pitchFamily="34" charset="0"/>
                  <a:cs typeface="Calibri" panose="020F0502020204030204" pitchFamily="34" charset="0"/>
                </a:rPr>
                <a:t> mRNA in different daylength</a:t>
              </a:r>
              <a:endParaRPr kumimoji="0" lang="en-US" sz="1200" b="1" u="none" strike="noStrike" cap="none" spc="0" normalizeH="0" baseline="0" dirty="0">
                <a:ln>
                  <a:noFill/>
                </a:ln>
                <a:effectLst/>
                <a:uFillTx/>
                <a:latin typeface="Calibri" panose="020F0502020204030204" pitchFamily="34" charset="0"/>
                <a:cs typeface="Calibri" panose="020F0502020204030204" pitchFamily="34" charset="0"/>
                <a:sym typeface="Arial"/>
              </a:endParaRPr>
            </a:p>
          </p:txBody>
        </p:sp>
      </p:grpSp>
      <p:grpSp>
        <p:nvGrpSpPr>
          <p:cNvPr id="20" name="Grupo 19">
            <a:extLst>
              <a:ext uri="{FF2B5EF4-FFF2-40B4-BE49-F238E27FC236}">
                <a16:creationId xmlns:a16="http://schemas.microsoft.com/office/drawing/2014/main" id="{3B10B40F-F575-4321-B8F8-DEE343D9A5B6}"/>
              </a:ext>
            </a:extLst>
          </p:cNvPr>
          <p:cNvGrpSpPr/>
          <p:nvPr/>
        </p:nvGrpSpPr>
        <p:grpSpPr>
          <a:xfrm>
            <a:off x="4248140" y="742278"/>
            <a:ext cx="4654678" cy="5150095"/>
            <a:chOff x="4248140" y="742278"/>
            <a:chExt cx="4654678" cy="5150095"/>
          </a:xfrm>
        </p:grpSpPr>
        <p:grpSp>
          <p:nvGrpSpPr>
            <p:cNvPr id="18" name="Grupo 17">
              <a:extLst>
                <a:ext uri="{FF2B5EF4-FFF2-40B4-BE49-F238E27FC236}">
                  <a16:creationId xmlns:a16="http://schemas.microsoft.com/office/drawing/2014/main" id="{4BF7FABE-4E69-434E-AA67-690064FAD74A}"/>
                </a:ext>
              </a:extLst>
            </p:cNvPr>
            <p:cNvGrpSpPr/>
            <p:nvPr/>
          </p:nvGrpSpPr>
          <p:grpSpPr>
            <a:xfrm>
              <a:off x="4248140" y="742278"/>
              <a:ext cx="4654678" cy="5150095"/>
              <a:chOff x="4248140" y="826502"/>
              <a:chExt cx="4654678" cy="5150095"/>
            </a:xfrm>
          </p:grpSpPr>
          <p:sp>
            <p:nvSpPr>
              <p:cNvPr id="19" name="Rectángulo 13">
                <a:extLst>
                  <a:ext uri="{FF2B5EF4-FFF2-40B4-BE49-F238E27FC236}">
                    <a16:creationId xmlns:a16="http://schemas.microsoft.com/office/drawing/2014/main" id="{26B59735-20D4-4721-8C2F-74A5A9043C1A}"/>
                  </a:ext>
                </a:extLst>
              </p:cNvPr>
              <p:cNvSpPr/>
              <p:nvPr/>
            </p:nvSpPr>
            <p:spPr>
              <a:xfrm>
                <a:off x="4262788" y="826502"/>
                <a:ext cx="4623682" cy="5107550"/>
              </a:xfrm>
              <a:prstGeom prst="rect">
                <a:avLst/>
              </a:prstGeom>
              <a:ln w="19050">
                <a:solidFill>
                  <a:schemeClr val="bg1">
                    <a:lumMod val="65000"/>
                  </a:schemeClr>
                </a:solidFill>
                <a:prstDash val="sysDash"/>
              </a:ln>
            </p:spPr>
            <p:txBody>
              <a:bodyPr lIns="45718" tIns="45718" rIns="45718" bIns="45718" anchor="ctr"/>
              <a:lstStyle/>
              <a:p>
                <a:pPr algn="ctr">
                  <a:defRPr>
                    <a:solidFill>
                      <a:srgbClr val="FFFFFF"/>
                    </a:solidFill>
                  </a:defRPr>
                </a:pPr>
                <a:endParaRPr lang="en-US" dirty="0"/>
              </a:p>
            </p:txBody>
          </p:sp>
          <p:grpSp>
            <p:nvGrpSpPr>
              <p:cNvPr id="77" name="Grupo 76">
                <a:extLst>
                  <a:ext uri="{FF2B5EF4-FFF2-40B4-BE49-F238E27FC236}">
                    <a16:creationId xmlns:a16="http://schemas.microsoft.com/office/drawing/2014/main" id="{8938EAF7-10D7-4F19-8FC4-65670077AC07}"/>
                  </a:ext>
                </a:extLst>
              </p:cNvPr>
              <p:cNvGrpSpPr/>
              <p:nvPr/>
            </p:nvGrpSpPr>
            <p:grpSpPr>
              <a:xfrm>
                <a:off x="4943282" y="1808186"/>
                <a:ext cx="3600000" cy="1400408"/>
                <a:chOff x="4943282" y="1808186"/>
                <a:chExt cx="3600000" cy="1400408"/>
              </a:xfrm>
            </p:grpSpPr>
            <p:grpSp>
              <p:nvGrpSpPr>
                <p:cNvPr id="76" name="Grupo 75">
                  <a:extLst>
                    <a:ext uri="{FF2B5EF4-FFF2-40B4-BE49-F238E27FC236}">
                      <a16:creationId xmlns:a16="http://schemas.microsoft.com/office/drawing/2014/main" id="{09EC4722-6D3C-4498-9E5A-DBD78E091DC9}"/>
                    </a:ext>
                  </a:extLst>
                </p:cNvPr>
                <p:cNvGrpSpPr/>
                <p:nvPr/>
              </p:nvGrpSpPr>
              <p:grpSpPr>
                <a:xfrm>
                  <a:off x="4943282" y="1808186"/>
                  <a:ext cx="3600000" cy="1400408"/>
                  <a:chOff x="4943282" y="1808186"/>
                  <a:chExt cx="3600000" cy="1400408"/>
                </a:xfrm>
              </p:grpSpPr>
              <p:grpSp>
                <p:nvGrpSpPr>
                  <p:cNvPr id="3" name="Grupo 2">
                    <a:extLst>
                      <a:ext uri="{FF2B5EF4-FFF2-40B4-BE49-F238E27FC236}">
                        <a16:creationId xmlns:a16="http://schemas.microsoft.com/office/drawing/2014/main" id="{1F5073FB-B79D-4BA6-A9A5-D7A4D5DC4CF3}"/>
                      </a:ext>
                    </a:extLst>
                  </p:cNvPr>
                  <p:cNvGrpSpPr/>
                  <p:nvPr/>
                </p:nvGrpSpPr>
                <p:grpSpPr>
                  <a:xfrm>
                    <a:off x="4943282" y="1808186"/>
                    <a:ext cx="3600000" cy="1400408"/>
                    <a:chOff x="4943282" y="1808186"/>
                    <a:chExt cx="3600000" cy="1400408"/>
                  </a:xfrm>
                </p:grpSpPr>
                <p:sp>
                  <p:nvSpPr>
                    <p:cNvPr id="21" name="Rectángulo 45">
                      <a:extLst>
                        <a:ext uri="{FF2B5EF4-FFF2-40B4-BE49-F238E27FC236}">
                          <a16:creationId xmlns:a16="http://schemas.microsoft.com/office/drawing/2014/main" id="{35C5E97F-0C15-4B4F-AEAD-CACCC62A5AFF}"/>
                        </a:ext>
                      </a:extLst>
                    </p:cNvPr>
                    <p:cNvSpPr/>
                    <p:nvPr/>
                  </p:nvSpPr>
                  <p:spPr>
                    <a:xfrm>
                      <a:off x="4943282" y="1808186"/>
                      <a:ext cx="2411287" cy="1396720"/>
                    </a:xfrm>
                    <a:prstGeom prst="rect">
                      <a:avLst/>
                    </a:prstGeom>
                    <a:gradFill flip="none" rotWithShape="1">
                      <a:gsLst>
                        <a:gs pos="10000">
                          <a:schemeClr val="bg1"/>
                        </a:gs>
                        <a:gs pos="0">
                          <a:schemeClr val="accent6">
                            <a:lumMod val="20000"/>
                            <a:lumOff val="80000"/>
                          </a:schemeClr>
                        </a:gs>
                        <a:gs pos="100000">
                          <a:schemeClr val="bg1">
                            <a:lumMod val="95000"/>
                          </a:schemeClr>
                        </a:gs>
                      </a:gsLst>
                      <a:lin ang="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22" name="Rectángulo 45">
                      <a:extLst>
                        <a:ext uri="{FF2B5EF4-FFF2-40B4-BE49-F238E27FC236}">
                          <a16:creationId xmlns:a16="http://schemas.microsoft.com/office/drawing/2014/main" id="{604AF96F-472D-491B-B271-BC140EE74C51}"/>
                        </a:ext>
                      </a:extLst>
                    </p:cNvPr>
                    <p:cNvSpPr/>
                    <p:nvPr/>
                  </p:nvSpPr>
                  <p:spPr>
                    <a:xfrm>
                      <a:off x="7328920" y="1812680"/>
                      <a:ext cx="1214362" cy="1395914"/>
                    </a:xfrm>
                    <a:prstGeom prst="rect">
                      <a:avLst/>
                    </a:prstGeom>
                    <a:gradFill flip="none" rotWithShape="1">
                      <a:gsLst>
                        <a:gs pos="75000">
                          <a:schemeClr val="bg1">
                            <a:lumMod val="65000"/>
                          </a:schemeClr>
                        </a:gs>
                        <a:gs pos="35000">
                          <a:schemeClr val="bg1">
                            <a:lumMod val="65000"/>
                          </a:schemeClr>
                        </a:gs>
                        <a:gs pos="0">
                          <a:schemeClr val="bg1">
                            <a:lumMod val="85000"/>
                          </a:schemeClr>
                        </a:gs>
                        <a:gs pos="100000">
                          <a:schemeClr val="bg1">
                            <a:lumMod val="85000"/>
                          </a:schemeClr>
                        </a:gs>
                      </a:gsLst>
                      <a:lin ang="10800000" scaled="0"/>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23" name="Forma libre: forma 22">
                    <a:extLst>
                      <a:ext uri="{FF2B5EF4-FFF2-40B4-BE49-F238E27FC236}">
                        <a16:creationId xmlns:a16="http://schemas.microsoft.com/office/drawing/2014/main" id="{DEE2A9FC-6B1A-4053-96BB-D19856AF54EB}"/>
                      </a:ext>
                    </a:extLst>
                  </p:cNvPr>
                  <p:cNvSpPr/>
                  <p:nvPr/>
                </p:nvSpPr>
                <p:spPr>
                  <a:xfrm>
                    <a:off x="4963007" y="2188319"/>
                    <a:ext cx="3519480" cy="973674"/>
                  </a:xfrm>
                  <a:custGeom>
                    <a:avLst/>
                    <a:gdLst>
                      <a:gd name="connsiteX0" fmla="*/ 0 w 3519480"/>
                      <a:gd name="connsiteY0" fmla="*/ 776055 h 973674"/>
                      <a:gd name="connsiteX1" fmla="*/ 167594 w 3519480"/>
                      <a:gd name="connsiteY1" fmla="*/ 884883 h 973674"/>
                      <a:gd name="connsiteX2" fmla="*/ 536302 w 3519480"/>
                      <a:gd name="connsiteY2" fmla="*/ 973306 h 973674"/>
                      <a:gd name="connsiteX3" fmla="*/ 1013945 w 3519480"/>
                      <a:gd name="connsiteY3" fmla="*/ 850874 h 973674"/>
                      <a:gd name="connsiteX4" fmla="*/ 1323995 w 3519480"/>
                      <a:gd name="connsiteY4" fmla="*/ 544795 h 973674"/>
                      <a:gd name="connsiteX5" fmla="*/ 1499969 w 3519480"/>
                      <a:gd name="connsiteY5" fmla="*/ 408759 h 973674"/>
                      <a:gd name="connsiteX6" fmla="*/ 1701082 w 3519480"/>
                      <a:gd name="connsiteY6" fmla="*/ 354345 h 973674"/>
                      <a:gd name="connsiteX7" fmla="*/ 1927334 w 3519480"/>
                      <a:gd name="connsiteY7" fmla="*/ 408759 h 973674"/>
                      <a:gd name="connsiteX8" fmla="*/ 2120068 w 3519480"/>
                      <a:gd name="connsiteY8" fmla="*/ 429165 h 973674"/>
                      <a:gd name="connsiteX9" fmla="*/ 2329560 w 3519480"/>
                      <a:gd name="connsiteY9" fmla="*/ 306733 h 973674"/>
                      <a:gd name="connsiteX10" fmla="*/ 2488775 w 3519480"/>
                      <a:gd name="connsiteY10" fmla="*/ 163896 h 973674"/>
                      <a:gd name="connsiteX11" fmla="*/ 2631230 w 3519480"/>
                      <a:gd name="connsiteY11" fmla="*/ 89076 h 973674"/>
                      <a:gd name="connsiteX12" fmla="*/ 2832343 w 3519480"/>
                      <a:gd name="connsiteY12" fmla="*/ 21059 h 973674"/>
                      <a:gd name="connsiteX13" fmla="*/ 3066975 w 3519480"/>
                      <a:gd name="connsiteY13" fmla="*/ 27860 h 973674"/>
                      <a:gd name="connsiteX14" fmla="*/ 3343506 w 3519480"/>
                      <a:gd name="connsiteY14" fmla="*/ 333940 h 973674"/>
                      <a:gd name="connsiteX15" fmla="*/ 3519480 w 3519480"/>
                      <a:gd name="connsiteY15" fmla="*/ 918892 h 9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19480" h="973674" fill="none" extrusionOk="0">
                        <a:moveTo>
                          <a:pt x="0" y="776055"/>
                        </a:moveTo>
                        <a:cubicBezTo>
                          <a:pt x="40135" y="825757"/>
                          <a:pt x="76907" y="847589"/>
                          <a:pt x="167594" y="884883"/>
                        </a:cubicBezTo>
                        <a:cubicBezTo>
                          <a:pt x="257215" y="922224"/>
                          <a:pt x="391230" y="993386"/>
                          <a:pt x="536302" y="973306"/>
                        </a:cubicBezTo>
                        <a:cubicBezTo>
                          <a:pt x="693339" y="925820"/>
                          <a:pt x="875849" y="922720"/>
                          <a:pt x="1013945" y="850874"/>
                        </a:cubicBezTo>
                        <a:cubicBezTo>
                          <a:pt x="1142957" y="782004"/>
                          <a:pt x="1225696" y="605786"/>
                          <a:pt x="1323995" y="544795"/>
                        </a:cubicBezTo>
                        <a:cubicBezTo>
                          <a:pt x="1409287" y="475514"/>
                          <a:pt x="1436281" y="432372"/>
                          <a:pt x="1499969" y="408759"/>
                        </a:cubicBezTo>
                        <a:cubicBezTo>
                          <a:pt x="1579193" y="383223"/>
                          <a:pt x="1624731" y="354298"/>
                          <a:pt x="1701082" y="354345"/>
                        </a:cubicBezTo>
                        <a:cubicBezTo>
                          <a:pt x="1779010" y="350845"/>
                          <a:pt x="1855522" y="394972"/>
                          <a:pt x="1927334" y="408759"/>
                        </a:cubicBezTo>
                        <a:cubicBezTo>
                          <a:pt x="2004099" y="413759"/>
                          <a:pt x="2047557" y="448765"/>
                          <a:pt x="2120068" y="429165"/>
                        </a:cubicBezTo>
                        <a:cubicBezTo>
                          <a:pt x="2185051" y="414631"/>
                          <a:pt x="2260030" y="349368"/>
                          <a:pt x="2329560" y="306733"/>
                        </a:cubicBezTo>
                        <a:cubicBezTo>
                          <a:pt x="2391360" y="266463"/>
                          <a:pt x="2433566" y="214909"/>
                          <a:pt x="2488775" y="163896"/>
                        </a:cubicBezTo>
                        <a:cubicBezTo>
                          <a:pt x="2546051" y="134589"/>
                          <a:pt x="2574770" y="113169"/>
                          <a:pt x="2631230" y="89076"/>
                        </a:cubicBezTo>
                        <a:cubicBezTo>
                          <a:pt x="2697287" y="83738"/>
                          <a:pt x="2751240" y="29109"/>
                          <a:pt x="2832343" y="21059"/>
                        </a:cubicBezTo>
                        <a:cubicBezTo>
                          <a:pt x="2926909" y="9217"/>
                          <a:pt x="2983855" y="-25127"/>
                          <a:pt x="3066975" y="27860"/>
                        </a:cubicBezTo>
                        <a:cubicBezTo>
                          <a:pt x="3127883" y="100040"/>
                          <a:pt x="3266364" y="154406"/>
                          <a:pt x="3343506" y="333940"/>
                        </a:cubicBezTo>
                        <a:cubicBezTo>
                          <a:pt x="3454713" y="445003"/>
                          <a:pt x="3511710" y="704912"/>
                          <a:pt x="3519480" y="918892"/>
                        </a:cubicBezTo>
                      </a:path>
                      <a:path w="3519480" h="973674" stroke="0" extrusionOk="0">
                        <a:moveTo>
                          <a:pt x="0" y="776055"/>
                        </a:moveTo>
                        <a:cubicBezTo>
                          <a:pt x="44288" y="814072"/>
                          <a:pt x="69845" y="841977"/>
                          <a:pt x="167594" y="884883"/>
                        </a:cubicBezTo>
                        <a:cubicBezTo>
                          <a:pt x="247258" y="941075"/>
                          <a:pt x="418907" y="964322"/>
                          <a:pt x="536302" y="973306"/>
                        </a:cubicBezTo>
                        <a:cubicBezTo>
                          <a:pt x="667537" y="991491"/>
                          <a:pt x="864558" y="916754"/>
                          <a:pt x="1013945" y="850874"/>
                        </a:cubicBezTo>
                        <a:cubicBezTo>
                          <a:pt x="1148594" y="760544"/>
                          <a:pt x="1237499" y="599238"/>
                          <a:pt x="1323995" y="544795"/>
                        </a:cubicBezTo>
                        <a:cubicBezTo>
                          <a:pt x="1405816" y="472614"/>
                          <a:pt x="1431532" y="439039"/>
                          <a:pt x="1499969" y="408759"/>
                        </a:cubicBezTo>
                        <a:cubicBezTo>
                          <a:pt x="1573671" y="379456"/>
                          <a:pt x="1650082" y="350328"/>
                          <a:pt x="1701082" y="354345"/>
                        </a:cubicBezTo>
                        <a:cubicBezTo>
                          <a:pt x="1770818" y="356879"/>
                          <a:pt x="1854491" y="414427"/>
                          <a:pt x="1927334" y="408759"/>
                        </a:cubicBezTo>
                        <a:cubicBezTo>
                          <a:pt x="1996921" y="419816"/>
                          <a:pt x="2057611" y="434367"/>
                          <a:pt x="2120068" y="429165"/>
                        </a:cubicBezTo>
                        <a:cubicBezTo>
                          <a:pt x="2193729" y="402841"/>
                          <a:pt x="2249491" y="357046"/>
                          <a:pt x="2329560" y="306733"/>
                        </a:cubicBezTo>
                        <a:cubicBezTo>
                          <a:pt x="2391784" y="248472"/>
                          <a:pt x="2442274" y="184953"/>
                          <a:pt x="2488775" y="163896"/>
                        </a:cubicBezTo>
                        <a:cubicBezTo>
                          <a:pt x="2540401" y="119335"/>
                          <a:pt x="2564866" y="108271"/>
                          <a:pt x="2631230" y="89076"/>
                        </a:cubicBezTo>
                        <a:cubicBezTo>
                          <a:pt x="2691318" y="65834"/>
                          <a:pt x="2758878" y="33336"/>
                          <a:pt x="2832343" y="21059"/>
                        </a:cubicBezTo>
                        <a:cubicBezTo>
                          <a:pt x="2915262" y="-5915"/>
                          <a:pt x="2978702" y="-16448"/>
                          <a:pt x="3066975" y="27860"/>
                        </a:cubicBezTo>
                        <a:cubicBezTo>
                          <a:pt x="3147678" y="56629"/>
                          <a:pt x="3271525" y="186150"/>
                          <a:pt x="3343506" y="333940"/>
                        </a:cubicBezTo>
                        <a:cubicBezTo>
                          <a:pt x="3440146" y="491898"/>
                          <a:pt x="3467499" y="718298"/>
                          <a:pt x="3519480" y="918892"/>
                        </a:cubicBezTo>
                      </a:path>
                    </a:pathLst>
                  </a:custGeom>
                  <a:ln w="19050">
                    <a:extLst>
                      <a:ext uri="{C807C97D-BFC1-408E-A445-0C87EB9F89A2}">
                        <ask:lineSketchStyleProps xmlns:ask="http://schemas.microsoft.com/office/drawing/2018/sketchyshapes" sd="658789007">
                          <a:custGeom>
                            <a:avLst/>
                            <a:gdLst>
                              <a:gd name="connsiteX0" fmla="*/ 0 w 3657600"/>
                              <a:gd name="connsiteY0" fmla="*/ 993614 h 1246633"/>
                              <a:gd name="connsiteX1" fmla="*/ 174172 w 3657600"/>
                              <a:gd name="connsiteY1" fmla="*/ 1132951 h 1246633"/>
                              <a:gd name="connsiteX2" fmla="*/ 557349 w 3657600"/>
                              <a:gd name="connsiteY2" fmla="*/ 1246163 h 1246633"/>
                              <a:gd name="connsiteX3" fmla="*/ 1053737 w 3657600"/>
                              <a:gd name="connsiteY3" fmla="*/ 1089408 h 1246633"/>
                              <a:gd name="connsiteX4" fmla="*/ 1375955 w 3657600"/>
                              <a:gd name="connsiteY4" fmla="*/ 697523 h 1246633"/>
                              <a:gd name="connsiteX5" fmla="*/ 1558835 w 3657600"/>
                              <a:gd name="connsiteY5" fmla="*/ 523351 h 1246633"/>
                              <a:gd name="connsiteX6" fmla="*/ 1767840 w 3657600"/>
                              <a:gd name="connsiteY6" fmla="*/ 453683 h 1246633"/>
                              <a:gd name="connsiteX7" fmla="*/ 2002972 w 3657600"/>
                              <a:gd name="connsiteY7" fmla="*/ 523351 h 1246633"/>
                              <a:gd name="connsiteX8" fmla="*/ 2203269 w 3657600"/>
                              <a:gd name="connsiteY8" fmla="*/ 549477 h 1246633"/>
                              <a:gd name="connsiteX9" fmla="*/ 2420983 w 3657600"/>
                              <a:gd name="connsiteY9" fmla="*/ 392723 h 1246633"/>
                              <a:gd name="connsiteX10" fmla="*/ 2586446 w 3657600"/>
                              <a:gd name="connsiteY10" fmla="*/ 209843 h 1246633"/>
                              <a:gd name="connsiteX11" fmla="*/ 2734492 w 3657600"/>
                              <a:gd name="connsiteY11" fmla="*/ 114048 h 1246633"/>
                              <a:gd name="connsiteX12" fmla="*/ 2943497 w 3657600"/>
                              <a:gd name="connsiteY12" fmla="*/ 26963 h 1246633"/>
                              <a:gd name="connsiteX13" fmla="*/ 3187337 w 3657600"/>
                              <a:gd name="connsiteY13" fmla="*/ 35671 h 1246633"/>
                              <a:gd name="connsiteX14" fmla="*/ 3474720 w 3657600"/>
                              <a:gd name="connsiteY14" fmla="*/ 427557 h 1246633"/>
                              <a:gd name="connsiteX15" fmla="*/ 3657600 w 3657600"/>
                              <a:gd name="connsiteY15" fmla="*/ 1176494 h 124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1246633">
                                <a:moveTo>
                                  <a:pt x="0" y="993614"/>
                                </a:moveTo>
                                <a:cubicBezTo>
                                  <a:pt x="40640" y="1042237"/>
                                  <a:pt x="81281" y="1090860"/>
                                  <a:pt x="174172" y="1132951"/>
                                </a:cubicBezTo>
                                <a:cubicBezTo>
                                  <a:pt x="267063" y="1175042"/>
                                  <a:pt x="410755" y="1253420"/>
                                  <a:pt x="557349" y="1246163"/>
                                </a:cubicBezTo>
                                <a:cubicBezTo>
                                  <a:pt x="703943" y="1238906"/>
                                  <a:pt x="917303" y="1180848"/>
                                  <a:pt x="1053737" y="1089408"/>
                                </a:cubicBezTo>
                                <a:cubicBezTo>
                                  <a:pt x="1190171" y="997968"/>
                                  <a:pt x="1291772" y="791866"/>
                                  <a:pt x="1375955" y="697523"/>
                                </a:cubicBezTo>
                                <a:cubicBezTo>
                                  <a:pt x="1460138" y="603180"/>
                                  <a:pt x="1493521" y="563991"/>
                                  <a:pt x="1558835" y="523351"/>
                                </a:cubicBezTo>
                                <a:cubicBezTo>
                                  <a:pt x="1624149" y="482711"/>
                                  <a:pt x="1693817" y="453683"/>
                                  <a:pt x="1767840" y="453683"/>
                                </a:cubicBezTo>
                                <a:cubicBezTo>
                                  <a:pt x="1841863" y="453683"/>
                                  <a:pt x="1930401" y="507385"/>
                                  <a:pt x="2002972" y="523351"/>
                                </a:cubicBezTo>
                                <a:cubicBezTo>
                                  <a:pt x="2075543" y="539317"/>
                                  <a:pt x="2133600" y="571248"/>
                                  <a:pt x="2203269" y="549477"/>
                                </a:cubicBezTo>
                                <a:cubicBezTo>
                                  <a:pt x="2272938" y="527706"/>
                                  <a:pt x="2357120" y="449329"/>
                                  <a:pt x="2420983" y="392723"/>
                                </a:cubicBezTo>
                                <a:cubicBezTo>
                                  <a:pt x="2484846" y="336117"/>
                                  <a:pt x="2534195" y="256289"/>
                                  <a:pt x="2586446" y="209843"/>
                                </a:cubicBezTo>
                                <a:cubicBezTo>
                                  <a:pt x="2638698" y="163397"/>
                                  <a:pt x="2674984" y="144528"/>
                                  <a:pt x="2734492" y="114048"/>
                                </a:cubicBezTo>
                                <a:cubicBezTo>
                                  <a:pt x="2794000" y="83568"/>
                                  <a:pt x="2868023" y="40026"/>
                                  <a:pt x="2943497" y="26963"/>
                                </a:cubicBezTo>
                                <a:cubicBezTo>
                                  <a:pt x="3018971" y="13900"/>
                                  <a:pt x="3098800" y="-31095"/>
                                  <a:pt x="3187337" y="35671"/>
                                </a:cubicBezTo>
                                <a:cubicBezTo>
                                  <a:pt x="3275874" y="102437"/>
                                  <a:pt x="3396343" y="237420"/>
                                  <a:pt x="3474720" y="427557"/>
                                </a:cubicBezTo>
                                <a:cubicBezTo>
                                  <a:pt x="3553097" y="617694"/>
                                  <a:pt x="3605348" y="897094"/>
                                  <a:pt x="3657600" y="1176494"/>
                                </a:cubicBezTo>
                              </a:path>
                            </a:pathLst>
                          </a:custGeom>
                          <ask:type>
                            <ask:lineSketchScribbl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28" name="Grupo 27">
                    <a:extLst>
                      <a:ext uri="{FF2B5EF4-FFF2-40B4-BE49-F238E27FC236}">
                        <a16:creationId xmlns:a16="http://schemas.microsoft.com/office/drawing/2014/main" id="{C9E3ED79-C59C-463B-9487-1FB9E91055EB}"/>
                      </a:ext>
                    </a:extLst>
                  </p:cNvPr>
                  <p:cNvGrpSpPr>
                    <a:grpSpLocks noChangeAspect="1"/>
                  </p:cNvGrpSpPr>
                  <p:nvPr/>
                </p:nvGrpSpPr>
                <p:grpSpPr>
                  <a:xfrm>
                    <a:off x="5486041" y="2783120"/>
                    <a:ext cx="120126" cy="240168"/>
                    <a:chOff x="1832265" y="5864454"/>
                    <a:chExt cx="216000" cy="431844"/>
                  </a:xfrm>
                </p:grpSpPr>
                <p:cxnSp>
                  <p:nvCxnSpPr>
                    <p:cNvPr id="29" name="Conector recto 28">
                      <a:extLst>
                        <a:ext uri="{FF2B5EF4-FFF2-40B4-BE49-F238E27FC236}">
                          <a16:creationId xmlns:a16="http://schemas.microsoft.com/office/drawing/2014/main" id="{731BA0FA-D4ED-49B0-A728-0B8F1D569FD6}"/>
                        </a:ext>
                      </a:extLst>
                    </p:cNvPr>
                    <p:cNvCxnSpPr/>
                    <p:nvPr/>
                  </p:nvCxnSpPr>
                  <p:spPr>
                    <a:xfrm>
                      <a:off x="1940265" y="5864454"/>
                      <a:ext cx="0" cy="431844"/>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Conector recto 29">
                      <a:extLst>
                        <a:ext uri="{FF2B5EF4-FFF2-40B4-BE49-F238E27FC236}">
                          <a16:creationId xmlns:a16="http://schemas.microsoft.com/office/drawing/2014/main" id="{9AA1D53B-AF4C-4D99-980E-AD069FB05705}"/>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4" name="Grupo 73">
                    <a:extLst>
                      <a:ext uri="{FF2B5EF4-FFF2-40B4-BE49-F238E27FC236}">
                        <a16:creationId xmlns:a16="http://schemas.microsoft.com/office/drawing/2014/main" id="{9E0656CD-089F-41FB-8413-325FB2A4F5EC}"/>
                      </a:ext>
                    </a:extLst>
                  </p:cNvPr>
                  <p:cNvGrpSpPr/>
                  <p:nvPr/>
                </p:nvGrpSpPr>
                <p:grpSpPr>
                  <a:xfrm>
                    <a:off x="6027390" y="1821287"/>
                    <a:ext cx="1201518" cy="696713"/>
                    <a:chOff x="6027390" y="1821287"/>
                    <a:chExt cx="1201518" cy="696713"/>
                  </a:xfrm>
                </p:grpSpPr>
                <p:pic>
                  <p:nvPicPr>
                    <p:cNvPr id="68" name="Imagen 67" descr="Imagen que contiene alimentos&#10;&#10;Descripción generada automáticamente">
                      <a:extLst>
                        <a:ext uri="{FF2B5EF4-FFF2-40B4-BE49-F238E27FC236}">
                          <a16:creationId xmlns:a16="http://schemas.microsoft.com/office/drawing/2014/main" id="{435CF45D-0D3B-444C-9E14-BCE8D99F56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27390" y="1821287"/>
                      <a:ext cx="1201518" cy="696713"/>
                    </a:xfrm>
                    <a:prstGeom prst="rect">
                      <a:avLst/>
                    </a:prstGeom>
                  </p:spPr>
                </p:pic>
                <p:sp>
                  <p:nvSpPr>
                    <p:cNvPr id="34" name="CuadroTexto 20">
                      <a:extLst>
                        <a:ext uri="{FF2B5EF4-FFF2-40B4-BE49-F238E27FC236}">
                          <a16:creationId xmlns:a16="http://schemas.microsoft.com/office/drawing/2014/main" id="{99FBA5B6-347C-4A8D-A5E0-54106EC8C2C4}"/>
                        </a:ext>
                      </a:extLst>
                    </p:cNvPr>
                    <p:cNvSpPr txBox="1"/>
                    <p:nvPr/>
                  </p:nvSpPr>
                  <p:spPr>
                    <a:xfrm>
                      <a:off x="6256946" y="2009678"/>
                      <a:ext cx="231791"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dirty="0">
                          <a:solidFill>
                            <a:schemeClr val="bg1"/>
                          </a:solidFill>
                        </a:rPr>
                        <a:t>GI</a:t>
                      </a:r>
                    </a:p>
                  </p:txBody>
                </p:sp>
                <p:sp>
                  <p:nvSpPr>
                    <p:cNvPr id="32" name="CuadroTexto 20">
                      <a:extLst>
                        <a:ext uri="{FF2B5EF4-FFF2-40B4-BE49-F238E27FC236}">
                          <a16:creationId xmlns:a16="http://schemas.microsoft.com/office/drawing/2014/main" id="{F9979A37-AD35-417E-BF67-221C35D0A496}"/>
                        </a:ext>
                      </a:extLst>
                    </p:cNvPr>
                    <p:cNvSpPr txBox="1"/>
                    <p:nvPr/>
                  </p:nvSpPr>
                  <p:spPr>
                    <a:xfrm>
                      <a:off x="6487745" y="1904931"/>
                      <a:ext cx="396899"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dirty="0">
                          <a:solidFill>
                            <a:schemeClr val="bg1"/>
                          </a:solidFill>
                        </a:rPr>
                        <a:t>FKF1</a:t>
                      </a:r>
                    </a:p>
                  </p:txBody>
                </p:sp>
              </p:grpSp>
            </p:grpSp>
            <p:cxnSp>
              <p:nvCxnSpPr>
                <p:cNvPr id="27" name="Conector recto de flecha 26">
                  <a:extLst>
                    <a:ext uri="{FF2B5EF4-FFF2-40B4-BE49-F238E27FC236}">
                      <a16:creationId xmlns:a16="http://schemas.microsoft.com/office/drawing/2014/main" id="{91F7DA63-15B6-4D19-80D8-2E23F96ED25C}"/>
                    </a:ext>
                  </a:extLst>
                </p:cNvPr>
                <p:cNvCxnSpPr>
                  <a:cxnSpLocks/>
                </p:cNvCxnSpPr>
                <p:nvPr/>
              </p:nvCxnSpPr>
              <p:spPr>
                <a:xfrm rot="600000">
                  <a:off x="6554301" y="2305177"/>
                  <a:ext cx="38959" cy="21269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grpSp>
          <p:grpSp>
            <p:nvGrpSpPr>
              <p:cNvPr id="79" name="Grupo 78">
                <a:extLst>
                  <a:ext uri="{FF2B5EF4-FFF2-40B4-BE49-F238E27FC236}">
                    <a16:creationId xmlns:a16="http://schemas.microsoft.com/office/drawing/2014/main" id="{5D6730BF-C3D4-4EED-84D1-83EF3989B371}"/>
                  </a:ext>
                </a:extLst>
              </p:cNvPr>
              <p:cNvGrpSpPr/>
              <p:nvPr/>
            </p:nvGrpSpPr>
            <p:grpSpPr>
              <a:xfrm>
                <a:off x="4927395" y="3850797"/>
                <a:ext cx="3600000" cy="1459555"/>
                <a:chOff x="4927395" y="3723201"/>
                <a:chExt cx="3600000" cy="1459555"/>
              </a:xfrm>
            </p:grpSpPr>
            <p:grpSp>
              <p:nvGrpSpPr>
                <p:cNvPr id="78" name="Grupo 77">
                  <a:extLst>
                    <a:ext uri="{FF2B5EF4-FFF2-40B4-BE49-F238E27FC236}">
                      <a16:creationId xmlns:a16="http://schemas.microsoft.com/office/drawing/2014/main" id="{0429552E-4425-4F87-B564-0F6B228775F7}"/>
                    </a:ext>
                  </a:extLst>
                </p:cNvPr>
                <p:cNvGrpSpPr/>
                <p:nvPr/>
              </p:nvGrpSpPr>
              <p:grpSpPr>
                <a:xfrm>
                  <a:off x="4927395" y="3723201"/>
                  <a:ext cx="3600000" cy="1459555"/>
                  <a:chOff x="4927395" y="3723201"/>
                  <a:chExt cx="3600000" cy="1459555"/>
                </a:xfrm>
              </p:grpSpPr>
              <p:sp>
                <p:nvSpPr>
                  <p:cNvPr id="38" name="Rectángulo 45">
                    <a:extLst>
                      <a:ext uri="{FF2B5EF4-FFF2-40B4-BE49-F238E27FC236}">
                        <a16:creationId xmlns:a16="http://schemas.microsoft.com/office/drawing/2014/main" id="{ECB50592-C0F3-452D-A6E0-5506FE39E53F}"/>
                      </a:ext>
                    </a:extLst>
                  </p:cNvPr>
                  <p:cNvSpPr/>
                  <p:nvPr/>
                </p:nvSpPr>
                <p:spPr>
                  <a:xfrm>
                    <a:off x="4927395" y="3743099"/>
                    <a:ext cx="1206398" cy="1439657"/>
                  </a:xfrm>
                  <a:prstGeom prst="rect">
                    <a:avLst/>
                  </a:prstGeom>
                  <a:gradFill flip="none" rotWithShape="1">
                    <a:gsLst>
                      <a:gs pos="15000">
                        <a:schemeClr val="bg1"/>
                      </a:gs>
                      <a:gs pos="0">
                        <a:schemeClr val="accent6">
                          <a:lumMod val="20000"/>
                          <a:lumOff val="80000"/>
                        </a:schemeClr>
                      </a:gs>
                      <a:gs pos="100000">
                        <a:schemeClr val="bg1">
                          <a:lumMod val="95000"/>
                        </a:schemeClr>
                      </a:gs>
                    </a:gsLst>
                    <a:lin ang="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39" name="Rectángulo 45">
                    <a:extLst>
                      <a:ext uri="{FF2B5EF4-FFF2-40B4-BE49-F238E27FC236}">
                        <a16:creationId xmlns:a16="http://schemas.microsoft.com/office/drawing/2014/main" id="{70D6DA43-37E0-400D-8167-8412ADF7127D}"/>
                      </a:ext>
                    </a:extLst>
                  </p:cNvPr>
                  <p:cNvSpPr/>
                  <p:nvPr/>
                </p:nvSpPr>
                <p:spPr>
                  <a:xfrm>
                    <a:off x="6129249" y="3738605"/>
                    <a:ext cx="2398146" cy="1439657"/>
                  </a:xfrm>
                  <a:prstGeom prst="rect">
                    <a:avLst/>
                  </a:prstGeom>
                  <a:gradFill flip="none" rotWithShape="1">
                    <a:gsLst>
                      <a:gs pos="75000">
                        <a:schemeClr val="bg1">
                          <a:lumMod val="65000"/>
                        </a:schemeClr>
                      </a:gs>
                      <a:gs pos="22000">
                        <a:schemeClr val="bg1">
                          <a:lumMod val="65000"/>
                        </a:schemeClr>
                      </a:gs>
                      <a:gs pos="0">
                        <a:schemeClr val="bg1">
                          <a:lumMod val="85000"/>
                        </a:schemeClr>
                      </a:gs>
                      <a:gs pos="100000">
                        <a:schemeClr val="bg1">
                          <a:lumMod val="85000"/>
                        </a:schemeClr>
                      </a:gs>
                    </a:gsLst>
                    <a:lin ang="1080000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44" name="Forma libre: forma 43">
                    <a:extLst>
                      <a:ext uri="{FF2B5EF4-FFF2-40B4-BE49-F238E27FC236}">
                        <a16:creationId xmlns:a16="http://schemas.microsoft.com/office/drawing/2014/main" id="{7C9D8039-8582-4E86-8942-DE5A03609BE3}"/>
                      </a:ext>
                    </a:extLst>
                  </p:cNvPr>
                  <p:cNvSpPr/>
                  <p:nvPr/>
                </p:nvSpPr>
                <p:spPr>
                  <a:xfrm>
                    <a:off x="4968908" y="4006544"/>
                    <a:ext cx="3507651" cy="1132469"/>
                  </a:xfrm>
                  <a:custGeom>
                    <a:avLst/>
                    <a:gdLst>
                      <a:gd name="connsiteX0" fmla="*/ 0 w 3507651"/>
                      <a:gd name="connsiteY0" fmla="*/ 925175 h 1132469"/>
                      <a:gd name="connsiteX1" fmla="*/ 268701 w 3507651"/>
                      <a:gd name="connsiteY1" fmla="*/ 1042443 h 1132469"/>
                      <a:gd name="connsiteX2" fmla="*/ 617288 w 3507651"/>
                      <a:gd name="connsiteY2" fmla="*/ 1127136 h 1132469"/>
                      <a:gd name="connsiteX3" fmla="*/ 958612 w 3507651"/>
                      <a:gd name="connsiteY3" fmla="*/ 1114106 h 1132469"/>
                      <a:gd name="connsiteX4" fmla="*/ 1328986 w 3507651"/>
                      <a:gd name="connsiteY4" fmla="*/ 1035928 h 1132469"/>
                      <a:gd name="connsiteX5" fmla="*/ 1655785 w 3507651"/>
                      <a:gd name="connsiteY5" fmla="*/ 833967 h 1132469"/>
                      <a:gd name="connsiteX6" fmla="*/ 1815554 w 3507651"/>
                      <a:gd name="connsiteY6" fmla="*/ 521255 h 1132469"/>
                      <a:gd name="connsiteX7" fmla="*/ 2069732 w 3507651"/>
                      <a:gd name="connsiteY7" fmla="*/ 143393 h 1132469"/>
                      <a:gd name="connsiteX8" fmla="*/ 2396532 w 3507651"/>
                      <a:gd name="connsiteY8" fmla="*/ 66 h 1132469"/>
                      <a:gd name="connsiteX9" fmla="*/ 2774166 w 3507651"/>
                      <a:gd name="connsiteY9" fmla="*/ 130364 h 1132469"/>
                      <a:gd name="connsiteX10" fmla="*/ 3057393 w 3507651"/>
                      <a:gd name="connsiteY10" fmla="*/ 488680 h 1132469"/>
                      <a:gd name="connsiteX11" fmla="*/ 3224424 w 3507651"/>
                      <a:gd name="connsiteY11" fmla="*/ 723215 h 1132469"/>
                      <a:gd name="connsiteX12" fmla="*/ 3507651 w 3507651"/>
                      <a:gd name="connsiteY12" fmla="*/ 1042443 h 113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7651" h="1132469" fill="none" extrusionOk="0">
                        <a:moveTo>
                          <a:pt x="0" y="925175"/>
                        </a:moveTo>
                        <a:cubicBezTo>
                          <a:pt x="87505" y="964151"/>
                          <a:pt x="170625" y="1003418"/>
                          <a:pt x="268701" y="1042443"/>
                        </a:cubicBezTo>
                        <a:cubicBezTo>
                          <a:pt x="402986" y="1079062"/>
                          <a:pt x="476736" y="1098266"/>
                          <a:pt x="617288" y="1127136"/>
                        </a:cubicBezTo>
                        <a:cubicBezTo>
                          <a:pt x="723527" y="1140186"/>
                          <a:pt x="837662" y="1123869"/>
                          <a:pt x="958612" y="1114106"/>
                        </a:cubicBezTo>
                        <a:cubicBezTo>
                          <a:pt x="1064728" y="1133317"/>
                          <a:pt x="1220260" y="1103509"/>
                          <a:pt x="1328986" y="1035928"/>
                        </a:cubicBezTo>
                        <a:cubicBezTo>
                          <a:pt x="1458414" y="1007781"/>
                          <a:pt x="1560150" y="914116"/>
                          <a:pt x="1655785" y="833967"/>
                        </a:cubicBezTo>
                        <a:cubicBezTo>
                          <a:pt x="1728995" y="778133"/>
                          <a:pt x="1730221" y="647381"/>
                          <a:pt x="1815554" y="521255"/>
                        </a:cubicBezTo>
                        <a:cubicBezTo>
                          <a:pt x="1871363" y="384092"/>
                          <a:pt x="1972019" y="193602"/>
                          <a:pt x="2069732" y="143393"/>
                        </a:cubicBezTo>
                        <a:cubicBezTo>
                          <a:pt x="2159862" y="36350"/>
                          <a:pt x="2289338" y="5392"/>
                          <a:pt x="2396532" y="66"/>
                        </a:cubicBezTo>
                        <a:cubicBezTo>
                          <a:pt x="2501458" y="-5942"/>
                          <a:pt x="2649631" y="36719"/>
                          <a:pt x="2774166" y="130364"/>
                        </a:cubicBezTo>
                        <a:cubicBezTo>
                          <a:pt x="2889832" y="223152"/>
                          <a:pt x="2961552" y="369162"/>
                          <a:pt x="3057393" y="488680"/>
                        </a:cubicBezTo>
                        <a:cubicBezTo>
                          <a:pt x="3124212" y="585326"/>
                          <a:pt x="3151974" y="633142"/>
                          <a:pt x="3224424" y="723215"/>
                        </a:cubicBezTo>
                        <a:cubicBezTo>
                          <a:pt x="3290616" y="819730"/>
                          <a:pt x="3411170" y="944941"/>
                          <a:pt x="3507651" y="1042443"/>
                        </a:cubicBezTo>
                      </a:path>
                      <a:path w="3507651" h="1132469" stroke="0" extrusionOk="0">
                        <a:moveTo>
                          <a:pt x="0" y="925175"/>
                        </a:moveTo>
                        <a:cubicBezTo>
                          <a:pt x="94696" y="967366"/>
                          <a:pt x="155529" y="1004564"/>
                          <a:pt x="268701" y="1042443"/>
                        </a:cubicBezTo>
                        <a:cubicBezTo>
                          <a:pt x="392659" y="1086196"/>
                          <a:pt x="510734" y="1098662"/>
                          <a:pt x="617288" y="1127136"/>
                        </a:cubicBezTo>
                        <a:cubicBezTo>
                          <a:pt x="707103" y="1132463"/>
                          <a:pt x="837210" y="1129957"/>
                          <a:pt x="958612" y="1114106"/>
                        </a:cubicBezTo>
                        <a:cubicBezTo>
                          <a:pt x="1092222" y="1104141"/>
                          <a:pt x="1186173" y="1073673"/>
                          <a:pt x="1328986" y="1035928"/>
                        </a:cubicBezTo>
                        <a:cubicBezTo>
                          <a:pt x="1464764" y="960319"/>
                          <a:pt x="1562507" y="924602"/>
                          <a:pt x="1655785" y="833967"/>
                        </a:cubicBezTo>
                        <a:cubicBezTo>
                          <a:pt x="1741970" y="747172"/>
                          <a:pt x="1722324" y="647580"/>
                          <a:pt x="1815554" y="521255"/>
                        </a:cubicBezTo>
                        <a:cubicBezTo>
                          <a:pt x="1858275" y="425973"/>
                          <a:pt x="1971309" y="232579"/>
                          <a:pt x="2069732" y="143393"/>
                        </a:cubicBezTo>
                        <a:cubicBezTo>
                          <a:pt x="2169145" y="54022"/>
                          <a:pt x="2272529" y="3565"/>
                          <a:pt x="2396532" y="66"/>
                        </a:cubicBezTo>
                        <a:cubicBezTo>
                          <a:pt x="2515482" y="923"/>
                          <a:pt x="2650935" y="50800"/>
                          <a:pt x="2774166" y="130364"/>
                        </a:cubicBezTo>
                        <a:cubicBezTo>
                          <a:pt x="2912793" y="219495"/>
                          <a:pt x="2955552" y="366531"/>
                          <a:pt x="3057393" y="488680"/>
                        </a:cubicBezTo>
                        <a:cubicBezTo>
                          <a:pt x="3129693" y="585277"/>
                          <a:pt x="3161386" y="626084"/>
                          <a:pt x="3224424" y="723215"/>
                        </a:cubicBezTo>
                        <a:cubicBezTo>
                          <a:pt x="3318737" y="815298"/>
                          <a:pt x="3411665" y="963204"/>
                          <a:pt x="3507651" y="1042443"/>
                        </a:cubicBezTo>
                      </a:path>
                    </a:pathLst>
                  </a:custGeom>
                  <a:ln w="19050">
                    <a:extLst>
                      <a:ext uri="{C807C97D-BFC1-408E-A445-0C87EB9F89A2}">
                        <ask:lineSketchStyleProps xmlns:ask="http://schemas.microsoft.com/office/drawing/2018/sketchyshapes" sd="105823659">
                          <a:custGeom>
                            <a:avLst/>
                            <a:gdLst>
                              <a:gd name="connsiteX0" fmla="*/ 0 w 4206240"/>
                              <a:gd name="connsiteY0" fmla="*/ 1236706 h 1513800"/>
                              <a:gd name="connsiteX1" fmla="*/ 322217 w 4206240"/>
                              <a:gd name="connsiteY1" fmla="*/ 1393461 h 1513800"/>
                              <a:gd name="connsiteX2" fmla="*/ 740229 w 4206240"/>
                              <a:gd name="connsiteY2" fmla="*/ 1506672 h 1513800"/>
                              <a:gd name="connsiteX3" fmla="*/ 1149531 w 4206240"/>
                              <a:gd name="connsiteY3" fmla="*/ 1489255 h 1513800"/>
                              <a:gd name="connsiteX4" fmla="*/ 1593669 w 4206240"/>
                              <a:gd name="connsiteY4" fmla="*/ 1384752 h 1513800"/>
                              <a:gd name="connsiteX5" fmla="*/ 1985554 w 4206240"/>
                              <a:gd name="connsiteY5" fmla="*/ 1114786 h 1513800"/>
                              <a:gd name="connsiteX6" fmla="*/ 2177143 w 4206240"/>
                              <a:gd name="connsiteY6" fmla="*/ 696775 h 1513800"/>
                              <a:gd name="connsiteX7" fmla="*/ 2481943 w 4206240"/>
                              <a:gd name="connsiteY7" fmla="*/ 191678 h 1513800"/>
                              <a:gd name="connsiteX8" fmla="*/ 2873829 w 4206240"/>
                              <a:gd name="connsiteY8" fmla="*/ 89 h 1513800"/>
                              <a:gd name="connsiteX9" fmla="*/ 3326674 w 4206240"/>
                              <a:gd name="connsiteY9" fmla="*/ 174261 h 1513800"/>
                              <a:gd name="connsiteX10" fmla="*/ 3666309 w 4206240"/>
                              <a:gd name="connsiteY10" fmla="*/ 653232 h 1513800"/>
                              <a:gd name="connsiteX11" fmla="*/ 3866606 w 4206240"/>
                              <a:gd name="connsiteY11" fmla="*/ 966741 h 1513800"/>
                              <a:gd name="connsiteX12" fmla="*/ 4206240 w 4206240"/>
                              <a:gd name="connsiteY12" fmla="*/ 1393461 h 151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40" h="1513800">
                                <a:moveTo>
                                  <a:pt x="0" y="1236706"/>
                                </a:moveTo>
                                <a:cubicBezTo>
                                  <a:pt x="99423" y="1292586"/>
                                  <a:pt x="198846" y="1348467"/>
                                  <a:pt x="322217" y="1393461"/>
                                </a:cubicBezTo>
                                <a:cubicBezTo>
                                  <a:pt x="445588" y="1438455"/>
                                  <a:pt x="602343" y="1490706"/>
                                  <a:pt x="740229" y="1506672"/>
                                </a:cubicBezTo>
                                <a:cubicBezTo>
                                  <a:pt x="878115" y="1522638"/>
                                  <a:pt x="1007291" y="1509575"/>
                                  <a:pt x="1149531" y="1489255"/>
                                </a:cubicBezTo>
                                <a:cubicBezTo>
                                  <a:pt x="1291771" y="1468935"/>
                                  <a:pt x="1454332" y="1447163"/>
                                  <a:pt x="1593669" y="1384752"/>
                                </a:cubicBezTo>
                                <a:cubicBezTo>
                                  <a:pt x="1733006" y="1322341"/>
                                  <a:pt x="1888308" y="1229449"/>
                                  <a:pt x="1985554" y="1114786"/>
                                </a:cubicBezTo>
                                <a:cubicBezTo>
                                  <a:pt x="2082800" y="1000123"/>
                                  <a:pt x="2094412" y="850626"/>
                                  <a:pt x="2177143" y="696775"/>
                                </a:cubicBezTo>
                                <a:cubicBezTo>
                                  <a:pt x="2259874" y="542924"/>
                                  <a:pt x="2365829" y="307792"/>
                                  <a:pt x="2481943" y="191678"/>
                                </a:cubicBezTo>
                                <a:cubicBezTo>
                                  <a:pt x="2598057" y="75564"/>
                                  <a:pt x="2733041" y="2992"/>
                                  <a:pt x="2873829" y="89"/>
                                </a:cubicBezTo>
                                <a:cubicBezTo>
                                  <a:pt x="3014617" y="-2814"/>
                                  <a:pt x="3194594" y="65404"/>
                                  <a:pt x="3326674" y="174261"/>
                                </a:cubicBezTo>
                                <a:cubicBezTo>
                                  <a:pt x="3458754" y="283118"/>
                                  <a:pt x="3576320" y="521152"/>
                                  <a:pt x="3666309" y="653232"/>
                                </a:cubicBezTo>
                                <a:cubicBezTo>
                                  <a:pt x="3756298" y="785312"/>
                                  <a:pt x="3776618" y="843370"/>
                                  <a:pt x="3866606" y="966741"/>
                                </a:cubicBezTo>
                                <a:cubicBezTo>
                                  <a:pt x="3956594" y="1090112"/>
                                  <a:pt x="4081417" y="1241786"/>
                                  <a:pt x="4206240" y="1393461"/>
                                </a:cubicBezTo>
                              </a:path>
                            </a:pathLst>
                          </a:custGeom>
                          <ask:type>
                            <ask:lineSketchScribbl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65" name="Grupo 64">
                    <a:extLst>
                      <a:ext uri="{FF2B5EF4-FFF2-40B4-BE49-F238E27FC236}">
                        <a16:creationId xmlns:a16="http://schemas.microsoft.com/office/drawing/2014/main" id="{6FCAE8F7-EA80-4CB0-B9E8-2E0F19E2EE70}"/>
                      </a:ext>
                    </a:extLst>
                  </p:cNvPr>
                  <p:cNvGrpSpPr/>
                  <p:nvPr/>
                </p:nvGrpSpPr>
                <p:grpSpPr>
                  <a:xfrm>
                    <a:off x="5254082" y="4310989"/>
                    <a:ext cx="580224" cy="580248"/>
                    <a:chOff x="5281975" y="2305177"/>
                    <a:chExt cx="580224" cy="580248"/>
                  </a:xfrm>
                </p:grpSpPr>
                <p:pic>
                  <p:nvPicPr>
                    <p:cNvPr id="66" name="Imagen 65" descr="Imagen que contiene alimentos&#10;&#10;Descripción generada automáticamente">
                      <a:extLst>
                        <a:ext uri="{FF2B5EF4-FFF2-40B4-BE49-F238E27FC236}">
                          <a16:creationId xmlns:a16="http://schemas.microsoft.com/office/drawing/2014/main" id="{007D8562-1601-4485-A3D0-43DC555D0A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81975" y="2305177"/>
                      <a:ext cx="580224" cy="580248"/>
                    </a:xfrm>
                    <a:prstGeom prst="rect">
                      <a:avLst/>
                    </a:prstGeom>
                  </p:spPr>
                </p:pic>
                <p:sp>
                  <p:nvSpPr>
                    <p:cNvPr id="67" name="CuadroTexto 20">
                      <a:extLst>
                        <a:ext uri="{FF2B5EF4-FFF2-40B4-BE49-F238E27FC236}">
                          <a16:creationId xmlns:a16="http://schemas.microsoft.com/office/drawing/2014/main" id="{AC288563-081F-4CEA-8131-9754BC300680}"/>
                        </a:ext>
                      </a:extLst>
                    </p:cNvPr>
                    <p:cNvSpPr txBox="1"/>
                    <p:nvPr/>
                  </p:nvSpPr>
                  <p:spPr>
                    <a:xfrm>
                      <a:off x="5352030" y="2435073"/>
                      <a:ext cx="401453"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dirty="0">
                          <a:solidFill>
                            <a:schemeClr val="bg1"/>
                          </a:solidFill>
                        </a:rPr>
                        <a:t>CDFs</a:t>
                      </a:r>
                    </a:p>
                  </p:txBody>
                </p:sp>
              </p:grpSp>
              <p:grpSp>
                <p:nvGrpSpPr>
                  <p:cNvPr id="73" name="Grupo 72">
                    <a:extLst>
                      <a:ext uri="{FF2B5EF4-FFF2-40B4-BE49-F238E27FC236}">
                        <a16:creationId xmlns:a16="http://schemas.microsoft.com/office/drawing/2014/main" id="{5C549C07-7B40-4121-8F82-27756BBE4824}"/>
                      </a:ext>
                    </a:extLst>
                  </p:cNvPr>
                  <p:cNvGrpSpPr/>
                  <p:nvPr/>
                </p:nvGrpSpPr>
                <p:grpSpPr>
                  <a:xfrm>
                    <a:off x="6072489" y="3723201"/>
                    <a:ext cx="1017575" cy="710205"/>
                    <a:chOff x="6072489" y="3723201"/>
                    <a:chExt cx="1017575" cy="710205"/>
                  </a:xfrm>
                </p:grpSpPr>
                <p:pic>
                  <p:nvPicPr>
                    <p:cNvPr id="71" name="Imagen 70" descr="Imagen que contiene alimentos&#10;&#10;Descripción generada automáticamente">
                      <a:extLst>
                        <a:ext uri="{FF2B5EF4-FFF2-40B4-BE49-F238E27FC236}">
                          <a16:creationId xmlns:a16="http://schemas.microsoft.com/office/drawing/2014/main" id="{92C0FD8C-ECF4-47CE-8D48-515958BBD2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565860" y="3723201"/>
                      <a:ext cx="524204" cy="619776"/>
                    </a:xfrm>
                    <a:prstGeom prst="rect">
                      <a:avLst/>
                    </a:prstGeom>
                  </p:spPr>
                </p:pic>
                <p:pic>
                  <p:nvPicPr>
                    <p:cNvPr id="72" name="Imagen 71" descr="Imagen que contiene alimentos&#10;&#10;Descripción generada automáticamente">
                      <a:extLst>
                        <a:ext uri="{FF2B5EF4-FFF2-40B4-BE49-F238E27FC236}">
                          <a16:creationId xmlns:a16="http://schemas.microsoft.com/office/drawing/2014/main" id="{4F247DAF-3E5C-4659-881E-5EC8A67295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072489" y="3904393"/>
                      <a:ext cx="537880" cy="529013"/>
                    </a:xfrm>
                    <a:prstGeom prst="rect">
                      <a:avLst/>
                    </a:prstGeom>
                  </p:spPr>
                </p:pic>
                <p:sp>
                  <p:nvSpPr>
                    <p:cNvPr id="48" name="CuadroTexto 20">
                      <a:extLst>
                        <a:ext uri="{FF2B5EF4-FFF2-40B4-BE49-F238E27FC236}">
                          <a16:creationId xmlns:a16="http://schemas.microsoft.com/office/drawing/2014/main" id="{47A2E47E-72A4-4704-B4CE-95AEB07E06FF}"/>
                        </a:ext>
                      </a:extLst>
                    </p:cNvPr>
                    <p:cNvSpPr txBox="1"/>
                    <p:nvPr/>
                  </p:nvSpPr>
                  <p:spPr>
                    <a:xfrm>
                      <a:off x="6613098" y="3815673"/>
                      <a:ext cx="396899"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dirty="0">
                          <a:solidFill>
                            <a:schemeClr val="bg1"/>
                          </a:solidFill>
                        </a:rPr>
                        <a:t>FKF1</a:t>
                      </a:r>
                    </a:p>
                  </p:txBody>
                </p:sp>
                <p:sp>
                  <p:nvSpPr>
                    <p:cNvPr id="50" name="CuadroTexto 20">
                      <a:extLst>
                        <a:ext uri="{FF2B5EF4-FFF2-40B4-BE49-F238E27FC236}">
                          <a16:creationId xmlns:a16="http://schemas.microsoft.com/office/drawing/2014/main" id="{B488789B-9361-447B-852E-AEFB267D0A80}"/>
                        </a:ext>
                      </a:extLst>
                    </p:cNvPr>
                    <p:cNvSpPr txBox="1"/>
                    <p:nvPr/>
                  </p:nvSpPr>
                  <p:spPr>
                    <a:xfrm>
                      <a:off x="6179661" y="4047132"/>
                      <a:ext cx="231791"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dirty="0">
                          <a:solidFill>
                            <a:schemeClr val="bg1"/>
                          </a:solidFill>
                        </a:rPr>
                        <a:t>GI</a:t>
                      </a:r>
                    </a:p>
                  </p:txBody>
                </p:sp>
              </p:grpSp>
            </p:grpSp>
            <p:grpSp>
              <p:nvGrpSpPr>
                <p:cNvPr id="43" name="Grupo 42">
                  <a:extLst>
                    <a:ext uri="{FF2B5EF4-FFF2-40B4-BE49-F238E27FC236}">
                      <a16:creationId xmlns:a16="http://schemas.microsoft.com/office/drawing/2014/main" id="{9D492DE4-F52B-4931-8EC9-14F8DD7CB94C}"/>
                    </a:ext>
                  </a:extLst>
                </p:cNvPr>
                <p:cNvGrpSpPr>
                  <a:grpSpLocks noChangeAspect="1"/>
                </p:cNvGrpSpPr>
                <p:nvPr/>
              </p:nvGrpSpPr>
              <p:grpSpPr>
                <a:xfrm>
                  <a:off x="5462891" y="4782760"/>
                  <a:ext cx="120126" cy="240166"/>
                  <a:chOff x="1832265" y="5864454"/>
                  <a:chExt cx="216000" cy="431844"/>
                </a:xfrm>
              </p:grpSpPr>
              <p:cxnSp>
                <p:nvCxnSpPr>
                  <p:cNvPr id="45" name="Conector recto 44">
                    <a:extLst>
                      <a:ext uri="{FF2B5EF4-FFF2-40B4-BE49-F238E27FC236}">
                        <a16:creationId xmlns:a16="http://schemas.microsoft.com/office/drawing/2014/main" id="{F7B64599-F7CF-4E86-9049-A10860263569}"/>
                      </a:ext>
                    </a:extLst>
                  </p:cNvPr>
                  <p:cNvCxnSpPr/>
                  <p:nvPr/>
                </p:nvCxnSpPr>
                <p:spPr>
                  <a:xfrm>
                    <a:off x="1940265" y="5864454"/>
                    <a:ext cx="0" cy="431844"/>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Conector recto 45">
                    <a:extLst>
                      <a:ext uri="{FF2B5EF4-FFF2-40B4-BE49-F238E27FC236}">
                        <a16:creationId xmlns:a16="http://schemas.microsoft.com/office/drawing/2014/main" id="{D3F185D7-2965-4BA2-AC59-E78F9CE3FC11}"/>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53" name="CuadroTexto 52">
                <a:extLst>
                  <a:ext uri="{FF2B5EF4-FFF2-40B4-BE49-F238E27FC236}">
                    <a16:creationId xmlns:a16="http://schemas.microsoft.com/office/drawing/2014/main" id="{6566DC5C-9529-4B6E-BE65-11BFE9E44640}"/>
                  </a:ext>
                </a:extLst>
              </p:cNvPr>
              <p:cNvSpPr txBox="1"/>
              <p:nvPr/>
            </p:nvSpPr>
            <p:spPr>
              <a:xfrm>
                <a:off x="4275152" y="5514932"/>
                <a:ext cx="4627666" cy="461665"/>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 CYCLIN DOF FACTORS (CDFs)</a:t>
                </a:r>
              </a:p>
              <a:p>
                <a:r>
                  <a:rPr lang="en-US" sz="1200" b="1" i="1" dirty="0">
                    <a:effectLst/>
                    <a:latin typeface="Calibri" panose="020F0502020204030204" pitchFamily="34" charset="0"/>
                    <a:ea typeface="Arial Unicode MS"/>
                    <a:cs typeface="Calibri" panose="020F0502020204030204" pitchFamily="34" charset="0"/>
                  </a:rPr>
                  <a:t>** </a:t>
                </a:r>
                <a:r>
                  <a:rPr lang="en-US" sz="1200" b="1" dirty="0">
                    <a:effectLst/>
                    <a:latin typeface="Calibri" panose="020F0502020204030204" pitchFamily="34" charset="0"/>
                    <a:ea typeface="Arial Unicode MS"/>
                    <a:cs typeface="Calibri" panose="020F0502020204030204" pitchFamily="34" charset="0"/>
                  </a:rPr>
                  <a:t>FLAVIN-BINDING, KELCH REPEAT, F-BOX 1 (FKF1)</a:t>
                </a:r>
                <a:r>
                  <a:rPr lang="en-US" sz="1200" b="1" dirty="0">
                    <a:latin typeface="Calibri" panose="020F0502020204030204" pitchFamily="34" charset="0"/>
                    <a:cs typeface="Calibri" panose="020F0502020204030204" pitchFamily="34" charset="0"/>
                  </a:rPr>
                  <a:t> </a:t>
                </a:r>
              </a:p>
            </p:txBody>
          </p:sp>
          <p:sp>
            <p:nvSpPr>
              <p:cNvPr id="54" name="CuadroTexto 53">
                <a:extLst>
                  <a:ext uri="{FF2B5EF4-FFF2-40B4-BE49-F238E27FC236}">
                    <a16:creationId xmlns:a16="http://schemas.microsoft.com/office/drawing/2014/main" id="{81F5E32A-609E-4674-AF4E-5C8BFEABDA5A}"/>
                  </a:ext>
                </a:extLst>
              </p:cNvPr>
              <p:cNvSpPr txBox="1"/>
              <p:nvPr/>
            </p:nvSpPr>
            <p:spPr>
              <a:xfrm>
                <a:off x="4258571" y="848716"/>
                <a:ext cx="4603653" cy="923330"/>
              </a:xfrm>
              <a:prstGeom prst="rect">
                <a:avLst/>
              </a:prstGeom>
              <a:noFill/>
            </p:spPr>
            <p:txBody>
              <a:bodyPr wrap="square" rtlCol="0">
                <a:spAutoFit/>
              </a:bodyPr>
              <a:lstStyle/>
              <a:p>
                <a:pPr algn="ctr"/>
                <a:r>
                  <a:rPr lang="es-MX" b="1" dirty="0">
                    <a:latin typeface="Calibri" panose="020F0502020204030204" pitchFamily="34" charset="0"/>
                    <a:cs typeface="Calibri" panose="020F0502020204030204" pitchFamily="34" charset="0"/>
                  </a:rPr>
                  <a:t>En LD, 
El CO es reprimido por la mañana por los CDF* 
pero activado por la tarde por GI-FKF1**</a:t>
                </a:r>
                <a:endParaRPr lang="en-US" sz="1800" b="1" dirty="0">
                  <a:latin typeface="Calibri" panose="020F0502020204030204" pitchFamily="34" charset="0"/>
                  <a:cs typeface="Calibri" panose="020F0502020204030204" pitchFamily="34" charset="0"/>
                </a:endParaRPr>
              </a:p>
            </p:txBody>
          </p:sp>
          <p:sp>
            <p:nvSpPr>
              <p:cNvPr id="55" name="CuadroTexto 54">
                <a:extLst>
                  <a:ext uri="{FF2B5EF4-FFF2-40B4-BE49-F238E27FC236}">
                    <a16:creationId xmlns:a16="http://schemas.microsoft.com/office/drawing/2014/main" id="{8CD16C7F-AD7A-4F48-9DD2-9A06BA9C6A8D}"/>
                  </a:ext>
                </a:extLst>
              </p:cNvPr>
              <p:cNvSpPr txBox="1"/>
              <p:nvPr/>
            </p:nvSpPr>
            <p:spPr>
              <a:xfrm>
                <a:off x="4262254" y="3375567"/>
                <a:ext cx="4603653" cy="369332"/>
              </a:xfrm>
              <a:prstGeom prst="rect">
                <a:avLst/>
              </a:prstGeom>
              <a:noFill/>
            </p:spPr>
            <p:txBody>
              <a:bodyPr wrap="square" rtlCol="0">
                <a:spAutoFit/>
              </a:bodyPr>
              <a:lstStyle/>
              <a:p>
                <a:pPr algn="ctr"/>
                <a:r>
                  <a:rPr lang="es-MX" b="1" dirty="0">
                    <a:latin typeface="Calibri" panose="020F0502020204030204" pitchFamily="34" charset="0"/>
                    <a:cs typeface="Calibri" panose="020F0502020204030204" pitchFamily="34" charset="0"/>
                  </a:rPr>
                  <a:t>Bajo SD, el CO se reprime en el período de luz</a:t>
                </a:r>
                <a:endParaRPr lang="en-US" sz="1800" b="1" dirty="0">
                  <a:latin typeface="Calibri" panose="020F0502020204030204" pitchFamily="34" charset="0"/>
                  <a:cs typeface="Calibri" panose="020F0502020204030204" pitchFamily="34" charset="0"/>
                </a:endParaRPr>
              </a:p>
            </p:txBody>
          </p:sp>
          <p:sp>
            <p:nvSpPr>
              <p:cNvPr id="56" name="CuadroTexto 55">
                <a:extLst>
                  <a:ext uri="{FF2B5EF4-FFF2-40B4-BE49-F238E27FC236}">
                    <a16:creationId xmlns:a16="http://schemas.microsoft.com/office/drawing/2014/main" id="{1B364000-6DC3-419C-A63C-3688413CC766}"/>
                  </a:ext>
                </a:extLst>
              </p:cNvPr>
              <p:cNvSpPr txBox="1"/>
              <p:nvPr/>
            </p:nvSpPr>
            <p:spPr>
              <a:xfrm>
                <a:off x="4282744" y="2573128"/>
                <a:ext cx="824201" cy="52322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CO </a:t>
                </a:r>
              </a:p>
              <a:p>
                <a:pPr algn="ctr"/>
                <a:r>
                  <a:rPr lang="en-US" b="1" i="1" dirty="0">
                    <a:latin typeface="Calibri" panose="020F0502020204030204" pitchFamily="34" charset="0"/>
                    <a:cs typeface="Calibri" panose="020F0502020204030204" pitchFamily="34" charset="0"/>
                  </a:rPr>
                  <a:t>mRNA</a:t>
                </a:r>
              </a:p>
            </p:txBody>
          </p:sp>
          <p:sp>
            <p:nvSpPr>
              <p:cNvPr id="57" name="CuadroTexto 56">
                <a:extLst>
                  <a:ext uri="{FF2B5EF4-FFF2-40B4-BE49-F238E27FC236}">
                    <a16:creationId xmlns:a16="http://schemas.microsoft.com/office/drawing/2014/main" id="{B8F29E5A-64A0-4B97-8357-BF342F69AD6D}"/>
                  </a:ext>
                </a:extLst>
              </p:cNvPr>
              <p:cNvSpPr txBox="1"/>
              <p:nvPr/>
            </p:nvSpPr>
            <p:spPr>
              <a:xfrm>
                <a:off x="4248140" y="4630239"/>
                <a:ext cx="824201" cy="523220"/>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CO </a:t>
                </a:r>
              </a:p>
              <a:p>
                <a:pPr algn="ctr"/>
                <a:r>
                  <a:rPr lang="en-US" b="1" i="1" dirty="0">
                    <a:latin typeface="Calibri" panose="020F0502020204030204" pitchFamily="34" charset="0"/>
                    <a:cs typeface="Calibri" panose="020F0502020204030204" pitchFamily="34" charset="0"/>
                  </a:rPr>
                  <a:t>mRNA</a:t>
                </a:r>
              </a:p>
            </p:txBody>
          </p:sp>
        </p:grpSp>
        <p:grpSp>
          <p:nvGrpSpPr>
            <p:cNvPr id="64" name="Grupo 63">
              <a:extLst>
                <a:ext uri="{FF2B5EF4-FFF2-40B4-BE49-F238E27FC236}">
                  <a16:creationId xmlns:a16="http://schemas.microsoft.com/office/drawing/2014/main" id="{DCD76363-528B-438B-86B5-41A98FFB3290}"/>
                </a:ext>
              </a:extLst>
            </p:cNvPr>
            <p:cNvGrpSpPr/>
            <p:nvPr/>
          </p:nvGrpSpPr>
          <p:grpSpPr>
            <a:xfrm>
              <a:off x="5285534" y="2232397"/>
              <a:ext cx="580224" cy="580248"/>
              <a:chOff x="5281975" y="2305177"/>
              <a:chExt cx="580224" cy="580248"/>
            </a:xfrm>
          </p:grpSpPr>
          <p:pic>
            <p:nvPicPr>
              <p:cNvPr id="63" name="Imagen 62" descr="Imagen que contiene alimentos&#10;&#10;Descripción generada automáticamente">
                <a:extLst>
                  <a:ext uri="{FF2B5EF4-FFF2-40B4-BE49-F238E27FC236}">
                    <a16:creationId xmlns:a16="http://schemas.microsoft.com/office/drawing/2014/main" id="{EC2B5285-D4A8-49F1-99AE-7FC2CA60D2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81975" y="2305177"/>
                <a:ext cx="580224" cy="580248"/>
              </a:xfrm>
              <a:prstGeom prst="rect">
                <a:avLst/>
              </a:prstGeom>
            </p:spPr>
          </p:pic>
          <p:sp>
            <p:nvSpPr>
              <p:cNvPr id="36" name="CuadroTexto 20">
                <a:extLst>
                  <a:ext uri="{FF2B5EF4-FFF2-40B4-BE49-F238E27FC236}">
                    <a16:creationId xmlns:a16="http://schemas.microsoft.com/office/drawing/2014/main" id="{DD9F569A-0218-4EC4-85EC-CA3C91C00904}"/>
                  </a:ext>
                </a:extLst>
              </p:cNvPr>
              <p:cNvSpPr txBox="1"/>
              <p:nvPr/>
            </p:nvSpPr>
            <p:spPr>
              <a:xfrm>
                <a:off x="5352030" y="2435073"/>
                <a:ext cx="401453" cy="276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dirty="0">
                    <a:solidFill>
                      <a:schemeClr val="bg1"/>
                    </a:solidFill>
                  </a:rPr>
                  <a:t>CDFs</a:t>
                </a:r>
              </a:p>
            </p:txBody>
          </p:sp>
        </p:grpSp>
      </p:grpSp>
    </p:spTree>
    <p:extLst>
      <p:ext uri="{BB962C8B-B14F-4D97-AF65-F5344CB8AC3E}">
        <p14:creationId xmlns:p14="http://schemas.microsoft.com/office/powerpoint/2010/main" val="54772635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8">
            <a:extLst>
              <a:ext uri="{FF2B5EF4-FFF2-40B4-BE49-F238E27FC236}">
                <a16:creationId xmlns:a16="http://schemas.microsoft.com/office/drawing/2014/main" id="{1E4140CD-A607-4644-88BA-66D805BBBDD8}"/>
              </a:ext>
            </a:extLst>
          </p:cNvPr>
          <p:cNvSpPr txBox="1"/>
          <p:nvPr/>
        </p:nvSpPr>
        <p:spPr>
          <a:xfrm>
            <a:off x="257173" y="5968975"/>
            <a:ext cx="8647061"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pPr lvl="0" hangingPunct="1">
              <a:defRPr/>
            </a:pPr>
            <a:r>
              <a:rPr lang="en-US" sz="800" b="0" dirty="0">
                <a:latin typeface="Times New Roman" panose="02020603050405020304" pitchFamily="18" charset="0"/>
                <a:cs typeface="Times New Roman" panose="02020603050405020304" pitchFamily="18" charset="0"/>
              </a:rPr>
              <a:t>Image from </a:t>
            </a:r>
            <a:r>
              <a:rPr lang="en-US" sz="800" b="0" dirty="0" err="1">
                <a:latin typeface="Times New Roman" panose="02020603050405020304" pitchFamily="18" charset="0"/>
                <a:cs typeface="Times New Roman" panose="02020603050405020304" pitchFamily="18" charset="0"/>
              </a:rPr>
              <a:t>Valverde</a:t>
            </a:r>
            <a:r>
              <a:rPr lang="en-US" sz="800" b="0" dirty="0">
                <a:latin typeface="Times New Roman" panose="02020603050405020304" pitchFamily="18" charset="0"/>
                <a:cs typeface="Times New Roman" panose="02020603050405020304" pitchFamily="18" charset="0"/>
              </a:rPr>
              <a:t>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(2004). Photoreceptor regulation of CONSTANS protein in photoperiodic flowering. Science 303:</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1003-1006</a:t>
            </a:r>
            <a:r>
              <a:rPr lang="en-US" sz="800" b="0" dirty="0">
                <a:latin typeface="Times New Roman" panose="02020603050405020304" pitchFamily="18" charset="0"/>
                <a:ea typeface="Calibri" panose="020F0502020204030204" pitchFamily="34" charset="0"/>
                <a:cs typeface="Times New Roman" panose="02020603050405020304" pitchFamily="18" charset="0"/>
              </a:rPr>
              <a:t>; See also </a:t>
            </a:r>
            <a:r>
              <a:rPr lang="en-US" sz="800" b="0" dirty="0">
                <a:latin typeface="Times New Roman" panose="02020603050405020304" pitchFamily="18" charset="0"/>
                <a:cs typeface="Times New Roman" panose="02020603050405020304" pitchFamily="18" charset="0"/>
              </a:rPr>
              <a:t>Shim et al. (2017) </a:t>
            </a:r>
            <a:r>
              <a:rPr lang="en-US" sz="800" b="0" dirty="0">
                <a:latin typeface="Times New Roman" panose="02020603050405020304" pitchFamily="18" charset="0"/>
                <a:ea typeface="Calibri" panose="020F0502020204030204" pitchFamily="34" charset="0"/>
                <a:cs typeface="Times New Roman" panose="02020603050405020304" pitchFamily="18" charset="0"/>
              </a:rPr>
              <a:t>Plant Physiol 173: 5–15</a:t>
            </a:r>
            <a:r>
              <a:rPr lang="en-US" sz="800" b="0" dirty="0">
                <a:latin typeface="Times New Roman" panose="02020603050405020304" pitchFamily="18" charset="0"/>
                <a:cs typeface="Times New Roman" panose="02020603050405020304" pitchFamily="18" charset="0"/>
              </a:rPr>
              <a:t>;                                               adapted from Andres &amp; Coupland  (2012) </a:t>
            </a:r>
            <a:r>
              <a:rPr lang="en-US" sz="800" b="0" dirty="0">
                <a:latin typeface="Times New Roman" panose="02020603050405020304" pitchFamily="18" charset="0"/>
                <a:ea typeface="Calibri" panose="020F0502020204030204" pitchFamily="34" charset="0"/>
                <a:cs typeface="Times New Roman" panose="02020603050405020304" pitchFamily="18" charset="0"/>
              </a:rPr>
              <a:t>Nat Rev Genet 13: 627–39</a:t>
            </a:r>
            <a:endParaRPr lang="en-US" sz="800" b="0" dirty="0">
              <a:latin typeface="Times New Roman" panose="02020603050405020304" pitchFamily="18" charset="0"/>
              <a:cs typeface="Times New Roman" panose="02020603050405020304" pitchFamily="18" charset="0"/>
            </a:endParaRPr>
          </a:p>
        </p:txBody>
      </p:sp>
      <p:sp>
        <p:nvSpPr>
          <p:cNvPr id="19" name="Rectángulo 13">
            <a:extLst>
              <a:ext uri="{FF2B5EF4-FFF2-40B4-BE49-F238E27FC236}">
                <a16:creationId xmlns:a16="http://schemas.microsoft.com/office/drawing/2014/main" id="{26B59735-20D4-4721-8C2F-74A5A9043C1A}"/>
              </a:ext>
            </a:extLst>
          </p:cNvPr>
          <p:cNvSpPr/>
          <p:nvPr/>
        </p:nvSpPr>
        <p:spPr>
          <a:xfrm>
            <a:off x="4262788" y="721727"/>
            <a:ext cx="4623682" cy="5182782"/>
          </a:xfrm>
          <a:prstGeom prst="rect">
            <a:avLst/>
          </a:prstGeom>
          <a:ln w="19050">
            <a:solidFill>
              <a:schemeClr val="bg1">
                <a:lumMod val="65000"/>
              </a:schemeClr>
            </a:solidFill>
            <a:prstDash val="sysDash"/>
          </a:ln>
        </p:spPr>
        <p:txBody>
          <a:bodyPr lIns="45718" tIns="45718" rIns="45718" bIns="45718" anchor="ctr"/>
          <a:lstStyle/>
          <a:p>
            <a:pPr algn="ctr">
              <a:defRPr>
                <a:solidFill>
                  <a:srgbClr val="FFFFFF"/>
                </a:solidFill>
              </a:defRPr>
            </a:pPr>
            <a:endParaRPr lang="en-US" dirty="0"/>
          </a:p>
        </p:txBody>
      </p:sp>
      <p:sp>
        <p:nvSpPr>
          <p:cNvPr id="58" name="Title 2">
            <a:extLst>
              <a:ext uri="{FF2B5EF4-FFF2-40B4-BE49-F238E27FC236}">
                <a16:creationId xmlns:a16="http://schemas.microsoft.com/office/drawing/2014/main" id="{96069D09-DD3C-4DC7-AFAA-D2E93FEA4BC8}"/>
              </a:ext>
            </a:extLst>
          </p:cNvPr>
          <p:cNvSpPr txBox="1">
            <a:spLocks noGrp="1"/>
          </p:cNvSpPr>
          <p:nvPr>
            <p:ph type="title"/>
          </p:nvPr>
        </p:nvSpPr>
        <p:spPr>
          <a:xfrm>
            <a:off x="0" y="98177"/>
            <a:ext cx="9144000" cy="583566"/>
          </a:xfrm>
          <a:prstGeom prst="rect">
            <a:avLst/>
          </a:prstGeom>
        </p:spPr>
        <p:txBody>
          <a:bodyPr>
            <a:normAutofit/>
          </a:bodyPr>
          <a:lstStyle/>
          <a:p>
            <a:pPr algn="ctr">
              <a:lnSpc>
                <a:spcPct val="115000"/>
              </a:lnSpc>
              <a:spcBef>
                <a:spcPts val="800"/>
              </a:spcBef>
              <a:defRPr sz="2400" u="sng">
                <a:latin typeface="Calibri"/>
                <a:ea typeface="Calibri"/>
                <a:cs typeface="Calibri"/>
                <a:sym typeface="Calibri"/>
              </a:defRPr>
            </a:pPr>
            <a:r>
              <a:rPr lang="en-US" b="1" dirty="0">
                <a:solidFill>
                  <a:schemeClr val="tx1"/>
                </a:solidFill>
                <a:latin typeface="Calibri" panose="020F0502020204030204" pitchFamily="34" charset="0"/>
                <a:cs typeface="Calibri" panose="020F0502020204030204" pitchFamily="34" charset="0"/>
              </a:rPr>
              <a:t>Light controls CO protein accumulation</a:t>
            </a:r>
          </a:p>
        </p:txBody>
      </p:sp>
      <p:grpSp>
        <p:nvGrpSpPr>
          <p:cNvPr id="13" name="Grupo 12">
            <a:extLst>
              <a:ext uri="{FF2B5EF4-FFF2-40B4-BE49-F238E27FC236}">
                <a16:creationId xmlns:a16="http://schemas.microsoft.com/office/drawing/2014/main" id="{855732E9-C919-4B78-B2E9-6E6B7E4A1FF2}"/>
              </a:ext>
            </a:extLst>
          </p:cNvPr>
          <p:cNvGrpSpPr/>
          <p:nvPr/>
        </p:nvGrpSpPr>
        <p:grpSpPr>
          <a:xfrm>
            <a:off x="223549" y="3198581"/>
            <a:ext cx="4011595" cy="2705927"/>
            <a:chOff x="223549" y="3303356"/>
            <a:chExt cx="4011595" cy="2705927"/>
          </a:xfrm>
        </p:grpSpPr>
        <p:sp>
          <p:nvSpPr>
            <p:cNvPr id="6" name="CuadroTexto 11">
              <a:extLst>
                <a:ext uri="{FF2B5EF4-FFF2-40B4-BE49-F238E27FC236}">
                  <a16:creationId xmlns:a16="http://schemas.microsoft.com/office/drawing/2014/main" id="{8B15D5FD-A452-43C7-A6A6-01D278EBCFCC}"/>
                </a:ext>
              </a:extLst>
            </p:cNvPr>
            <p:cNvSpPr txBox="1"/>
            <p:nvPr/>
          </p:nvSpPr>
          <p:spPr>
            <a:xfrm>
              <a:off x="223549" y="3358298"/>
              <a:ext cx="3945383"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a:r>
                <a:rPr lang="en-US" sz="1800" b="1" dirty="0">
                  <a:solidFill>
                    <a:srgbClr val="70AD47"/>
                  </a:solidFill>
                  <a:latin typeface="Calibri" panose="020F0502020204030204" pitchFamily="34" charset="0"/>
                  <a:cs typeface="Calibri" panose="020F0502020204030204" pitchFamily="34" charset="0"/>
                </a:rPr>
                <a:t>CO-GFP</a:t>
              </a:r>
              <a:r>
                <a:rPr lang="en-US" sz="1800" b="1" dirty="0">
                  <a:latin typeface="Calibri" panose="020F0502020204030204" pitchFamily="34" charset="0"/>
                  <a:cs typeface="Calibri" panose="020F0502020204030204" pitchFamily="34" charset="0"/>
                </a:rPr>
                <a:t> </a:t>
              </a:r>
              <a:r>
                <a:rPr lang="es-MX" b="1" dirty="0">
                  <a:latin typeface="Calibri" panose="020F0502020204030204" pitchFamily="34" charset="0"/>
                  <a:cs typeface="Calibri" panose="020F0502020204030204" pitchFamily="34" charset="0"/>
                </a:rPr>
                <a:t>se estabiliza en luz blanca y azul, pero se degrada en luz oscura y roja</a:t>
              </a:r>
              <a:endParaRPr lang="en-US" sz="1800" b="1" dirty="0">
                <a:latin typeface="Calibri" panose="020F0502020204030204" pitchFamily="34" charset="0"/>
                <a:cs typeface="Calibri" panose="020F0502020204030204" pitchFamily="34" charset="0"/>
              </a:endParaRPr>
            </a:p>
          </p:txBody>
        </p:sp>
        <p:grpSp>
          <p:nvGrpSpPr>
            <p:cNvPr id="60" name="Grupo 59">
              <a:extLst>
                <a:ext uri="{FF2B5EF4-FFF2-40B4-BE49-F238E27FC236}">
                  <a16:creationId xmlns:a16="http://schemas.microsoft.com/office/drawing/2014/main" id="{345203D5-E68D-40B2-9FB2-E1929355D284}"/>
                </a:ext>
              </a:extLst>
            </p:cNvPr>
            <p:cNvGrpSpPr>
              <a:grpSpLocks noChangeAspect="1"/>
            </p:cNvGrpSpPr>
            <p:nvPr/>
          </p:nvGrpSpPr>
          <p:grpSpPr>
            <a:xfrm>
              <a:off x="259161" y="4128581"/>
              <a:ext cx="3975983" cy="1211328"/>
              <a:chOff x="0" y="0"/>
              <a:chExt cx="3677026" cy="1120246"/>
            </a:xfrm>
          </p:grpSpPr>
          <p:pic>
            <p:nvPicPr>
              <p:cNvPr id="61" name="Imagen 60" descr="Imagen 5">
                <a:extLst>
                  <a:ext uri="{FF2B5EF4-FFF2-40B4-BE49-F238E27FC236}">
                    <a16:creationId xmlns:a16="http://schemas.microsoft.com/office/drawing/2014/main" id="{D594446F-3D6E-4847-A7A7-0872E1045C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2788"/>
                <a:ext cx="1892588" cy="1104316"/>
              </a:xfrm>
              <a:prstGeom prst="rect">
                <a:avLst/>
              </a:prstGeom>
              <a:ln w="12700" cap="flat">
                <a:noFill/>
                <a:miter lim="400000"/>
              </a:ln>
              <a:effectLst/>
            </p:spPr>
          </p:pic>
          <p:pic>
            <p:nvPicPr>
              <p:cNvPr id="62" name="Imagen 61" descr="Imagen 6">
                <a:extLst>
                  <a:ext uri="{FF2B5EF4-FFF2-40B4-BE49-F238E27FC236}">
                    <a16:creationId xmlns:a16="http://schemas.microsoft.com/office/drawing/2014/main" id="{B652C3A3-7785-4D2E-83CA-C0A6C738F0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838510" y="15929"/>
                <a:ext cx="919258" cy="1104317"/>
              </a:xfrm>
              <a:prstGeom prst="rect">
                <a:avLst/>
              </a:prstGeom>
              <a:ln w="12700" cap="flat">
                <a:noFill/>
                <a:miter lim="400000"/>
              </a:ln>
              <a:effectLst/>
            </p:spPr>
          </p:pic>
          <p:pic>
            <p:nvPicPr>
              <p:cNvPr id="63" name="Imagen 62" descr="Imagen 7">
                <a:extLst>
                  <a:ext uri="{FF2B5EF4-FFF2-40B4-BE49-F238E27FC236}">
                    <a16:creationId xmlns:a16="http://schemas.microsoft.com/office/drawing/2014/main" id="{C89D32A9-B333-4FDA-BA8C-2BC5011D2E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757766" y="-1"/>
                <a:ext cx="919260" cy="1117105"/>
              </a:xfrm>
              <a:prstGeom prst="rect">
                <a:avLst/>
              </a:prstGeom>
              <a:ln w="12700" cap="flat">
                <a:noFill/>
                <a:miter lim="400000"/>
              </a:ln>
              <a:effectLst/>
            </p:spPr>
          </p:pic>
        </p:grpSp>
        <p:sp>
          <p:nvSpPr>
            <p:cNvPr id="2" name="CuadroTexto 1">
              <a:extLst>
                <a:ext uri="{FF2B5EF4-FFF2-40B4-BE49-F238E27FC236}">
                  <a16:creationId xmlns:a16="http://schemas.microsoft.com/office/drawing/2014/main" id="{82FE20B3-48C6-44C7-8A03-6CEA5C0F672E}"/>
                </a:ext>
              </a:extLst>
            </p:cNvPr>
            <p:cNvSpPr txBox="1"/>
            <p:nvPr/>
          </p:nvSpPr>
          <p:spPr>
            <a:xfrm>
              <a:off x="257530" y="5506874"/>
              <a:ext cx="393254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i="0" u="none" strike="noStrike" baseline="0" dirty="0">
                  <a:latin typeface="Calibri" panose="020F0502020204030204" pitchFamily="34" charset="0"/>
                  <a:cs typeface="Calibri" panose="020F0502020204030204" pitchFamily="34" charset="0"/>
                </a:rPr>
                <a:t>(Confocal images of guard cells expressing CO-GFP in different light conditions)</a:t>
              </a:r>
              <a:endParaRPr kumimoji="0" lang="en-US" sz="12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sp>
          <p:nvSpPr>
            <p:cNvPr id="86" name="Rectángulo 13">
              <a:extLst>
                <a:ext uri="{FF2B5EF4-FFF2-40B4-BE49-F238E27FC236}">
                  <a16:creationId xmlns:a16="http://schemas.microsoft.com/office/drawing/2014/main" id="{1C09C55F-066C-4FC2-AD60-0F0F36E0A46A}"/>
                </a:ext>
              </a:extLst>
            </p:cNvPr>
            <p:cNvSpPr/>
            <p:nvPr/>
          </p:nvSpPr>
          <p:spPr>
            <a:xfrm>
              <a:off x="257174" y="3303356"/>
              <a:ext cx="3945383" cy="2705927"/>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grpSp>
        <p:nvGrpSpPr>
          <p:cNvPr id="4" name="Grupo 3">
            <a:extLst>
              <a:ext uri="{FF2B5EF4-FFF2-40B4-BE49-F238E27FC236}">
                <a16:creationId xmlns:a16="http://schemas.microsoft.com/office/drawing/2014/main" id="{56103F70-8E64-45CA-A64D-2A0BDFB6D2CC}"/>
              </a:ext>
            </a:extLst>
          </p:cNvPr>
          <p:cNvGrpSpPr/>
          <p:nvPr/>
        </p:nvGrpSpPr>
        <p:grpSpPr>
          <a:xfrm>
            <a:off x="259743" y="721727"/>
            <a:ext cx="3942815" cy="2402709"/>
            <a:chOff x="259743" y="826502"/>
            <a:chExt cx="3942815" cy="2402709"/>
          </a:xfrm>
        </p:grpSpPr>
        <p:pic>
          <p:nvPicPr>
            <p:cNvPr id="59" name="Imagen 9" descr="Imagen 9">
              <a:extLst>
                <a:ext uri="{FF2B5EF4-FFF2-40B4-BE49-F238E27FC236}">
                  <a16:creationId xmlns:a16="http://schemas.microsoft.com/office/drawing/2014/main" id="{2EC4D4BC-CB85-4F66-98E5-8EC898A63F4F}"/>
                </a:ext>
              </a:extLst>
            </p:cNvPr>
            <p:cNvPicPr>
              <a:picLocks noChangeAspect="1"/>
            </p:cNvPicPr>
            <p:nvPr/>
          </p:nvPicPr>
          <p:blipFill>
            <a:blip r:embed="rId7" cstate="print">
              <a:extLst>
                <a:ext uri="{28A0092B-C50C-407E-A947-70E740481C1C}">
                  <a14:useLocalDpi xmlns:a14="http://schemas.microsoft.com/office/drawing/2010/main" val="0"/>
                </a:ext>
              </a:extLst>
            </a:blip>
            <a:srcRect l="2954" t="12872" r="3529" b="9862"/>
            <a:stretch>
              <a:fillRect/>
            </a:stretch>
          </p:blipFill>
          <p:spPr>
            <a:xfrm>
              <a:off x="266512" y="1603456"/>
              <a:ext cx="3927235" cy="1260000"/>
            </a:xfrm>
            <a:prstGeom prst="rect">
              <a:avLst/>
            </a:prstGeom>
            <a:ln w="12700">
              <a:miter lim="400000"/>
            </a:ln>
          </p:spPr>
        </p:pic>
        <p:sp>
          <p:nvSpPr>
            <p:cNvPr id="10" name="CuadroTexto 12">
              <a:extLst>
                <a:ext uri="{FF2B5EF4-FFF2-40B4-BE49-F238E27FC236}">
                  <a16:creationId xmlns:a16="http://schemas.microsoft.com/office/drawing/2014/main" id="{B7369AA2-EC33-4CE4-B793-46F2B76A1C11}"/>
                </a:ext>
              </a:extLst>
            </p:cNvPr>
            <p:cNvSpPr txBox="1"/>
            <p:nvPr/>
          </p:nvSpPr>
          <p:spPr>
            <a:xfrm>
              <a:off x="265814" y="920242"/>
              <a:ext cx="3910927" cy="595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defTabSz="584200">
                <a:defRPr sz="1600" b="1">
                  <a:latin typeface="Calibri"/>
                  <a:ea typeface="Calibri"/>
                  <a:cs typeface="Calibri"/>
                  <a:sym typeface="Calibri"/>
                </a:defRPr>
              </a:pPr>
              <a:r>
                <a:rPr lang="es-MX" dirty="0"/>
                <a:t>La proteína CO se acumula bajo LD 
pero no bajo SD</a:t>
              </a:r>
              <a:endParaRPr lang="en-US" sz="1800" dirty="0"/>
            </a:p>
          </p:txBody>
        </p:sp>
        <p:sp>
          <p:nvSpPr>
            <p:cNvPr id="18" name="Rectángulo 13">
              <a:extLst>
                <a:ext uri="{FF2B5EF4-FFF2-40B4-BE49-F238E27FC236}">
                  <a16:creationId xmlns:a16="http://schemas.microsoft.com/office/drawing/2014/main" id="{6D556B09-7B3C-4470-94C2-117F46462824}"/>
                </a:ext>
              </a:extLst>
            </p:cNvPr>
            <p:cNvSpPr/>
            <p:nvPr/>
          </p:nvSpPr>
          <p:spPr>
            <a:xfrm>
              <a:off x="259743" y="826502"/>
              <a:ext cx="3942815" cy="2402709"/>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89" name="CuadroTexto 88">
              <a:extLst>
                <a:ext uri="{FF2B5EF4-FFF2-40B4-BE49-F238E27FC236}">
                  <a16:creationId xmlns:a16="http://schemas.microsoft.com/office/drawing/2014/main" id="{6FEBD6F6-55F5-4FCD-B481-E861E467B4F6}"/>
                </a:ext>
              </a:extLst>
            </p:cNvPr>
            <p:cNvSpPr txBox="1"/>
            <p:nvPr/>
          </p:nvSpPr>
          <p:spPr>
            <a:xfrm>
              <a:off x="277492" y="2872068"/>
              <a:ext cx="3916255"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b="1" dirty="0">
                  <a:latin typeface="Calibri" panose="020F0502020204030204" pitchFamily="34" charset="0"/>
                  <a:cs typeface="Calibri" panose="020F0502020204030204" pitchFamily="34" charset="0"/>
                </a:rPr>
                <a:t>Diurnal accumulation of CO protein in different daylength</a:t>
              </a:r>
              <a:endParaRPr kumimoji="0" lang="en-US" sz="1200" b="1" u="none" strike="noStrike" cap="none" spc="0" normalizeH="0" baseline="0" dirty="0">
                <a:ln>
                  <a:noFill/>
                </a:ln>
                <a:effectLst/>
                <a:uFillTx/>
                <a:latin typeface="Calibri" panose="020F0502020204030204" pitchFamily="34" charset="0"/>
                <a:cs typeface="Calibri" panose="020F0502020204030204" pitchFamily="34" charset="0"/>
                <a:sym typeface="Arial"/>
              </a:endParaRPr>
            </a:p>
          </p:txBody>
        </p:sp>
      </p:grpSp>
      <p:grpSp>
        <p:nvGrpSpPr>
          <p:cNvPr id="14" name="Grupo 13">
            <a:extLst>
              <a:ext uri="{FF2B5EF4-FFF2-40B4-BE49-F238E27FC236}">
                <a16:creationId xmlns:a16="http://schemas.microsoft.com/office/drawing/2014/main" id="{E134C635-1732-43F6-8349-71F387158E6F}"/>
              </a:ext>
            </a:extLst>
          </p:cNvPr>
          <p:cNvGrpSpPr/>
          <p:nvPr/>
        </p:nvGrpSpPr>
        <p:grpSpPr>
          <a:xfrm>
            <a:off x="4225833" y="743941"/>
            <a:ext cx="4678402" cy="5138930"/>
            <a:chOff x="4225833" y="848716"/>
            <a:chExt cx="4678402" cy="5138930"/>
          </a:xfrm>
        </p:grpSpPr>
        <p:sp>
          <p:nvSpPr>
            <p:cNvPr id="53" name="CuadroTexto 52">
              <a:extLst>
                <a:ext uri="{FF2B5EF4-FFF2-40B4-BE49-F238E27FC236}">
                  <a16:creationId xmlns:a16="http://schemas.microsoft.com/office/drawing/2014/main" id="{6566DC5C-9529-4B6E-BE65-11BFE9E44640}"/>
                </a:ext>
              </a:extLst>
            </p:cNvPr>
            <p:cNvSpPr txBox="1"/>
            <p:nvPr/>
          </p:nvSpPr>
          <p:spPr>
            <a:xfrm>
              <a:off x="4276569" y="5341315"/>
              <a:ext cx="4627666" cy="646331"/>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HIGH EXPRESSION OF OSMOTICALLY RESPONSIVE GENE 1 (HOS1) ; </a:t>
              </a:r>
            </a:p>
            <a:p>
              <a:r>
                <a:rPr lang="en-US" sz="1200" b="1" dirty="0">
                  <a:latin typeface="Calibri" panose="020F0502020204030204" pitchFamily="34" charset="0"/>
                  <a:cs typeface="Calibri" panose="020F0502020204030204" pitchFamily="34" charset="0"/>
                </a:rPr>
                <a:t>CONSTITUTIVE PHOTOMORPHOGENIC 1 (COP1); </a:t>
              </a:r>
            </a:p>
            <a:p>
              <a:r>
                <a:rPr lang="en-US" sz="1200" b="1" dirty="0">
                  <a:latin typeface="Calibri" panose="020F0502020204030204" pitchFamily="34" charset="0"/>
                  <a:cs typeface="Calibri" panose="020F0502020204030204" pitchFamily="34" charset="0"/>
                </a:rPr>
                <a:t>SUPPRESSOR OF PHYTOCHROME A (SPA1) </a:t>
              </a:r>
            </a:p>
          </p:txBody>
        </p:sp>
        <p:sp>
          <p:nvSpPr>
            <p:cNvPr id="54" name="CuadroTexto 53">
              <a:extLst>
                <a:ext uri="{FF2B5EF4-FFF2-40B4-BE49-F238E27FC236}">
                  <a16:creationId xmlns:a16="http://schemas.microsoft.com/office/drawing/2014/main" id="{81F5E32A-609E-4674-AF4E-5C8BFEABDA5A}"/>
                </a:ext>
              </a:extLst>
            </p:cNvPr>
            <p:cNvSpPr txBox="1"/>
            <p:nvPr/>
          </p:nvSpPr>
          <p:spPr>
            <a:xfrm>
              <a:off x="4258571" y="848716"/>
              <a:ext cx="4603653" cy="646331"/>
            </a:xfrm>
            <a:prstGeom prst="rect">
              <a:avLst/>
            </a:prstGeom>
            <a:noFill/>
          </p:spPr>
          <p:txBody>
            <a:bodyPr wrap="square" rtlCol="0">
              <a:spAutoFit/>
            </a:bodyPr>
            <a:lstStyle/>
            <a:p>
              <a:pPr algn="ctr"/>
              <a:r>
                <a:rPr lang="es-MX" b="1" dirty="0">
                  <a:latin typeface="Calibri" panose="020F0502020204030204" pitchFamily="34" charset="0"/>
                  <a:cs typeface="Calibri" panose="020F0502020204030204" pitchFamily="34" charset="0"/>
                </a:rPr>
                <a:t>En LD, el CO se estabiliza por la tarde  
CRY1/CRY2 y PHYA</a:t>
              </a:r>
              <a:endParaRPr lang="en-US" sz="1800" b="1" dirty="0">
                <a:latin typeface="Calibri" panose="020F0502020204030204" pitchFamily="34" charset="0"/>
                <a:cs typeface="Calibri" panose="020F0502020204030204" pitchFamily="34" charset="0"/>
              </a:endParaRPr>
            </a:p>
          </p:txBody>
        </p:sp>
        <p:sp>
          <p:nvSpPr>
            <p:cNvPr id="55" name="CuadroTexto 54">
              <a:extLst>
                <a:ext uri="{FF2B5EF4-FFF2-40B4-BE49-F238E27FC236}">
                  <a16:creationId xmlns:a16="http://schemas.microsoft.com/office/drawing/2014/main" id="{8CD16C7F-AD7A-4F48-9DD2-9A06BA9C6A8D}"/>
                </a:ext>
              </a:extLst>
            </p:cNvPr>
            <p:cNvSpPr txBox="1"/>
            <p:nvPr/>
          </p:nvSpPr>
          <p:spPr>
            <a:xfrm>
              <a:off x="4276569" y="3083458"/>
              <a:ext cx="4603653" cy="646331"/>
            </a:xfrm>
            <a:prstGeom prst="rect">
              <a:avLst/>
            </a:prstGeom>
            <a:noFill/>
          </p:spPr>
          <p:txBody>
            <a:bodyPr wrap="square" rtlCol="0">
              <a:spAutoFit/>
            </a:bodyPr>
            <a:lstStyle/>
            <a:p>
              <a:pPr algn="ctr"/>
              <a:r>
                <a:rPr lang="es-MX" b="1" dirty="0">
                  <a:latin typeface="Calibri" panose="020F0502020204030204" pitchFamily="34" charset="0"/>
                  <a:cs typeface="Calibri" panose="020F0502020204030204" pitchFamily="34" charset="0"/>
                </a:rPr>
                <a:t>En SD, el CO es degradado por la mañana por PHYB-HOS1 y por la noche por COP1-SPA1</a:t>
              </a:r>
              <a:endParaRPr lang="en-US" sz="1800" b="1" dirty="0">
                <a:latin typeface="Calibri" panose="020F0502020204030204" pitchFamily="34" charset="0"/>
                <a:cs typeface="Calibri" panose="020F0502020204030204" pitchFamily="34" charset="0"/>
              </a:endParaRPr>
            </a:p>
          </p:txBody>
        </p:sp>
        <p:sp>
          <p:nvSpPr>
            <p:cNvPr id="103" name="Forma libre: forma 102">
              <a:extLst>
                <a:ext uri="{FF2B5EF4-FFF2-40B4-BE49-F238E27FC236}">
                  <a16:creationId xmlns:a16="http://schemas.microsoft.com/office/drawing/2014/main" id="{6D7825D1-BDBC-4EA2-8308-3A8D11A702F7}"/>
                </a:ext>
              </a:extLst>
            </p:cNvPr>
            <p:cNvSpPr/>
            <p:nvPr/>
          </p:nvSpPr>
          <p:spPr>
            <a:xfrm>
              <a:off x="4969570" y="4976048"/>
              <a:ext cx="3573194" cy="0"/>
            </a:xfrm>
            <a:custGeom>
              <a:avLst/>
              <a:gdLst>
                <a:gd name="connsiteX0" fmla="*/ 0 w 3573194"/>
                <a:gd name="connsiteY0" fmla="*/ -2147483648 h 0"/>
                <a:gd name="connsiteX1" fmla="*/ 488337 w 3573194"/>
                <a:gd name="connsiteY1" fmla="*/ -2147483648 h 0"/>
                <a:gd name="connsiteX2" fmla="*/ 1048137 w 3573194"/>
                <a:gd name="connsiteY2" fmla="*/ -2147483648 h 0"/>
                <a:gd name="connsiteX3" fmla="*/ 1679401 w 3573194"/>
                <a:gd name="connsiteY3" fmla="*/ -2147483648 h 0"/>
                <a:gd name="connsiteX4" fmla="*/ 2310665 w 3573194"/>
                <a:gd name="connsiteY4" fmla="*/ -2147483648 h 0"/>
                <a:gd name="connsiteX5" fmla="*/ 2941930 w 3573194"/>
                <a:gd name="connsiteY5" fmla="*/ -2147483648 h 0"/>
                <a:gd name="connsiteX6" fmla="*/ 3573194 w 3573194"/>
                <a:gd name="connsiteY6" fmla="*/ -2147483648 h 0"/>
                <a:gd name="connsiteX7" fmla="*/ 3573194 w 3573194"/>
                <a:gd name="connsiteY7" fmla="*/ -214748364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3194" fill="none" extrusionOk="0">
                  <a:moveTo>
                    <a:pt x="0" y="-2147483648"/>
                  </a:moveTo>
                  <a:cubicBezTo>
                    <a:pt x="164374" y="-2147483648"/>
                    <a:pt x="253284" y="-2147457600"/>
                    <a:pt x="488337" y="-2147483648"/>
                  </a:cubicBezTo>
                  <a:cubicBezTo>
                    <a:pt x="723390" y="-2147483648"/>
                    <a:pt x="776686" y="-2147430597"/>
                    <a:pt x="1048137" y="-2147483648"/>
                  </a:cubicBezTo>
                  <a:cubicBezTo>
                    <a:pt x="1319588" y="-2147483648"/>
                    <a:pt x="1411487" y="-2147413919"/>
                    <a:pt x="1679401" y="-2147483648"/>
                  </a:cubicBezTo>
                  <a:cubicBezTo>
                    <a:pt x="1947315" y="-2147483648"/>
                    <a:pt x="2016660" y="-2147433775"/>
                    <a:pt x="2310665" y="-2147483648"/>
                  </a:cubicBezTo>
                  <a:cubicBezTo>
                    <a:pt x="2604670" y="-2147483648"/>
                    <a:pt x="2698152" y="-2147482328"/>
                    <a:pt x="2941930" y="-2147483648"/>
                  </a:cubicBezTo>
                  <a:cubicBezTo>
                    <a:pt x="3185708" y="-2147483648"/>
                    <a:pt x="3387980" y="-2147445933"/>
                    <a:pt x="3573194" y="-2147483648"/>
                  </a:cubicBezTo>
                  <a:lnTo>
                    <a:pt x="3573194" y="-2147483648"/>
                  </a:lnTo>
                </a:path>
                <a:path w="3573194" stroke="0" extrusionOk="0">
                  <a:moveTo>
                    <a:pt x="0" y="-2147483648"/>
                  </a:moveTo>
                  <a:cubicBezTo>
                    <a:pt x="126260" y="-2147483648"/>
                    <a:pt x="450170" y="-2147428449"/>
                    <a:pt x="595532" y="-2147483648"/>
                  </a:cubicBezTo>
                  <a:cubicBezTo>
                    <a:pt x="740894" y="-2147483648"/>
                    <a:pt x="1028986" y="-2147478501"/>
                    <a:pt x="1226797" y="-2147483648"/>
                  </a:cubicBezTo>
                  <a:cubicBezTo>
                    <a:pt x="1424608" y="-2147483648"/>
                    <a:pt x="1589570" y="-2147414535"/>
                    <a:pt x="1822329" y="-2147483648"/>
                  </a:cubicBezTo>
                  <a:cubicBezTo>
                    <a:pt x="2055088" y="-2147483648"/>
                    <a:pt x="2260364" y="-2147458008"/>
                    <a:pt x="2382129" y="-2147483648"/>
                  </a:cubicBezTo>
                  <a:cubicBezTo>
                    <a:pt x="2503894" y="-2147483648"/>
                    <a:pt x="2729403" y="-2147428965"/>
                    <a:pt x="2906198" y="-2147483648"/>
                  </a:cubicBezTo>
                  <a:cubicBezTo>
                    <a:pt x="3082993" y="-2147483648"/>
                    <a:pt x="3432239" y="-2147413578"/>
                    <a:pt x="3573194" y="-2147483648"/>
                  </a:cubicBezTo>
                  <a:lnTo>
                    <a:pt x="3573194" y="-2147483648"/>
                  </a:lnTo>
                </a:path>
              </a:pathLst>
            </a:custGeom>
            <a:ln w="19050">
              <a:extLst>
                <a:ext uri="{C807C97D-BFC1-408E-A445-0C87EB9F89A2}">
                  <ask:lineSketchStyleProps xmlns:ask="http://schemas.microsoft.com/office/drawing/2018/sketchyshapes" sd="1023741404">
                    <a:custGeom>
                      <a:avLst/>
                      <a:gdLst>
                        <a:gd name="connsiteX0" fmla="*/ 0 w 3573194"/>
                        <a:gd name="connsiteY0" fmla="*/ 0 h 0"/>
                        <a:gd name="connsiteX1" fmla="*/ 3573194 w 3573194"/>
                        <a:gd name="connsiteY1" fmla="*/ 0 h 0"/>
                        <a:gd name="connsiteX2" fmla="*/ 3573194 w 3573194"/>
                        <a:gd name="connsiteY2" fmla="*/ 0 h 0"/>
                      </a:gdLst>
                      <a:ahLst/>
                      <a:cxnLst>
                        <a:cxn ang="0">
                          <a:pos x="connsiteX0" y="connsiteY0"/>
                        </a:cxn>
                        <a:cxn ang="0">
                          <a:pos x="connsiteX1" y="connsiteY1"/>
                        </a:cxn>
                        <a:cxn ang="0">
                          <a:pos x="connsiteX2" y="connsiteY2"/>
                        </a:cxn>
                      </a:cxnLst>
                      <a:rect l="l" t="t" r="r" b="b"/>
                      <a:pathLst>
                        <a:path w="3573194">
                          <a:moveTo>
                            <a:pt x="0" y="0"/>
                          </a:moveTo>
                          <a:lnTo>
                            <a:pt x="3573194" y="0"/>
                          </a:lnTo>
                          <a:lnTo>
                            <a:pt x="3573194" y="0"/>
                          </a:lnTo>
                        </a:path>
                      </a:pathLst>
                    </a:custGeom>
                    <ask:type>
                      <ask:lineSketchScribbl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dirty="0">
                <a:latin typeface="Calibri" panose="020F0502020204030204" pitchFamily="34" charset="0"/>
                <a:cs typeface="Calibri" panose="020F0502020204030204" pitchFamily="34" charset="0"/>
              </a:endParaRPr>
            </a:p>
          </p:txBody>
        </p:sp>
        <p:sp>
          <p:nvSpPr>
            <p:cNvPr id="135" name="Rectángulo 45">
              <a:extLst>
                <a:ext uri="{FF2B5EF4-FFF2-40B4-BE49-F238E27FC236}">
                  <a16:creationId xmlns:a16="http://schemas.microsoft.com/office/drawing/2014/main" id="{1F945B81-396D-486B-B70B-C59E7444DF23}"/>
                </a:ext>
              </a:extLst>
            </p:cNvPr>
            <p:cNvSpPr/>
            <p:nvPr/>
          </p:nvSpPr>
          <p:spPr>
            <a:xfrm>
              <a:off x="4992866" y="1526149"/>
              <a:ext cx="2411287" cy="1440000"/>
            </a:xfrm>
            <a:prstGeom prst="rect">
              <a:avLst/>
            </a:prstGeom>
            <a:gradFill flip="none" rotWithShape="1">
              <a:gsLst>
                <a:gs pos="93000">
                  <a:schemeClr val="bg1">
                    <a:lumMod val="95000"/>
                  </a:schemeClr>
                </a:gs>
                <a:gs pos="10000">
                  <a:schemeClr val="bg1"/>
                </a:gs>
                <a:gs pos="0">
                  <a:srgbClr val="FFABAB"/>
                </a:gs>
                <a:gs pos="100000">
                  <a:srgbClr val="B05858"/>
                </a:gs>
              </a:gsLst>
              <a:lin ang="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sz="1200" dirty="0">
                <a:latin typeface="Calibri" panose="020F0502020204030204" pitchFamily="34" charset="0"/>
                <a:cs typeface="Calibri" panose="020F0502020204030204" pitchFamily="34" charset="0"/>
              </a:endParaRPr>
            </a:p>
          </p:txBody>
        </p:sp>
        <p:sp>
          <p:nvSpPr>
            <p:cNvPr id="136" name="Rectángulo 45">
              <a:extLst>
                <a:ext uri="{FF2B5EF4-FFF2-40B4-BE49-F238E27FC236}">
                  <a16:creationId xmlns:a16="http://schemas.microsoft.com/office/drawing/2014/main" id="{6AC7B494-16B7-4770-A508-7111CACACD1D}"/>
                </a:ext>
              </a:extLst>
            </p:cNvPr>
            <p:cNvSpPr/>
            <p:nvPr/>
          </p:nvSpPr>
          <p:spPr>
            <a:xfrm>
              <a:off x="7378504" y="1527596"/>
              <a:ext cx="1214362" cy="1440000"/>
            </a:xfrm>
            <a:prstGeom prst="rect">
              <a:avLst/>
            </a:prstGeom>
            <a:gradFill flip="none" rotWithShape="1">
              <a:gsLst>
                <a:gs pos="89000">
                  <a:srgbClr val="DCDADA"/>
                </a:gs>
                <a:gs pos="29000">
                  <a:schemeClr val="bg2">
                    <a:lumMod val="90000"/>
                  </a:schemeClr>
                </a:gs>
                <a:gs pos="0">
                  <a:schemeClr val="accent1">
                    <a:lumMod val="5000"/>
                    <a:lumOff val="95000"/>
                  </a:schemeClr>
                </a:gs>
                <a:gs pos="100000">
                  <a:srgbClr val="B05858"/>
                </a:gs>
              </a:gsLst>
              <a:lin ang="1080000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sz="1200" dirty="0">
                <a:latin typeface="Calibri" panose="020F0502020204030204" pitchFamily="34" charset="0"/>
                <a:cs typeface="Calibri" panose="020F0502020204030204" pitchFamily="34" charset="0"/>
              </a:endParaRPr>
            </a:p>
          </p:txBody>
        </p:sp>
        <p:sp>
          <p:nvSpPr>
            <p:cNvPr id="140" name="CuadroTexto 139">
              <a:extLst>
                <a:ext uri="{FF2B5EF4-FFF2-40B4-BE49-F238E27FC236}">
                  <a16:creationId xmlns:a16="http://schemas.microsoft.com/office/drawing/2014/main" id="{B6C9DAE6-31A5-45DB-9040-74932EE85466}"/>
                </a:ext>
              </a:extLst>
            </p:cNvPr>
            <p:cNvSpPr txBox="1"/>
            <p:nvPr/>
          </p:nvSpPr>
          <p:spPr>
            <a:xfrm>
              <a:off x="4307848" y="2430267"/>
              <a:ext cx="824201" cy="461665"/>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CO </a:t>
              </a:r>
            </a:p>
            <a:p>
              <a:pPr algn="ctr"/>
              <a:r>
                <a:rPr lang="en-US" sz="1200" b="1" dirty="0">
                  <a:latin typeface="Calibri" panose="020F0502020204030204" pitchFamily="34" charset="0"/>
                  <a:cs typeface="Calibri" panose="020F0502020204030204" pitchFamily="34" charset="0"/>
                </a:rPr>
                <a:t>protein</a:t>
              </a:r>
            </a:p>
          </p:txBody>
        </p:sp>
        <p:sp>
          <p:nvSpPr>
            <p:cNvPr id="141" name="Forma libre: forma 140">
              <a:extLst>
                <a:ext uri="{FF2B5EF4-FFF2-40B4-BE49-F238E27FC236}">
                  <a16:creationId xmlns:a16="http://schemas.microsoft.com/office/drawing/2014/main" id="{A8BE4133-1DD6-4592-89BF-F8A3A65E82E4}"/>
                </a:ext>
              </a:extLst>
            </p:cNvPr>
            <p:cNvSpPr>
              <a:spLocks noChangeAspect="1"/>
            </p:cNvSpPr>
            <p:nvPr/>
          </p:nvSpPr>
          <p:spPr>
            <a:xfrm>
              <a:off x="5020573" y="2388949"/>
              <a:ext cx="3528000" cy="461665"/>
            </a:xfrm>
            <a:custGeom>
              <a:avLst/>
              <a:gdLst>
                <a:gd name="connsiteX0" fmla="*/ 0 w 3528000"/>
                <a:gd name="connsiteY0" fmla="*/ 416172 h 461665"/>
                <a:gd name="connsiteX1" fmla="*/ 196642 w 3528000"/>
                <a:gd name="connsiteY1" fmla="*/ 446500 h 461665"/>
                <a:gd name="connsiteX2" fmla="*/ 462688 w 3528000"/>
                <a:gd name="connsiteY2" fmla="*/ 461664 h 461665"/>
                <a:gd name="connsiteX3" fmla="*/ 763436 w 3528000"/>
                <a:gd name="connsiteY3" fmla="*/ 446500 h 461665"/>
                <a:gd name="connsiteX4" fmla="*/ 936944 w 3528000"/>
                <a:gd name="connsiteY4" fmla="*/ 401008 h 461665"/>
                <a:gd name="connsiteX5" fmla="*/ 1145154 w 3528000"/>
                <a:gd name="connsiteY5" fmla="*/ 325187 h 461665"/>
                <a:gd name="connsiteX6" fmla="*/ 1364931 w 3528000"/>
                <a:gd name="connsiteY6" fmla="*/ 173545 h 461665"/>
                <a:gd name="connsiteX7" fmla="*/ 1526871 w 3528000"/>
                <a:gd name="connsiteY7" fmla="*/ 82560 h 461665"/>
                <a:gd name="connsiteX8" fmla="*/ 1700380 w 3528000"/>
                <a:gd name="connsiteY8" fmla="*/ 6739 h 461665"/>
                <a:gd name="connsiteX9" fmla="*/ 1931724 w 3528000"/>
                <a:gd name="connsiteY9" fmla="*/ 6739 h 461665"/>
                <a:gd name="connsiteX10" fmla="*/ 2139934 w 3528000"/>
                <a:gd name="connsiteY10" fmla="*/ 6739 h 461665"/>
                <a:gd name="connsiteX11" fmla="*/ 2325009 w 3528000"/>
                <a:gd name="connsiteY11" fmla="*/ 97724 h 461665"/>
                <a:gd name="connsiteX12" fmla="*/ 2614189 w 3528000"/>
                <a:gd name="connsiteY12" fmla="*/ 264530 h 461665"/>
                <a:gd name="connsiteX13" fmla="*/ 2833967 w 3528000"/>
                <a:gd name="connsiteY13" fmla="*/ 401008 h 461665"/>
                <a:gd name="connsiteX14" fmla="*/ 3180983 w 3528000"/>
                <a:gd name="connsiteY14" fmla="*/ 416172 h 461665"/>
                <a:gd name="connsiteX15" fmla="*/ 3354492 w 3528000"/>
                <a:gd name="connsiteY15" fmla="*/ 401008 h 461665"/>
                <a:gd name="connsiteX16" fmla="*/ 3528000 w 3528000"/>
                <a:gd name="connsiteY16" fmla="*/ 37068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8000" h="461665" fill="none" extrusionOk="0">
                  <a:moveTo>
                    <a:pt x="0" y="416172"/>
                  </a:moveTo>
                  <a:cubicBezTo>
                    <a:pt x="52054" y="439113"/>
                    <a:pt x="126200" y="455656"/>
                    <a:pt x="196642" y="446500"/>
                  </a:cubicBezTo>
                  <a:cubicBezTo>
                    <a:pt x="291190" y="449559"/>
                    <a:pt x="368527" y="447996"/>
                    <a:pt x="462688" y="461664"/>
                  </a:cubicBezTo>
                  <a:cubicBezTo>
                    <a:pt x="561559" y="447787"/>
                    <a:pt x="689470" y="455960"/>
                    <a:pt x="763436" y="446500"/>
                  </a:cubicBezTo>
                  <a:cubicBezTo>
                    <a:pt x="845045" y="432942"/>
                    <a:pt x="871120" y="424850"/>
                    <a:pt x="936944" y="401008"/>
                  </a:cubicBezTo>
                  <a:cubicBezTo>
                    <a:pt x="1017468" y="384106"/>
                    <a:pt x="1068565" y="359505"/>
                    <a:pt x="1145154" y="325187"/>
                  </a:cubicBezTo>
                  <a:cubicBezTo>
                    <a:pt x="1212337" y="275200"/>
                    <a:pt x="1319773" y="202108"/>
                    <a:pt x="1364931" y="173545"/>
                  </a:cubicBezTo>
                  <a:cubicBezTo>
                    <a:pt x="1427089" y="132691"/>
                    <a:pt x="1477037" y="116118"/>
                    <a:pt x="1526871" y="82560"/>
                  </a:cubicBezTo>
                  <a:cubicBezTo>
                    <a:pt x="1578847" y="58544"/>
                    <a:pt x="1643836" y="26944"/>
                    <a:pt x="1700380" y="6739"/>
                  </a:cubicBezTo>
                  <a:cubicBezTo>
                    <a:pt x="1767856" y="-5898"/>
                    <a:pt x="1931724" y="6738"/>
                    <a:pt x="1931724" y="6739"/>
                  </a:cubicBezTo>
                  <a:cubicBezTo>
                    <a:pt x="2004943" y="15203"/>
                    <a:pt x="2082932" y="-15336"/>
                    <a:pt x="2139934" y="6739"/>
                  </a:cubicBezTo>
                  <a:cubicBezTo>
                    <a:pt x="2200294" y="17825"/>
                    <a:pt x="2255033" y="56155"/>
                    <a:pt x="2325009" y="97724"/>
                  </a:cubicBezTo>
                  <a:cubicBezTo>
                    <a:pt x="2424747" y="152538"/>
                    <a:pt x="2544139" y="216822"/>
                    <a:pt x="2614189" y="264530"/>
                  </a:cubicBezTo>
                  <a:cubicBezTo>
                    <a:pt x="2707561" y="312475"/>
                    <a:pt x="2741610" y="381934"/>
                    <a:pt x="2833967" y="401008"/>
                  </a:cubicBezTo>
                  <a:cubicBezTo>
                    <a:pt x="2926684" y="446520"/>
                    <a:pt x="3094624" y="419244"/>
                    <a:pt x="3180983" y="416172"/>
                  </a:cubicBezTo>
                  <a:cubicBezTo>
                    <a:pt x="3263736" y="421876"/>
                    <a:pt x="3293343" y="412130"/>
                    <a:pt x="3354492" y="401008"/>
                  </a:cubicBezTo>
                  <a:cubicBezTo>
                    <a:pt x="3414346" y="403789"/>
                    <a:pt x="3469354" y="380976"/>
                    <a:pt x="3528000" y="370680"/>
                  </a:cubicBezTo>
                </a:path>
                <a:path w="3528000" h="461665" stroke="0" extrusionOk="0">
                  <a:moveTo>
                    <a:pt x="0" y="416172"/>
                  </a:moveTo>
                  <a:cubicBezTo>
                    <a:pt x="67032" y="427870"/>
                    <a:pt x="125939" y="440572"/>
                    <a:pt x="196642" y="446500"/>
                  </a:cubicBezTo>
                  <a:cubicBezTo>
                    <a:pt x="269174" y="470662"/>
                    <a:pt x="372829" y="462471"/>
                    <a:pt x="462688" y="461664"/>
                  </a:cubicBezTo>
                  <a:cubicBezTo>
                    <a:pt x="547919" y="444591"/>
                    <a:pt x="678415" y="453432"/>
                    <a:pt x="763436" y="446500"/>
                  </a:cubicBezTo>
                  <a:cubicBezTo>
                    <a:pt x="843376" y="436241"/>
                    <a:pt x="864616" y="425337"/>
                    <a:pt x="936944" y="401008"/>
                  </a:cubicBezTo>
                  <a:cubicBezTo>
                    <a:pt x="1013903" y="390789"/>
                    <a:pt x="1083934" y="382571"/>
                    <a:pt x="1145154" y="325187"/>
                  </a:cubicBezTo>
                  <a:cubicBezTo>
                    <a:pt x="1217555" y="266339"/>
                    <a:pt x="1297328" y="199453"/>
                    <a:pt x="1364931" y="173545"/>
                  </a:cubicBezTo>
                  <a:cubicBezTo>
                    <a:pt x="1427460" y="135236"/>
                    <a:pt x="1460519" y="114046"/>
                    <a:pt x="1526871" y="82560"/>
                  </a:cubicBezTo>
                  <a:cubicBezTo>
                    <a:pt x="1580518" y="56167"/>
                    <a:pt x="1642928" y="14551"/>
                    <a:pt x="1700380" y="6739"/>
                  </a:cubicBezTo>
                  <a:cubicBezTo>
                    <a:pt x="1767856" y="-5898"/>
                    <a:pt x="1931724" y="6739"/>
                    <a:pt x="1931724" y="6739"/>
                  </a:cubicBezTo>
                  <a:cubicBezTo>
                    <a:pt x="1997866" y="3572"/>
                    <a:pt x="2073490" y="-1660"/>
                    <a:pt x="2139934" y="6739"/>
                  </a:cubicBezTo>
                  <a:cubicBezTo>
                    <a:pt x="2212052" y="29029"/>
                    <a:pt x="2232229" y="51775"/>
                    <a:pt x="2325009" y="97724"/>
                  </a:cubicBezTo>
                  <a:cubicBezTo>
                    <a:pt x="2398515" y="124331"/>
                    <a:pt x="2541872" y="204183"/>
                    <a:pt x="2614189" y="264530"/>
                  </a:cubicBezTo>
                  <a:cubicBezTo>
                    <a:pt x="2714213" y="305817"/>
                    <a:pt x="2758320" y="375384"/>
                    <a:pt x="2833967" y="401008"/>
                  </a:cubicBezTo>
                  <a:cubicBezTo>
                    <a:pt x="2932850" y="417349"/>
                    <a:pt x="3113199" y="405838"/>
                    <a:pt x="3180983" y="416172"/>
                  </a:cubicBezTo>
                  <a:cubicBezTo>
                    <a:pt x="3268803" y="416578"/>
                    <a:pt x="3297381" y="409105"/>
                    <a:pt x="3354492" y="401008"/>
                  </a:cubicBezTo>
                  <a:cubicBezTo>
                    <a:pt x="3410468" y="398695"/>
                    <a:pt x="3464037" y="371690"/>
                    <a:pt x="3528000" y="370680"/>
                  </a:cubicBezTo>
                </a:path>
              </a:pathLst>
            </a:custGeom>
            <a:ln w="19050">
              <a:extLst>
                <a:ext uri="{C807C97D-BFC1-408E-A445-0C87EB9F89A2}">
                  <ask:lineSketchStyleProps xmlns:ask="http://schemas.microsoft.com/office/drawing/2018/sketchyshapes" sd="1096919607">
                    <a:custGeom>
                      <a:avLst/>
                      <a:gdLst>
                        <a:gd name="connsiteX0" fmla="*/ 0 w 4290646"/>
                        <a:gd name="connsiteY0" fmla="*/ 386080 h 428283"/>
                        <a:gd name="connsiteX1" fmla="*/ 239151 w 4290646"/>
                        <a:gd name="connsiteY1" fmla="*/ 414215 h 428283"/>
                        <a:gd name="connsiteX2" fmla="*/ 562708 w 4290646"/>
                        <a:gd name="connsiteY2" fmla="*/ 428283 h 428283"/>
                        <a:gd name="connsiteX3" fmla="*/ 928468 w 4290646"/>
                        <a:gd name="connsiteY3" fmla="*/ 414215 h 428283"/>
                        <a:gd name="connsiteX4" fmla="*/ 1139483 w 4290646"/>
                        <a:gd name="connsiteY4" fmla="*/ 372012 h 428283"/>
                        <a:gd name="connsiteX5" fmla="*/ 1392702 w 4290646"/>
                        <a:gd name="connsiteY5" fmla="*/ 301674 h 428283"/>
                        <a:gd name="connsiteX6" fmla="*/ 1659988 w 4290646"/>
                        <a:gd name="connsiteY6" fmla="*/ 160997 h 428283"/>
                        <a:gd name="connsiteX7" fmla="*/ 1856935 w 4290646"/>
                        <a:gd name="connsiteY7" fmla="*/ 76591 h 428283"/>
                        <a:gd name="connsiteX8" fmla="*/ 2067951 w 4290646"/>
                        <a:gd name="connsiteY8" fmla="*/ 6252 h 428283"/>
                        <a:gd name="connsiteX9" fmla="*/ 2349305 w 4290646"/>
                        <a:gd name="connsiteY9" fmla="*/ 6252 h 428283"/>
                        <a:gd name="connsiteX10" fmla="*/ 2602523 w 4290646"/>
                        <a:gd name="connsiteY10" fmla="*/ 6252 h 428283"/>
                        <a:gd name="connsiteX11" fmla="*/ 2827606 w 4290646"/>
                        <a:gd name="connsiteY11" fmla="*/ 90658 h 428283"/>
                        <a:gd name="connsiteX12" fmla="*/ 3179298 w 4290646"/>
                        <a:gd name="connsiteY12" fmla="*/ 245403 h 428283"/>
                        <a:gd name="connsiteX13" fmla="*/ 3446585 w 4290646"/>
                        <a:gd name="connsiteY13" fmla="*/ 372012 h 428283"/>
                        <a:gd name="connsiteX14" fmla="*/ 3868615 w 4290646"/>
                        <a:gd name="connsiteY14" fmla="*/ 386080 h 428283"/>
                        <a:gd name="connsiteX15" fmla="*/ 4079631 w 4290646"/>
                        <a:gd name="connsiteY15" fmla="*/ 372012 h 428283"/>
                        <a:gd name="connsiteX16" fmla="*/ 4290646 w 4290646"/>
                        <a:gd name="connsiteY16" fmla="*/ 343877 h 42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0646" h="428283">
                          <a:moveTo>
                            <a:pt x="0" y="386080"/>
                          </a:moveTo>
                          <a:cubicBezTo>
                            <a:pt x="72683" y="396630"/>
                            <a:pt x="145366" y="407181"/>
                            <a:pt x="239151" y="414215"/>
                          </a:cubicBezTo>
                          <a:cubicBezTo>
                            <a:pt x="332936" y="421249"/>
                            <a:pt x="447822" y="428283"/>
                            <a:pt x="562708" y="428283"/>
                          </a:cubicBezTo>
                          <a:cubicBezTo>
                            <a:pt x="677594" y="428283"/>
                            <a:pt x="832339" y="423593"/>
                            <a:pt x="928468" y="414215"/>
                          </a:cubicBezTo>
                          <a:cubicBezTo>
                            <a:pt x="1024597" y="404837"/>
                            <a:pt x="1062111" y="390769"/>
                            <a:pt x="1139483" y="372012"/>
                          </a:cubicBezTo>
                          <a:cubicBezTo>
                            <a:pt x="1216855" y="353255"/>
                            <a:pt x="1305951" y="336843"/>
                            <a:pt x="1392702" y="301674"/>
                          </a:cubicBezTo>
                          <a:cubicBezTo>
                            <a:pt x="1479453" y="266505"/>
                            <a:pt x="1582616" y="198511"/>
                            <a:pt x="1659988" y="160997"/>
                          </a:cubicBezTo>
                          <a:cubicBezTo>
                            <a:pt x="1737360" y="123483"/>
                            <a:pt x="1788941" y="102382"/>
                            <a:pt x="1856935" y="76591"/>
                          </a:cubicBezTo>
                          <a:cubicBezTo>
                            <a:pt x="1924929" y="50800"/>
                            <a:pt x="1985889" y="17975"/>
                            <a:pt x="2067951" y="6252"/>
                          </a:cubicBezTo>
                          <a:cubicBezTo>
                            <a:pt x="2150013" y="-5471"/>
                            <a:pt x="2349305" y="6252"/>
                            <a:pt x="2349305" y="6252"/>
                          </a:cubicBezTo>
                          <a:cubicBezTo>
                            <a:pt x="2438400" y="6252"/>
                            <a:pt x="2522806" y="-7816"/>
                            <a:pt x="2602523" y="6252"/>
                          </a:cubicBezTo>
                          <a:cubicBezTo>
                            <a:pt x="2682240" y="20320"/>
                            <a:pt x="2731477" y="50800"/>
                            <a:pt x="2827606" y="90658"/>
                          </a:cubicBezTo>
                          <a:cubicBezTo>
                            <a:pt x="2923735" y="130516"/>
                            <a:pt x="3076135" y="198511"/>
                            <a:pt x="3179298" y="245403"/>
                          </a:cubicBezTo>
                          <a:cubicBezTo>
                            <a:pt x="3282461" y="292295"/>
                            <a:pt x="3331699" y="348566"/>
                            <a:pt x="3446585" y="372012"/>
                          </a:cubicBezTo>
                          <a:cubicBezTo>
                            <a:pt x="3561471" y="395458"/>
                            <a:pt x="3763107" y="386080"/>
                            <a:pt x="3868615" y="386080"/>
                          </a:cubicBezTo>
                          <a:cubicBezTo>
                            <a:pt x="3974123" y="386080"/>
                            <a:pt x="4009293" y="379046"/>
                            <a:pt x="4079631" y="372012"/>
                          </a:cubicBezTo>
                          <a:cubicBezTo>
                            <a:pt x="4149969" y="364978"/>
                            <a:pt x="4220307" y="354427"/>
                            <a:pt x="4290646" y="343877"/>
                          </a:cubicBezTo>
                        </a:path>
                      </a:pathLst>
                    </a:custGeom>
                    <ask:type>
                      <ask:lineSketchScribbl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dirty="0">
                <a:latin typeface="Calibri" panose="020F0502020204030204" pitchFamily="34" charset="0"/>
                <a:cs typeface="Calibri" panose="020F0502020204030204" pitchFamily="34" charset="0"/>
              </a:endParaRPr>
            </a:p>
          </p:txBody>
        </p:sp>
        <p:grpSp>
          <p:nvGrpSpPr>
            <p:cNvPr id="5" name="Grupo 4">
              <a:extLst>
                <a:ext uri="{FF2B5EF4-FFF2-40B4-BE49-F238E27FC236}">
                  <a16:creationId xmlns:a16="http://schemas.microsoft.com/office/drawing/2014/main" id="{F9FE93BB-E0D1-4283-BC23-0BA85FB26D22}"/>
                </a:ext>
              </a:extLst>
            </p:cNvPr>
            <p:cNvGrpSpPr/>
            <p:nvPr/>
          </p:nvGrpSpPr>
          <p:grpSpPr>
            <a:xfrm>
              <a:off x="4921493" y="1679462"/>
              <a:ext cx="1001352" cy="1025454"/>
              <a:chOff x="4921493" y="1679462"/>
              <a:chExt cx="1001352" cy="1025454"/>
            </a:xfrm>
          </p:grpSpPr>
          <p:grpSp>
            <p:nvGrpSpPr>
              <p:cNvPr id="145" name="Grupo 144">
                <a:extLst>
                  <a:ext uri="{FF2B5EF4-FFF2-40B4-BE49-F238E27FC236}">
                    <a16:creationId xmlns:a16="http://schemas.microsoft.com/office/drawing/2014/main" id="{00098A6B-AD76-4D66-9849-D962F418180E}"/>
                  </a:ext>
                </a:extLst>
              </p:cNvPr>
              <p:cNvGrpSpPr>
                <a:grpSpLocks noChangeAspect="1"/>
              </p:cNvGrpSpPr>
              <p:nvPr/>
            </p:nvGrpSpPr>
            <p:grpSpPr>
              <a:xfrm>
                <a:off x="5267557" y="2410052"/>
                <a:ext cx="120126" cy="294864"/>
                <a:chOff x="1832265" y="5760124"/>
                <a:chExt cx="216000" cy="530194"/>
              </a:xfrm>
            </p:grpSpPr>
            <p:cxnSp>
              <p:nvCxnSpPr>
                <p:cNvPr id="146" name="Conector recto 145">
                  <a:extLst>
                    <a:ext uri="{FF2B5EF4-FFF2-40B4-BE49-F238E27FC236}">
                      <a16:creationId xmlns:a16="http://schemas.microsoft.com/office/drawing/2014/main" id="{8FC32C82-9220-455D-A13F-37DD75C2C217}"/>
                    </a:ext>
                  </a:extLst>
                </p:cNvPr>
                <p:cNvCxnSpPr>
                  <a:cxnSpLocks/>
                </p:cNvCxnSpPr>
                <p:nvPr/>
              </p:nvCxnSpPr>
              <p:spPr>
                <a:xfrm>
                  <a:off x="1940265" y="5760124"/>
                  <a:ext cx="0" cy="517852"/>
                </a:xfrm>
                <a:prstGeom prst="line">
                  <a:avLst/>
                </a:prstGeom>
                <a:ln w="28575"/>
              </p:spPr>
              <p:style>
                <a:lnRef idx="1">
                  <a:schemeClr val="dk1"/>
                </a:lnRef>
                <a:fillRef idx="0">
                  <a:schemeClr val="dk1"/>
                </a:fillRef>
                <a:effectRef idx="0">
                  <a:schemeClr val="dk1"/>
                </a:effectRef>
                <a:fontRef idx="minor">
                  <a:schemeClr val="tx1"/>
                </a:fontRef>
              </p:style>
            </p:cxnSp>
            <p:cxnSp>
              <p:nvCxnSpPr>
                <p:cNvPr id="147" name="Conector recto 146">
                  <a:extLst>
                    <a:ext uri="{FF2B5EF4-FFF2-40B4-BE49-F238E27FC236}">
                      <a16:creationId xmlns:a16="http://schemas.microsoft.com/office/drawing/2014/main" id="{A8D77A64-FB4D-4CE5-8EF9-8207B9695E6C}"/>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 name="Grupo 2">
                <a:extLst>
                  <a:ext uri="{FF2B5EF4-FFF2-40B4-BE49-F238E27FC236}">
                    <a16:creationId xmlns:a16="http://schemas.microsoft.com/office/drawing/2014/main" id="{92DB8FB8-CF2D-4818-9EBB-B43A297BFC48}"/>
                  </a:ext>
                </a:extLst>
              </p:cNvPr>
              <p:cNvGrpSpPr>
                <a:grpSpLocks noChangeAspect="1"/>
              </p:cNvGrpSpPr>
              <p:nvPr/>
            </p:nvGrpSpPr>
            <p:grpSpPr>
              <a:xfrm>
                <a:off x="4921493" y="1679462"/>
                <a:ext cx="1001352" cy="792000"/>
                <a:chOff x="4951269" y="1612283"/>
                <a:chExt cx="935497" cy="739913"/>
              </a:xfrm>
            </p:grpSpPr>
            <p:pic>
              <p:nvPicPr>
                <p:cNvPr id="88" name="Imagen 87" descr="Patrón de fondo&#10;&#10;Descripción generada automáticamente">
                  <a:extLst>
                    <a:ext uri="{FF2B5EF4-FFF2-40B4-BE49-F238E27FC236}">
                      <a16:creationId xmlns:a16="http://schemas.microsoft.com/office/drawing/2014/main" id="{295C6F0E-9A38-4547-BC0B-D16A8D13AF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844111">
                  <a:off x="4951269" y="1612283"/>
                  <a:ext cx="935497" cy="739913"/>
                </a:xfrm>
                <a:prstGeom prst="rect">
                  <a:avLst/>
                </a:prstGeom>
              </p:spPr>
            </p:pic>
            <p:sp>
              <p:nvSpPr>
                <p:cNvPr id="90" name="CuadroTexto 20">
                  <a:extLst>
                    <a:ext uri="{FF2B5EF4-FFF2-40B4-BE49-F238E27FC236}">
                      <a16:creationId xmlns:a16="http://schemas.microsoft.com/office/drawing/2014/main" id="{BF397919-C7B8-4A79-86A1-0D5908E24CE6}"/>
                    </a:ext>
                  </a:extLst>
                </p:cNvPr>
                <p:cNvSpPr txBox="1"/>
                <p:nvPr/>
              </p:nvSpPr>
              <p:spPr>
                <a:xfrm>
                  <a:off x="5046575" y="1763173"/>
                  <a:ext cx="288430" cy="3737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PHY</a:t>
                  </a:r>
                </a:p>
                <a:p>
                  <a:pPr algn="ctr"/>
                  <a:r>
                    <a:rPr lang="en-US" sz="1000" dirty="0">
                      <a:solidFill>
                        <a:schemeClr val="bg1"/>
                      </a:solidFill>
                      <a:latin typeface="Calibri" panose="020F0502020204030204" pitchFamily="34" charset="0"/>
                      <a:cs typeface="Calibri" panose="020F0502020204030204" pitchFamily="34" charset="0"/>
                    </a:rPr>
                    <a:t>B</a:t>
                  </a:r>
                </a:p>
              </p:txBody>
            </p:sp>
            <p:sp>
              <p:nvSpPr>
                <p:cNvPr id="91" name="CuadroTexto 20">
                  <a:extLst>
                    <a:ext uri="{FF2B5EF4-FFF2-40B4-BE49-F238E27FC236}">
                      <a16:creationId xmlns:a16="http://schemas.microsoft.com/office/drawing/2014/main" id="{99EAEA9F-61D5-4A97-89A4-62E004551493}"/>
                    </a:ext>
                  </a:extLst>
                </p:cNvPr>
                <p:cNvSpPr txBox="1"/>
                <p:nvPr/>
              </p:nvSpPr>
              <p:spPr>
                <a:xfrm>
                  <a:off x="5359890" y="1938674"/>
                  <a:ext cx="360313" cy="230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HOS1</a:t>
                  </a:r>
                </a:p>
              </p:txBody>
            </p:sp>
          </p:grpSp>
        </p:grpSp>
        <p:grpSp>
          <p:nvGrpSpPr>
            <p:cNvPr id="8" name="Grupo 7">
              <a:extLst>
                <a:ext uri="{FF2B5EF4-FFF2-40B4-BE49-F238E27FC236}">
                  <a16:creationId xmlns:a16="http://schemas.microsoft.com/office/drawing/2014/main" id="{F3335718-07B2-4BDE-97FC-1F148F13828F}"/>
                </a:ext>
              </a:extLst>
            </p:cNvPr>
            <p:cNvGrpSpPr/>
            <p:nvPr/>
          </p:nvGrpSpPr>
          <p:grpSpPr>
            <a:xfrm>
              <a:off x="7512298" y="1870492"/>
              <a:ext cx="990940" cy="789235"/>
              <a:chOff x="7512298" y="1870492"/>
              <a:chExt cx="990940" cy="789235"/>
            </a:xfrm>
          </p:grpSpPr>
          <p:grpSp>
            <p:nvGrpSpPr>
              <p:cNvPr id="139" name="Grupo 138">
                <a:extLst>
                  <a:ext uri="{FF2B5EF4-FFF2-40B4-BE49-F238E27FC236}">
                    <a16:creationId xmlns:a16="http://schemas.microsoft.com/office/drawing/2014/main" id="{0D4D8B8F-F85C-4BC6-8E47-870CF3186953}"/>
                  </a:ext>
                </a:extLst>
              </p:cNvPr>
              <p:cNvGrpSpPr>
                <a:grpSpLocks noChangeAspect="1"/>
              </p:cNvGrpSpPr>
              <p:nvPr/>
            </p:nvGrpSpPr>
            <p:grpSpPr>
              <a:xfrm>
                <a:off x="7985685" y="2419559"/>
                <a:ext cx="120126" cy="240168"/>
                <a:chOff x="1832265" y="5864454"/>
                <a:chExt cx="216000" cy="431844"/>
              </a:xfrm>
            </p:grpSpPr>
            <p:cxnSp>
              <p:nvCxnSpPr>
                <p:cNvPr id="158" name="Conector recto 157">
                  <a:extLst>
                    <a:ext uri="{FF2B5EF4-FFF2-40B4-BE49-F238E27FC236}">
                      <a16:creationId xmlns:a16="http://schemas.microsoft.com/office/drawing/2014/main" id="{4E0ED7BF-3741-4902-B983-46ACFE74FCE4}"/>
                    </a:ext>
                  </a:extLst>
                </p:cNvPr>
                <p:cNvCxnSpPr/>
                <p:nvPr/>
              </p:nvCxnSpPr>
              <p:spPr>
                <a:xfrm>
                  <a:off x="1940265" y="5864454"/>
                  <a:ext cx="0" cy="431844"/>
                </a:xfrm>
                <a:prstGeom prst="line">
                  <a:avLst/>
                </a:prstGeom>
                <a:ln w="28575"/>
              </p:spPr>
              <p:style>
                <a:lnRef idx="1">
                  <a:schemeClr val="dk1"/>
                </a:lnRef>
                <a:fillRef idx="0">
                  <a:schemeClr val="dk1"/>
                </a:fillRef>
                <a:effectRef idx="0">
                  <a:schemeClr val="dk1"/>
                </a:effectRef>
                <a:fontRef idx="minor">
                  <a:schemeClr val="tx1"/>
                </a:fontRef>
              </p:style>
            </p:cxnSp>
            <p:cxnSp>
              <p:nvCxnSpPr>
                <p:cNvPr id="159" name="Conector recto 158">
                  <a:extLst>
                    <a:ext uri="{FF2B5EF4-FFF2-40B4-BE49-F238E27FC236}">
                      <a16:creationId xmlns:a16="http://schemas.microsoft.com/office/drawing/2014/main" id="{7F2AFA4E-72EA-4D31-B7DA-4EE299785375}"/>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 name="Grupo 6">
                <a:extLst>
                  <a:ext uri="{FF2B5EF4-FFF2-40B4-BE49-F238E27FC236}">
                    <a16:creationId xmlns:a16="http://schemas.microsoft.com/office/drawing/2014/main" id="{0CB5639D-AF5A-4C7A-9DEB-16AE0B90D111}"/>
                  </a:ext>
                </a:extLst>
              </p:cNvPr>
              <p:cNvGrpSpPr/>
              <p:nvPr/>
            </p:nvGrpSpPr>
            <p:grpSpPr>
              <a:xfrm>
                <a:off x="7512298" y="1870492"/>
                <a:ext cx="990940" cy="613481"/>
                <a:chOff x="7541794" y="1818874"/>
                <a:chExt cx="990940" cy="613481"/>
              </a:xfrm>
            </p:grpSpPr>
            <p:pic>
              <p:nvPicPr>
                <p:cNvPr id="171" name="Imagen 170" descr="Patrón de fondo&#10;&#10;Descripción generada automáticamente">
                  <a:extLst>
                    <a:ext uri="{FF2B5EF4-FFF2-40B4-BE49-F238E27FC236}">
                      <a16:creationId xmlns:a16="http://schemas.microsoft.com/office/drawing/2014/main" id="{AAE5ACC8-1AE1-4C14-A16C-0E6D88EA93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541794" y="1818874"/>
                  <a:ext cx="990940" cy="613481"/>
                </a:xfrm>
                <a:prstGeom prst="rect">
                  <a:avLst/>
                </a:prstGeom>
              </p:spPr>
            </p:pic>
            <p:sp>
              <p:nvSpPr>
                <p:cNvPr id="172" name="CuadroTexto 20">
                  <a:extLst>
                    <a:ext uri="{FF2B5EF4-FFF2-40B4-BE49-F238E27FC236}">
                      <a16:creationId xmlns:a16="http://schemas.microsoft.com/office/drawing/2014/main" id="{34D251D5-11AB-4DF7-A93D-77A5A49A6804}"/>
                    </a:ext>
                  </a:extLst>
                </p:cNvPr>
                <p:cNvSpPr txBox="1"/>
                <p:nvPr/>
              </p:nvSpPr>
              <p:spPr>
                <a:xfrm>
                  <a:off x="7691738" y="2059889"/>
                  <a:ext cx="380869"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COP1</a:t>
                  </a:r>
                </a:p>
              </p:txBody>
            </p:sp>
            <p:sp>
              <p:nvSpPr>
                <p:cNvPr id="173" name="CuadroTexto 20">
                  <a:extLst>
                    <a:ext uri="{FF2B5EF4-FFF2-40B4-BE49-F238E27FC236}">
                      <a16:creationId xmlns:a16="http://schemas.microsoft.com/office/drawing/2014/main" id="{42BBCC76-B098-4D48-A4A5-39322EE779EB}"/>
                    </a:ext>
                  </a:extLst>
                </p:cNvPr>
                <p:cNvSpPr txBox="1"/>
                <p:nvPr/>
              </p:nvSpPr>
              <p:spPr>
                <a:xfrm>
                  <a:off x="7966586" y="1914130"/>
                  <a:ext cx="364839"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SPA1</a:t>
                  </a:r>
                </a:p>
              </p:txBody>
            </p:sp>
          </p:grpSp>
        </p:grpSp>
        <p:grpSp>
          <p:nvGrpSpPr>
            <p:cNvPr id="11" name="Grupo 10">
              <a:extLst>
                <a:ext uri="{FF2B5EF4-FFF2-40B4-BE49-F238E27FC236}">
                  <a16:creationId xmlns:a16="http://schemas.microsoft.com/office/drawing/2014/main" id="{FB62DE43-0EB6-4F6B-A9C1-41E58888A8A5}"/>
                </a:ext>
              </a:extLst>
            </p:cNvPr>
            <p:cNvGrpSpPr/>
            <p:nvPr/>
          </p:nvGrpSpPr>
          <p:grpSpPr>
            <a:xfrm>
              <a:off x="4225833" y="3735972"/>
              <a:ext cx="4322740" cy="1440665"/>
              <a:chOff x="4225833" y="3735972"/>
              <a:chExt cx="4322740" cy="1440665"/>
            </a:xfrm>
          </p:grpSpPr>
          <p:sp>
            <p:nvSpPr>
              <p:cNvPr id="100" name="Rectángulo 45">
                <a:extLst>
                  <a:ext uri="{FF2B5EF4-FFF2-40B4-BE49-F238E27FC236}">
                    <a16:creationId xmlns:a16="http://schemas.microsoft.com/office/drawing/2014/main" id="{CB450C57-3EB3-431C-A873-B390D2B46B55}"/>
                  </a:ext>
                </a:extLst>
              </p:cNvPr>
              <p:cNvSpPr/>
              <p:nvPr/>
            </p:nvSpPr>
            <p:spPr>
              <a:xfrm>
                <a:off x="4942031" y="3735972"/>
                <a:ext cx="1209749" cy="1439657"/>
              </a:xfrm>
              <a:prstGeom prst="rect">
                <a:avLst/>
              </a:prstGeom>
              <a:gradFill flip="none" rotWithShape="1">
                <a:gsLst>
                  <a:gs pos="90000">
                    <a:schemeClr val="bg1">
                      <a:lumMod val="95000"/>
                    </a:schemeClr>
                  </a:gs>
                  <a:gs pos="10000">
                    <a:schemeClr val="bg1"/>
                  </a:gs>
                  <a:gs pos="0">
                    <a:srgbClr val="FFABAB"/>
                  </a:gs>
                  <a:gs pos="100000">
                    <a:srgbClr val="B05858"/>
                  </a:gs>
                </a:gsLst>
                <a:lin ang="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sz="1200" dirty="0">
                  <a:latin typeface="Calibri" panose="020F0502020204030204" pitchFamily="34" charset="0"/>
                  <a:cs typeface="Calibri" panose="020F0502020204030204" pitchFamily="34" charset="0"/>
                </a:endParaRPr>
              </a:p>
            </p:txBody>
          </p:sp>
          <p:sp>
            <p:nvSpPr>
              <p:cNvPr id="101" name="Rectángulo 45">
                <a:extLst>
                  <a:ext uri="{FF2B5EF4-FFF2-40B4-BE49-F238E27FC236}">
                    <a16:creationId xmlns:a16="http://schemas.microsoft.com/office/drawing/2014/main" id="{D083E1F4-5A68-4925-885A-F5EFBFCA1C51}"/>
                  </a:ext>
                </a:extLst>
              </p:cNvPr>
              <p:cNvSpPr/>
              <p:nvPr/>
            </p:nvSpPr>
            <p:spPr>
              <a:xfrm>
                <a:off x="6150427" y="3736980"/>
                <a:ext cx="2398146" cy="1439657"/>
              </a:xfrm>
              <a:prstGeom prst="rect">
                <a:avLst/>
              </a:prstGeom>
              <a:gradFill flip="none" rotWithShape="1">
                <a:gsLst>
                  <a:gs pos="95000">
                    <a:srgbClr val="DCDADA"/>
                  </a:gs>
                  <a:gs pos="29000">
                    <a:schemeClr val="bg2">
                      <a:lumMod val="90000"/>
                    </a:schemeClr>
                  </a:gs>
                  <a:gs pos="0">
                    <a:schemeClr val="accent1">
                      <a:lumMod val="5000"/>
                      <a:lumOff val="95000"/>
                    </a:schemeClr>
                  </a:gs>
                  <a:gs pos="100000">
                    <a:srgbClr val="B05858"/>
                  </a:gs>
                </a:gsLst>
                <a:lin ang="10800000" scaled="1"/>
                <a:tileRect/>
              </a:gra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sz="1200" dirty="0">
                  <a:latin typeface="Calibri" panose="020F0502020204030204" pitchFamily="34" charset="0"/>
                  <a:cs typeface="Calibri" panose="020F0502020204030204" pitchFamily="34" charset="0"/>
                </a:endParaRPr>
              </a:p>
            </p:txBody>
          </p:sp>
          <p:sp>
            <p:nvSpPr>
              <p:cNvPr id="102" name="CuadroTexto 101">
                <a:extLst>
                  <a:ext uri="{FF2B5EF4-FFF2-40B4-BE49-F238E27FC236}">
                    <a16:creationId xmlns:a16="http://schemas.microsoft.com/office/drawing/2014/main" id="{3CA554FD-601E-4A86-BE84-E3EFF9DC10DC}"/>
                  </a:ext>
                </a:extLst>
              </p:cNvPr>
              <p:cNvSpPr txBox="1"/>
              <p:nvPr/>
            </p:nvSpPr>
            <p:spPr>
              <a:xfrm>
                <a:off x="4225833" y="4653575"/>
                <a:ext cx="824201" cy="461665"/>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CO </a:t>
                </a:r>
              </a:p>
              <a:p>
                <a:pPr algn="ctr"/>
                <a:r>
                  <a:rPr lang="en-US" sz="1200" b="1" dirty="0">
                    <a:latin typeface="Calibri" panose="020F0502020204030204" pitchFamily="34" charset="0"/>
                    <a:cs typeface="Calibri" panose="020F0502020204030204" pitchFamily="34" charset="0"/>
                  </a:rPr>
                  <a:t>protein</a:t>
                </a:r>
              </a:p>
            </p:txBody>
          </p:sp>
          <p:sp>
            <p:nvSpPr>
              <p:cNvPr id="104" name="Forma libre: forma 103">
                <a:extLst>
                  <a:ext uri="{FF2B5EF4-FFF2-40B4-BE49-F238E27FC236}">
                    <a16:creationId xmlns:a16="http://schemas.microsoft.com/office/drawing/2014/main" id="{AC9F044B-5EAB-4BE7-A580-D68E3A75B8EA}"/>
                  </a:ext>
                </a:extLst>
              </p:cNvPr>
              <p:cNvSpPr/>
              <p:nvPr/>
            </p:nvSpPr>
            <p:spPr>
              <a:xfrm>
                <a:off x="4965307" y="5003401"/>
                <a:ext cx="3573194" cy="28135"/>
              </a:xfrm>
              <a:custGeom>
                <a:avLst/>
                <a:gdLst>
                  <a:gd name="connsiteX0" fmla="*/ 0 w 3573194"/>
                  <a:gd name="connsiteY0" fmla="*/ 28135 h 28135"/>
                  <a:gd name="connsiteX1" fmla="*/ 516988 w 3573194"/>
                  <a:gd name="connsiteY1" fmla="*/ 24618 h 28135"/>
                  <a:gd name="connsiteX2" fmla="*/ 1075335 w 3573194"/>
                  <a:gd name="connsiteY2" fmla="*/ 20820 h 28135"/>
                  <a:gd name="connsiteX3" fmla="*/ 1571643 w 3573194"/>
                  <a:gd name="connsiteY3" fmla="*/ 17443 h 28135"/>
                  <a:gd name="connsiteX4" fmla="*/ 2067951 w 3573194"/>
                  <a:gd name="connsiteY4" fmla="*/ 14067 h 28135"/>
                  <a:gd name="connsiteX5" fmla="*/ 2522900 w 3573194"/>
                  <a:gd name="connsiteY5" fmla="*/ 7174 h 28135"/>
                  <a:gd name="connsiteX6" fmla="*/ 2996419 w 3573194"/>
                  <a:gd name="connsiteY6" fmla="*/ 0 h 28135"/>
                  <a:gd name="connsiteX7" fmla="*/ 3573194 w 3573194"/>
                  <a:gd name="connsiteY7" fmla="*/ 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3194" h="28135" fill="none" extrusionOk="0">
                    <a:moveTo>
                      <a:pt x="0" y="28135"/>
                    </a:moveTo>
                    <a:cubicBezTo>
                      <a:pt x="196561" y="-13183"/>
                      <a:pt x="349088" y="72464"/>
                      <a:pt x="516988" y="24618"/>
                    </a:cubicBezTo>
                    <a:cubicBezTo>
                      <a:pt x="684888" y="-23228"/>
                      <a:pt x="888180" y="66574"/>
                      <a:pt x="1075335" y="20820"/>
                    </a:cubicBezTo>
                    <a:cubicBezTo>
                      <a:pt x="1262490" y="-24934"/>
                      <a:pt x="1432214" y="65840"/>
                      <a:pt x="1571643" y="17443"/>
                    </a:cubicBezTo>
                    <a:cubicBezTo>
                      <a:pt x="1711072" y="-30954"/>
                      <a:pt x="1900950" y="49888"/>
                      <a:pt x="2067951" y="14067"/>
                    </a:cubicBezTo>
                    <a:cubicBezTo>
                      <a:pt x="2202274" y="-41595"/>
                      <a:pt x="2326779" y="21753"/>
                      <a:pt x="2522900" y="7174"/>
                    </a:cubicBezTo>
                    <a:cubicBezTo>
                      <a:pt x="2719021" y="-7405"/>
                      <a:pt x="2863299" y="4665"/>
                      <a:pt x="2996419" y="0"/>
                    </a:cubicBezTo>
                    <a:cubicBezTo>
                      <a:pt x="3116512" y="-35238"/>
                      <a:pt x="3450577" y="49877"/>
                      <a:pt x="3573194" y="0"/>
                    </a:cubicBezTo>
                  </a:path>
                  <a:path w="3573194" h="28135" stroke="0" extrusionOk="0">
                    <a:moveTo>
                      <a:pt x="0" y="28135"/>
                    </a:moveTo>
                    <a:cubicBezTo>
                      <a:pt x="197638" y="-26498"/>
                      <a:pt x="340297" y="55706"/>
                      <a:pt x="496308" y="24759"/>
                    </a:cubicBezTo>
                    <a:cubicBezTo>
                      <a:pt x="652319" y="-6188"/>
                      <a:pt x="904754" y="32183"/>
                      <a:pt x="1033976" y="21101"/>
                    </a:cubicBezTo>
                    <a:cubicBezTo>
                      <a:pt x="1163198" y="10019"/>
                      <a:pt x="1402821" y="66216"/>
                      <a:pt x="1550963" y="17584"/>
                    </a:cubicBezTo>
                    <a:cubicBezTo>
                      <a:pt x="1699105" y="-31048"/>
                      <a:pt x="1935380" y="47817"/>
                      <a:pt x="2067951" y="14067"/>
                    </a:cubicBezTo>
                    <a:cubicBezTo>
                      <a:pt x="2274446" y="-12166"/>
                      <a:pt x="2404517" y="57274"/>
                      <a:pt x="2504331" y="7456"/>
                    </a:cubicBezTo>
                    <a:cubicBezTo>
                      <a:pt x="2604145" y="-42362"/>
                      <a:pt x="2871645" y="19739"/>
                      <a:pt x="2996419" y="0"/>
                    </a:cubicBezTo>
                    <a:cubicBezTo>
                      <a:pt x="3136237" y="-4023"/>
                      <a:pt x="3390223" y="58245"/>
                      <a:pt x="3573194" y="0"/>
                    </a:cubicBezTo>
                  </a:path>
                </a:pathLst>
              </a:custGeom>
              <a:ln w="19050">
                <a:extLst>
                  <a:ext uri="{C807C97D-BFC1-408E-A445-0C87EB9F89A2}">
                    <ask:lineSketchStyleProps xmlns:ask="http://schemas.microsoft.com/office/drawing/2018/sketchyshapes" sd="3057208286">
                      <a:custGeom>
                        <a:avLst/>
                        <a:gdLst>
                          <a:gd name="connsiteX0" fmla="*/ 0 w 3573194"/>
                          <a:gd name="connsiteY0" fmla="*/ 28135 h 28135"/>
                          <a:gd name="connsiteX1" fmla="*/ 2067951 w 3573194"/>
                          <a:gd name="connsiteY1" fmla="*/ 14067 h 28135"/>
                          <a:gd name="connsiteX2" fmla="*/ 2996419 w 3573194"/>
                          <a:gd name="connsiteY2" fmla="*/ 0 h 28135"/>
                          <a:gd name="connsiteX3" fmla="*/ 3573194 w 3573194"/>
                          <a:gd name="connsiteY3" fmla="*/ 0 h 28135"/>
                        </a:gdLst>
                        <a:ahLst/>
                        <a:cxnLst>
                          <a:cxn ang="0">
                            <a:pos x="connsiteX0" y="connsiteY0"/>
                          </a:cxn>
                          <a:cxn ang="0">
                            <a:pos x="connsiteX1" y="connsiteY1"/>
                          </a:cxn>
                          <a:cxn ang="0">
                            <a:pos x="connsiteX2" y="connsiteY2"/>
                          </a:cxn>
                          <a:cxn ang="0">
                            <a:pos x="connsiteX3" y="connsiteY3"/>
                          </a:cxn>
                        </a:cxnLst>
                        <a:rect l="l" t="t" r="r" b="b"/>
                        <a:pathLst>
                          <a:path w="3573194" h="28135">
                            <a:moveTo>
                              <a:pt x="0" y="28135"/>
                            </a:moveTo>
                            <a:lnTo>
                              <a:pt x="2067951" y="14067"/>
                            </a:lnTo>
                            <a:lnTo>
                              <a:pt x="2996419" y="0"/>
                            </a:lnTo>
                            <a:lnTo>
                              <a:pt x="3573194" y="0"/>
                            </a:lnTo>
                          </a:path>
                        </a:pathLst>
                      </a:custGeom>
                      <ask:type>
                        <ask:lineSketchScribbl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dirty="0">
                  <a:latin typeface="Calibri" panose="020F0502020204030204" pitchFamily="34" charset="0"/>
                  <a:cs typeface="Calibri" panose="020F0502020204030204" pitchFamily="34" charset="0"/>
                </a:endParaRPr>
              </a:p>
            </p:txBody>
          </p:sp>
          <p:grpSp>
            <p:nvGrpSpPr>
              <p:cNvPr id="94" name="Grupo 93">
                <a:extLst>
                  <a:ext uri="{FF2B5EF4-FFF2-40B4-BE49-F238E27FC236}">
                    <a16:creationId xmlns:a16="http://schemas.microsoft.com/office/drawing/2014/main" id="{D2C7323C-C61A-41F9-A459-6D4FB3EAB519}"/>
                  </a:ext>
                </a:extLst>
              </p:cNvPr>
              <p:cNvGrpSpPr/>
              <p:nvPr/>
            </p:nvGrpSpPr>
            <p:grpSpPr>
              <a:xfrm>
                <a:off x="4895241" y="3943073"/>
                <a:ext cx="1001352" cy="1025454"/>
                <a:chOff x="4921493" y="1679462"/>
                <a:chExt cx="1001352" cy="1025454"/>
              </a:xfrm>
            </p:grpSpPr>
            <p:grpSp>
              <p:nvGrpSpPr>
                <p:cNvPr id="95" name="Grupo 94">
                  <a:extLst>
                    <a:ext uri="{FF2B5EF4-FFF2-40B4-BE49-F238E27FC236}">
                      <a16:creationId xmlns:a16="http://schemas.microsoft.com/office/drawing/2014/main" id="{BB5B9BB5-8E0C-4FE9-BBF8-1F7A6420B6A4}"/>
                    </a:ext>
                  </a:extLst>
                </p:cNvPr>
                <p:cNvGrpSpPr>
                  <a:grpSpLocks noChangeAspect="1"/>
                </p:cNvGrpSpPr>
                <p:nvPr/>
              </p:nvGrpSpPr>
              <p:grpSpPr>
                <a:xfrm>
                  <a:off x="5267557" y="2410052"/>
                  <a:ext cx="120126" cy="294864"/>
                  <a:chOff x="1832265" y="5760124"/>
                  <a:chExt cx="216000" cy="530194"/>
                </a:xfrm>
              </p:grpSpPr>
              <p:cxnSp>
                <p:nvCxnSpPr>
                  <p:cNvPr id="169" name="Conector recto 168">
                    <a:extLst>
                      <a:ext uri="{FF2B5EF4-FFF2-40B4-BE49-F238E27FC236}">
                        <a16:creationId xmlns:a16="http://schemas.microsoft.com/office/drawing/2014/main" id="{8745AF38-5DE9-4C5C-A9A9-D6C86096F4AF}"/>
                      </a:ext>
                    </a:extLst>
                  </p:cNvPr>
                  <p:cNvCxnSpPr>
                    <a:cxnSpLocks/>
                  </p:cNvCxnSpPr>
                  <p:nvPr/>
                </p:nvCxnSpPr>
                <p:spPr>
                  <a:xfrm>
                    <a:off x="1940265" y="5760124"/>
                    <a:ext cx="0" cy="517852"/>
                  </a:xfrm>
                  <a:prstGeom prst="line">
                    <a:avLst/>
                  </a:prstGeom>
                  <a:ln w="28575"/>
                </p:spPr>
                <p:style>
                  <a:lnRef idx="1">
                    <a:schemeClr val="dk1"/>
                  </a:lnRef>
                  <a:fillRef idx="0">
                    <a:schemeClr val="dk1"/>
                  </a:fillRef>
                  <a:effectRef idx="0">
                    <a:schemeClr val="dk1"/>
                  </a:effectRef>
                  <a:fontRef idx="minor">
                    <a:schemeClr val="tx1"/>
                  </a:fontRef>
                </p:style>
              </p:cxnSp>
              <p:cxnSp>
                <p:nvCxnSpPr>
                  <p:cNvPr id="170" name="Conector recto 169">
                    <a:extLst>
                      <a:ext uri="{FF2B5EF4-FFF2-40B4-BE49-F238E27FC236}">
                        <a16:creationId xmlns:a16="http://schemas.microsoft.com/office/drawing/2014/main" id="{3954AA84-3B71-4261-BC9B-AB4F76F0F862}"/>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96" name="Grupo 95">
                  <a:extLst>
                    <a:ext uri="{FF2B5EF4-FFF2-40B4-BE49-F238E27FC236}">
                      <a16:creationId xmlns:a16="http://schemas.microsoft.com/office/drawing/2014/main" id="{22F00F00-D142-4F62-9726-AA9A1B99E886}"/>
                    </a:ext>
                  </a:extLst>
                </p:cNvPr>
                <p:cNvGrpSpPr>
                  <a:grpSpLocks noChangeAspect="1"/>
                </p:cNvGrpSpPr>
                <p:nvPr/>
              </p:nvGrpSpPr>
              <p:grpSpPr>
                <a:xfrm>
                  <a:off x="4921493" y="1679462"/>
                  <a:ext cx="1001352" cy="792000"/>
                  <a:chOff x="4951269" y="1612283"/>
                  <a:chExt cx="935497" cy="739913"/>
                </a:xfrm>
              </p:grpSpPr>
              <p:pic>
                <p:nvPicPr>
                  <p:cNvPr id="97" name="Imagen 96" descr="Patrón de fondo&#10;&#10;Descripción generada automáticamente">
                    <a:extLst>
                      <a:ext uri="{FF2B5EF4-FFF2-40B4-BE49-F238E27FC236}">
                        <a16:creationId xmlns:a16="http://schemas.microsoft.com/office/drawing/2014/main" id="{CE432EF8-95B0-462B-8F0E-518385277C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844111">
                    <a:off x="4951269" y="1612283"/>
                    <a:ext cx="935497" cy="739913"/>
                  </a:xfrm>
                  <a:prstGeom prst="rect">
                    <a:avLst/>
                  </a:prstGeom>
                </p:spPr>
              </p:pic>
              <p:sp>
                <p:nvSpPr>
                  <p:cNvPr id="98" name="CuadroTexto 20">
                    <a:extLst>
                      <a:ext uri="{FF2B5EF4-FFF2-40B4-BE49-F238E27FC236}">
                        <a16:creationId xmlns:a16="http://schemas.microsoft.com/office/drawing/2014/main" id="{7AB749A8-D0D3-41D9-BA7D-16D3ACCBAB8A}"/>
                      </a:ext>
                    </a:extLst>
                  </p:cNvPr>
                  <p:cNvSpPr txBox="1"/>
                  <p:nvPr/>
                </p:nvSpPr>
                <p:spPr>
                  <a:xfrm>
                    <a:off x="5046575" y="1763173"/>
                    <a:ext cx="288430" cy="3737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PHY</a:t>
                    </a:r>
                  </a:p>
                  <a:p>
                    <a:pPr algn="ctr"/>
                    <a:r>
                      <a:rPr lang="en-US" sz="1000" dirty="0">
                        <a:solidFill>
                          <a:schemeClr val="bg1"/>
                        </a:solidFill>
                        <a:latin typeface="Calibri" panose="020F0502020204030204" pitchFamily="34" charset="0"/>
                        <a:cs typeface="Calibri" panose="020F0502020204030204" pitchFamily="34" charset="0"/>
                      </a:rPr>
                      <a:t>B</a:t>
                    </a:r>
                  </a:p>
                </p:txBody>
              </p:sp>
              <p:sp>
                <p:nvSpPr>
                  <p:cNvPr id="168" name="CuadroTexto 20">
                    <a:extLst>
                      <a:ext uri="{FF2B5EF4-FFF2-40B4-BE49-F238E27FC236}">
                        <a16:creationId xmlns:a16="http://schemas.microsoft.com/office/drawing/2014/main" id="{DCD73581-183C-4A79-84EF-0A6BD4321201}"/>
                      </a:ext>
                    </a:extLst>
                  </p:cNvPr>
                  <p:cNvSpPr txBox="1"/>
                  <p:nvPr/>
                </p:nvSpPr>
                <p:spPr>
                  <a:xfrm>
                    <a:off x="5359890" y="1938674"/>
                    <a:ext cx="360313" cy="230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HOS1</a:t>
                    </a:r>
                  </a:p>
                </p:txBody>
              </p:sp>
            </p:grpSp>
          </p:grpSp>
          <p:grpSp>
            <p:nvGrpSpPr>
              <p:cNvPr id="174" name="Grupo 173">
                <a:extLst>
                  <a:ext uri="{FF2B5EF4-FFF2-40B4-BE49-F238E27FC236}">
                    <a16:creationId xmlns:a16="http://schemas.microsoft.com/office/drawing/2014/main" id="{B451AD53-1AD0-4F84-8119-5B28FD90DC22}"/>
                  </a:ext>
                </a:extLst>
              </p:cNvPr>
              <p:cNvGrpSpPr/>
              <p:nvPr/>
            </p:nvGrpSpPr>
            <p:grpSpPr>
              <a:xfrm>
                <a:off x="6299948" y="4123856"/>
                <a:ext cx="990940" cy="789235"/>
                <a:chOff x="7512298" y="1870492"/>
                <a:chExt cx="990940" cy="789235"/>
              </a:xfrm>
            </p:grpSpPr>
            <p:grpSp>
              <p:nvGrpSpPr>
                <p:cNvPr id="175" name="Grupo 174">
                  <a:extLst>
                    <a:ext uri="{FF2B5EF4-FFF2-40B4-BE49-F238E27FC236}">
                      <a16:creationId xmlns:a16="http://schemas.microsoft.com/office/drawing/2014/main" id="{36142596-3337-4932-8791-A902038483DD}"/>
                    </a:ext>
                  </a:extLst>
                </p:cNvPr>
                <p:cNvGrpSpPr>
                  <a:grpSpLocks noChangeAspect="1"/>
                </p:cNvGrpSpPr>
                <p:nvPr/>
              </p:nvGrpSpPr>
              <p:grpSpPr>
                <a:xfrm>
                  <a:off x="7985685" y="2419559"/>
                  <a:ext cx="120126" cy="240168"/>
                  <a:chOff x="1832265" y="5864454"/>
                  <a:chExt cx="216000" cy="431844"/>
                </a:xfrm>
              </p:grpSpPr>
              <p:cxnSp>
                <p:nvCxnSpPr>
                  <p:cNvPr id="180" name="Conector recto 179">
                    <a:extLst>
                      <a:ext uri="{FF2B5EF4-FFF2-40B4-BE49-F238E27FC236}">
                        <a16:creationId xmlns:a16="http://schemas.microsoft.com/office/drawing/2014/main" id="{B10C5AB9-18F1-48FA-8364-8DCA9ED7814F}"/>
                      </a:ext>
                    </a:extLst>
                  </p:cNvPr>
                  <p:cNvCxnSpPr/>
                  <p:nvPr/>
                </p:nvCxnSpPr>
                <p:spPr>
                  <a:xfrm>
                    <a:off x="1940265" y="5864454"/>
                    <a:ext cx="0" cy="431844"/>
                  </a:xfrm>
                  <a:prstGeom prst="line">
                    <a:avLst/>
                  </a:prstGeom>
                  <a:ln w="28575"/>
                </p:spPr>
                <p:style>
                  <a:lnRef idx="1">
                    <a:schemeClr val="dk1"/>
                  </a:lnRef>
                  <a:fillRef idx="0">
                    <a:schemeClr val="dk1"/>
                  </a:fillRef>
                  <a:effectRef idx="0">
                    <a:schemeClr val="dk1"/>
                  </a:effectRef>
                  <a:fontRef idx="minor">
                    <a:schemeClr val="tx1"/>
                  </a:fontRef>
                </p:style>
              </p:cxnSp>
              <p:cxnSp>
                <p:nvCxnSpPr>
                  <p:cNvPr id="181" name="Conector recto 180">
                    <a:extLst>
                      <a:ext uri="{FF2B5EF4-FFF2-40B4-BE49-F238E27FC236}">
                        <a16:creationId xmlns:a16="http://schemas.microsoft.com/office/drawing/2014/main" id="{27A3ED53-D023-4E00-8BD0-836A2463E944}"/>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76" name="Grupo 175">
                  <a:extLst>
                    <a:ext uri="{FF2B5EF4-FFF2-40B4-BE49-F238E27FC236}">
                      <a16:creationId xmlns:a16="http://schemas.microsoft.com/office/drawing/2014/main" id="{CC79F26A-5A48-4D0B-847F-2FC4E114DEAF}"/>
                    </a:ext>
                  </a:extLst>
                </p:cNvPr>
                <p:cNvGrpSpPr/>
                <p:nvPr/>
              </p:nvGrpSpPr>
              <p:grpSpPr>
                <a:xfrm>
                  <a:off x="7512298" y="1870492"/>
                  <a:ext cx="990940" cy="613481"/>
                  <a:chOff x="7541794" y="1818874"/>
                  <a:chExt cx="990940" cy="613481"/>
                </a:xfrm>
              </p:grpSpPr>
              <p:pic>
                <p:nvPicPr>
                  <p:cNvPr id="177" name="Imagen 176" descr="Patrón de fondo&#10;&#10;Descripción generada automáticamente">
                    <a:extLst>
                      <a:ext uri="{FF2B5EF4-FFF2-40B4-BE49-F238E27FC236}">
                        <a16:creationId xmlns:a16="http://schemas.microsoft.com/office/drawing/2014/main" id="{F26DA699-B34C-45DA-A284-6EDF61304A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541794" y="1818874"/>
                    <a:ext cx="990940" cy="613481"/>
                  </a:xfrm>
                  <a:prstGeom prst="rect">
                    <a:avLst/>
                  </a:prstGeom>
                </p:spPr>
              </p:pic>
              <p:sp>
                <p:nvSpPr>
                  <p:cNvPr id="178" name="CuadroTexto 20">
                    <a:extLst>
                      <a:ext uri="{FF2B5EF4-FFF2-40B4-BE49-F238E27FC236}">
                        <a16:creationId xmlns:a16="http://schemas.microsoft.com/office/drawing/2014/main" id="{36DF8DB4-77EE-4CF6-A85B-6629D471CAB8}"/>
                      </a:ext>
                    </a:extLst>
                  </p:cNvPr>
                  <p:cNvSpPr txBox="1"/>
                  <p:nvPr/>
                </p:nvSpPr>
                <p:spPr>
                  <a:xfrm>
                    <a:off x="7691738" y="2059889"/>
                    <a:ext cx="380869"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COP1</a:t>
                    </a:r>
                  </a:p>
                </p:txBody>
              </p:sp>
              <p:sp>
                <p:nvSpPr>
                  <p:cNvPr id="179" name="CuadroTexto 20">
                    <a:extLst>
                      <a:ext uri="{FF2B5EF4-FFF2-40B4-BE49-F238E27FC236}">
                        <a16:creationId xmlns:a16="http://schemas.microsoft.com/office/drawing/2014/main" id="{F4CF8702-D800-482B-81A6-909A04F91B50}"/>
                      </a:ext>
                    </a:extLst>
                  </p:cNvPr>
                  <p:cNvSpPr txBox="1"/>
                  <p:nvPr/>
                </p:nvSpPr>
                <p:spPr>
                  <a:xfrm>
                    <a:off x="7966586" y="1914130"/>
                    <a:ext cx="364839"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SPA1</a:t>
                    </a:r>
                  </a:p>
                </p:txBody>
              </p:sp>
            </p:grpSp>
          </p:grpSp>
          <p:grpSp>
            <p:nvGrpSpPr>
              <p:cNvPr id="182" name="Grupo 181">
                <a:extLst>
                  <a:ext uri="{FF2B5EF4-FFF2-40B4-BE49-F238E27FC236}">
                    <a16:creationId xmlns:a16="http://schemas.microsoft.com/office/drawing/2014/main" id="{1D855FD0-316E-4AB2-8EE4-BF33E4AA20D1}"/>
                  </a:ext>
                </a:extLst>
              </p:cNvPr>
              <p:cNvGrpSpPr/>
              <p:nvPr/>
            </p:nvGrpSpPr>
            <p:grpSpPr>
              <a:xfrm>
                <a:off x="7441620" y="4117853"/>
                <a:ext cx="990940" cy="789235"/>
                <a:chOff x="7512298" y="1870492"/>
                <a:chExt cx="990940" cy="789235"/>
              </a:xfrm>
            </p:grpSpPr>
            <p:grpSp>
              <p:nvGrpSpPr>
                <p:cNvPr id="183" name="Grupo 182">
                  <a:extLst>
                    <a:ext uri="{FF2B5EF4-FFF2-40B4-BE49-F238E27FC236}">
                      <a16:creationId xmlns:a16="http://schemas.microsoft.com/office/drawing/2014/main" id="{D7F5C84B-E51D-45A6-BD07-1AD1AEE402F8}"/>
                    </a:ext>
                  </a:extLst>
                </p:cNvPr>
                <p:cNvGrpSpPr>
                  <a:grpSpLocks noChangeAspect="1"/>
                </p:cNvGrpSpPr>
                <p:nvPr/>
              </p:nvGrpSpPr>
              <p:grpSpPr>
                <a:xfrm>
                  <a:off x="7985685" y="2419559"/>
                  <a:ext cx="120126" cy="240168"/>
                  <a:chOff x="1832265" y="5864454"/>
                  <a:chExt cx="216000" cy="431844"/>
                </a:xfrm>
              </p:grpSpPr>
              <p:cxnSp>
                <p:nvCxnSpPr>
                  <p:cNvPr id="188" name="Conector recto 187">
                    <a:extLst>
                      <a:ext uri="{FF2B5EF4-FFF2-40B4-BE49-F238E27FC236}">
                        <a16:creationId xmlns:a16="http://schemas.microsoft.com/office/drawing/2014/main" id="{6EB3E5E4-BEC6-4199-9B03-B0E30FB81A53}"/>
                      </a:ext>
                    </a:extLst>
                  </p:cNvPr>
                  <p:cNvCxnSpPr/>
                  <p:nvPr/>
                </p:nvCxnSpPr>
                <p:spPr>
                  <a:xfrm>
                    <a:off x="1940265" y="5864454"/>
                    <a:ext cx="0" cy="431844"/>
                  </a:xfrm>
                  <a:prstGeom prst="line">
                    <a:avLst/>
                  </a:prstGeom>
                  <a:ln w="28575"/>
                </p:spPr>
                <p:style>
                  <a:lnRef idx="1">
                    <a:schemeClr val="dk1"/>
                  </a:lnRef>
                  <a:fillRef idx="0">
                    <a:schemeClr val="dk1"/>
                  </a:fillRef>
                  <a:effectRef idx="0">
                    <a:schemeClr val="dk1"/>
                  </a:effectRef>
                  <a:fontRef idx="minor">
                    <a:schemeClr val="tx1"/>
                  </a:fontRef>
                </p:style>
              </p:cxnSp>
              <p:cxnSp>
                <p:nvCxnSpPr>
                  <p:cNvPr id="189" name="Conector recto 188">
                    <a:extLst>
                      <a:ext uri="{FF2B5EF4-FFF2-40B4-BE49-F238E27FC236}">
                        <a16:creationId xmlns:a16="http://schemas.microsoft.com/office/drawing/2014/main" id="{8FE8F57A-552E-4BB5-A0D4-4EC71182F5FD}"/>
                      </a:ext>
                    </a:extLst>
                  </p:cNvPr>
                  <p:cNvCxnSpPr>
                    <a:cxnSpLocks/>
                  </p:cNvCxnSpPr>
                  <p:nvPr/>
                </p:nvCxnSpPr>
                <p:spPr>
                  <a:xfrm rot="5400000">
                    <a:off x="1940265" y="6182318"/>
                    <a:ext cx="0" cy="21600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84" name="Grupo 183">
                  <a:extLst>
                    <a:ext uri="{FF2B5EF4-FFF2-40B4-BE49-F238E27FC236}">
                      <a16:creationId xmlns:a16="http://schemas.microsoft.com/office/drawing/2014/main" id="{99FE8736-969C-48D6-B010-BF236F2853BF}"/>
                    </a:ext>
                  </a:extLst>
                </p:cNvPr>
                <p:cNvGrpSpPr/>
                <p:nvPr/>
              </p:nvGrpSpPr>
              <p:grpSpPr>
                <a:xfrm>
                  <a:off x="7512298" y="1870492"/>
                  <a:ext cx="990940" cy="613481"/>
                  <a:chOff x="7541794" y="1818874"/>
                  <a:chExt cx="990940" cy="613481"/>
                </a:xfrm>
              </p:grpSpPr>
              <p:pic>
                <p:nvPicPr>
                  <p:cNvPr id="185" name="Imagen 184" descr="Patrón de fondo&#10;&#10;Descripción generada automáticamente">
                    <a:extLst>
                      <a:ext uri="{FF2B5EF4-FFF2-40B4-BE49-F238E27FC236}">
                        <a16:creationId xmlns:a16="http://schemas.microsoft.com/office/drawing/2014/main" id="{307821E4-0305-4A88-BA45-B6E0E147504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541794" y="1818874"/>
                    <a:ext cx="990940" cy="613481"/>
                  </a:xfrm>
                  <a:prstGeom prst="rect">
                    <a:avLst/>
                  </a:prstGeom>
                </p:spPr>
              </p:pic>
              <p:sp>
                <p:nvSpPr>
                  <p:cNvPr id="186" name="CuadroTexto 20">
                    <a:extLst>
                      <a:ext uri="{FF2B5EF4-FFF2-40B4-BE49-F238E27FC236}">
                        <a16:creationId xmlns:a16="http://schemas.microsoft.com/office/drawing/2014/main" id="{8D727F73-18CB-40FB-8F1E-F2AED27FDA54}"/>
                      </a:ext>
                    </a:extLst>
                  </p:cNvPr>
                  <p:cNvSpPr txBox="1"/>
                  <p:nvPr/>
                </p:nvSpPr>
                <p:spPr>
                  <a:xfrm>
                    <a:off x="7691738" y="2059889"/>
                    <a:ext cx="380869"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COP1</a:t>
                    </a:r>
                  </a:p>
                </p:txBody>
              </p:sp>
              <p:sp>
                <p:nvSpPr>
                  <p:cNvPr id="187" name="CuadroTexto 20">
                    <a:extLst>
                      <a:ext uri="{FF2B5EF4-FFF2-40B4-BE49-F238E27FC236}">
                        <a16:creationId xmlns:a16="http://schemas.microsoft.com/office/drawing/2014/main" id="{0C5D76F7-4B59-405E-9EA8-ED489D49DC3B}"/>
                      </a:ext>
                    </a:extLst>
                  </p:cNvPr>
                  <p:cNvSpPr txBox="1"/>
                  <p:nvPr/>
                </p:nvSpPr>
                <p:spPr>
                  <a:xfrm>
                    <a:off x="7966586" y="1914130"/>
                    <a:ext cx="364839"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SPA1</a:t>
                    </a:r>
                  </a:p>
                </p:txBody>
              </p:sp>
            </p:grpSp>
          </p:grpSp>
        </p:grpSp>
        <p:grpSp>
          <p:nvGrpSpPr>
            <p:cNvPr id="12" name="Grupo 11">
              <a:extLst>
                <a:ext uri="{FF2B5EF4-FFF2-40B4-BE49-F238E27FC236}">
                  <a16:creationId xmlns:a16="http://schemas.microsoft.com/office/drawing/2014/main" id="{A906D04E-2C6E-4EA0-A3CD-139FFFE39531}"/>
                </a:ext>
              </a:extLst>
            </p:cNvPr>
            <p:cNvGrpSpPr/>
            <p:nvPr/>
          </p:nvGrpSpPr>
          <p:grpSpPr>
            <a:xfrm>
              <a:off x="6495619" y="1428779"/>
              <a:ext cx="953973" cy="928109"/>
              <a:chOff x="6495619" y="1428779"/>
              <a:chExt cx="953973" cy="928109"/>
            </a:xfrm>
          </p:grpSpPr>
          <p:pic>
            <p:nvPicPr>
              <p:cNvPr id="190" name="Imagen 189" descr="Patrón de fondo&#10;&#10;Descripción generada automáticamente">
                <a:extLst>
                  <a:ext uri="{FF2B5EF4-FFF2-40B4-BE49-F238E27FC236}">
                    <a16:creationId xmlns:a16="http://schemas.microsoft.com/office/drawing/2014/main" id="{8489097F-9241-40FA-96F9-EEC1EC5BBB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rot="1217874">
                <a:off x="6861227" y="1504257"/>
                <a:ext cx="588365" cy="656510"/>
              </a:xfrm>
              <a:prstGeom prst="rect">
                <a:avLst/>
              </a:prstGeom>
            </p:spPr>
          </p:pic>
          <p:sp>
            <p:nvSpPr>
              <p:cNvPr id="192" name="CuadroTexto 20">
                <a:extLst>
                  <a:ext uri="{FF2B5EF4-FFF2-40B4-BE49-F238E27FC236}">
                    <a16:creationId xmlns:a16="http://schemas.microsoft.com/office/drawing/2014/main" id="{D0E5405F-010B-4C54-976B-69CFFA88B440}"/>
                  </a:ext>
                </a:extLst>
              </p:cNvPr>
              <p:cNvSpPr txBox="1"/>
              <p:nvPr/>
            </p:nvSpPr>
            <p:spPr>
              <a:xfrm>
                <a:off x="7011745" y="1573515"/>
                <a:ext cx="308735" cy="4001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PHY</a:t>
                </a:r>
              </a:p>
              <a:p>
                <a:pPr algn="ctr"/>
                <a:r>
                  <a:rPr lang="en-US" sz="1000" dirty="0">
                    <a:solidFill>
                      <a:schemeClr val="bg1"/>
                    </a:solidFill>
                    <a:latin typeface="Calibri" panose="020F0502020204030204" pitchFamily="34" charset="0"/>
                    <a:cs typeface="Calibri" panose="020F0502020204030204" pitchFamily="34" charset="0"/>
                  </a:rPr>
                  <a:t>A</a:t>
                </a:r>
              </a:p>
            </p:txBody>
          </p:sp>
          <p:cxnSp>
            <p:nvCxnSpPr>
              <p:cNvPr id="193" name="Conector recto de flecha 192">
                <a:extLst>
                  <a:ext uri="{FF2B5EF4-FFF2-40B4-BE49-F238E27FC236}">
                    <a16:creationId xmlns:a16="http://schemas.microsoft.com/office/drawing/2014/main" id="{C15D1453-C51D-4B79-BCF9-5615BC9BD97E}"/>
                  </a:ext>
                </a:extLst>
              </p:cNvPr>
              <p:cNvCxnSpPr>
                <a:cxnSpLocks/>
              </p:cNvCxnSpPr>
              <p:nvPr/>
            </p:nvCxnSpPr>
            <p:spPr>
              <a:xfrm rot="600000">
                <a:off x="7088697" y="2133174"/>
                <a:ext cx="38959" cy="21269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pic>
            <p:nvPicPr>
              <p:cNvPr id="194" name="Imagen 193" descr="Patrón de fondo&#10;&#10;Descripción generada automáticamente">
                <a:extLst>
                  <a:ext uri="{FF2B5EF4-FFF2-40B4-BE49-F238E27FC236}">
                    <a16:creationId xmlns:a16="http://schemas.microsoft.com/office/drawing/2014/main" id="{BC24B576-9780-4AF3-8A40-BE03FA399E9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0594129">
                <a:off x="6495619" y="1428779"/>
                <a:ext cx="588365" cy="825595"/>
              </a:xfrm>
              <a:prstGeom prst="rect">
                <a:avLst/>
              </a:prstGeom>
            </p:spPr>
          </p:pic>
          <p:sp>
            <p:nvSpPr>
              <p:cNvPr id="195" name="CuadroTexto 20">
                <a:extLst>
                  <a:ext uri="{FF2B5EF4-FFF2-40B4-BE49-F238E27FC236}">
                    <a16:creationId xmlns:a16="http://schemas.microsoft.com/office/drawing/2014/main" id="{1B37B1F6-F15A-48E8-91DD-CA22F98EA65A}"/>
                  </a:ext>
                </a:extLst>
              </p:cNvPr>
              <p:cNvSpPr txBox="1"/>
              <p:nvPr/>
            </p:nvSpPr>
            <p:spPr>
              <a:xfrm>
                <a:off x="6588077" y="1636352"/>
                <a:ext cx="350412" cy="246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000" dirty="0">
                    <a:solidFill>
                      <a:schemeClr val="bg1"/>
                    </a:solidFill>
                    <a:latin typeface="Calibri" panose="020F0502020204030204" pitchFamily="34" charset="0"/>
                    <a:cs typeface="Calibri" panose="020F0502020204030204" pitchFamily="34" charset="0"/>
                  </a:rPr>
                  <a:t>CRYs</a:t>
                </a:r>
              </a:p>
            </p:txBody>
          </p:sp>
          <p:cxnSp>
            <p:nvCxnSpPr>
              <p:cNvPr id="196" name="Conector recto de flecha 195">
                <a:extLst>
                  <a:ext uri="{FF2B5EF4-FFF2-40B4-BE49-F238E27FC236}">
                    <a16:creationId xmlns:a16="http://schemas.microsoft.com/office/drawing/2014/main" id="{3704C925-2B3B-4CD0-82E0-7CF7283D90F2}"/>
                  </a:ext>
                </a:extLst>
              </p:cNvPr>
              <p:cNvCxnSpPr>
                <a:cxnSpLocks/>
              </p:cNvCxnSpPr>
              <p:nvPr/>
            </p:nvCxnSpPr>
            <p:spPr>
              <a:xfrm rot="600000">
                <a:off x="6774338" y="2144198"/>
                <a:ext cx="38959" cy="21269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00143440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2">
            <a:extLst>
              <a:ext uri="{FF2B5EF4-FFF2-40B4-BE49-F238E27FC236}">
                <a16:creationId xmlns:a16="http://schemas.microsoft.com/office/drawing/2014/main" id="{49A1334C-29F5-433E-8286-8830B0726DF7}"/>
              </a:ext>
            </a:extLst>
          </p:cNvPr>
          <p:cNvSpPr txBox="1">
            <a:spLocks noGrp="1"/>
          </p:cNvSpPr>
          <p:nvPr>
            <p:ph type="title"/>
          </p:nvPr>
        </p:nvSpPr>
        <p:spPr>
          <a:xfrm>
            <a:off x="75025" y="181433"/>
            <a:ext cx="8991600" cy="578835"/>
          </a:xfrm>
          <a:prstGeom prst="rect">
            <a:avLst/>
          </a:prstGeom>
        </p:spPr>
        <p:txBody>
          <a:bodyPr>
            <a:normAutofit fontScale="90000"/>
          </a:bodyPr>
          <a:lstStyle>
            <a:lvl1pPr>
              <a:defRPr sz="2400" u="sng">
                <a:latin typeface="Calibri"/>
                <a:ea typeface="Calibri"/>
                <a:cs typeface="Calibri"/>
                <a:sym typeface="Calibri"/>
              </a:defRPr>
            </a:lvl1pPr>
          </a:lstStyle>
          <a:p>
            <a:r>
              <a:rPr lang="en-US" dirty="0"/>
              <a:t>Photoperiodic flowering: </a:t>
            </a:r>
            <a:r>
              <a:rPr lang="en-US" dirty="0">
                <a:latin typeface="Calibri" panose="020F0502020204030204" pitchFamily="34" charset="0"/>
                <a:cs typeface="Calibri" panose="020F0502020204030204" pitchFamily="34" charset="0"/>
                <a:sym typeface="Arial"/>
              </a:rPr>
              <a:t>E</a:t>
            </a:r>
            <a:r>
              <a:rPr kumimoji="0" lang="en-US" sz="2400" b="1" i="0"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xternal coincidence model</a:t>
            </a:r>
            <a:br>
              <a:rPr kumimoji="0" lang="en-US" sz="2400" b="1" i="0"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br>
            <a:endParaRPr lang="en-US" dirty="0"/>
          </a:p>
        </p:txBody>
      </p:sp>
      <p:sp>
        <p:nvSpPr>
          <p:cNvPr id="100" name="CuadroTexto 18">
            <a:extLst>
              <a:ext uri="{FF2B5EF4-FFF2-40B4-BE49-F238E27FC236}">
                <a16:creationId xmlns:a16="http://schemas.microsoft.com/office/drawing/2014/main" id="{FFED1219-674A-4361-A341-69464C0AE4DD}"/>
              </a:ext>
            </a:extLst>
          </p:cNvPr>
          <p:cNvSpPr txBox="1"/>
          <p:nvPr/>
        </p:nvSpPr>
        <p:spPr>
          <a:xfrm>
            <a:off x="286706" y="6568847"/>
            <a:ext cx="8631289"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pPr lvl="0" hangingPunct="1">
              <a:defRPr/>
            </a:pPr>
            <a:r>
              <a:rPr lang="es-ES" sz="800" b="0" dirty="0" err="1">
                <a:latin typeface="Times New Roman" panose="02020603050405020304" pitchFamily="18" charset="0"/>
                <a:cs typeface="Times New Roman" panose="02020603050405020304" pitchFamily="18" charset="0"/>
              </a:rPr>
              <a:t>Adapted</a:t>
            </a:r>
            <a:r>
              <a:rPr lang="es-ES" sz="800" b="0" dirty="0">
                <a:latin typeface="Times New Roman" panose="02020603050405020304" pitchFamily="18" charset="0"/>
                <a:cs typeface="Times New Roman" panose="02020603050405020304" pitchFamily="18" charset="0"/>
              </a:rPr>
              <a:t> </a:t>
            </a:r>
            <a:r>
              <a:rPr lang="es-ES" sz="800" b="0" dirty="0" err="1">
                <a:latin typeface="Times New Roman" panose="02020603050405020304" pitchFamily="18" charset="0"/>
                <a:cs typeface="Times New Roman" panose="02020603050405020304" pitchFamily="18" charset="0"/>
              </a:rPr>
              <a:t>from</a:t>
            </a:r>
            <a:r>
              <a:rPr lang="es-ES" sz="800" b="0" dirty="0">
                <a:latin typeface="Times New Roman" panose="02020603050405020304" pitchFamily="18" charset="0"/>
                <a:cs typeface="Times New Roman" panose="02020603050405020304" pitchFamily="18" charset="0"/>
              </a:rPr>
              <a:t> </a:t>
            </a:r>
            <a:r>
              <a:rPr lang="es-ES" sz="800" b="0" i="0" u="none" strike="noStrike" baseline="0" dirty="0">
                <a:solidFill>
                  <a:srgbClr val="272525"/>
                </a:solidFill>
                <a:latin typeface="Times New Roman" panose="02020603050405020304" pitchFamily="18" charset="0"/>
                <a:cs typeface="Times New Roman" panose="02020603050405020304" pitchFamily="18" charset="0"/>
              </a:rPr>
              <a:t>Kobayashi and </a:t>
            </a:r>
            <a:r>
              <a:rPr lang="es-ES" sz="800" b="0" i="0" u="none" strike="noStrike" baseline="0" dirty="0" err="1">
                <a:solidFill>
                  <a:srgbClr val="272525"/>
                </a:solidFill>
                <a:latin typeface="Times New Roman" panose="02020603050405020304" pitchFamily="18" charset="0"/>
                <a:cs typeface="Times New Roman" panose="02020603050405020304" pitchFamily="18" charset="0"/>
              </a:rPr>
              <a:t>Weigel</a:t>
            </a:r>
            <a:r>
              <a:rPr lang="es-ES" sz="800" b="0" i="0" u="none" strike="noStrike" baseline="0" dirty="0">
                <a:solidFill>
                  <a:srgbClr val="272525"/>
                </a:solidFill>
                <a:latin typeface="Times New Roman" panose="02020603050405020304" pitchFamily="18" charset="0"/>
                <a:cs typeface="Times New Roman" panose="02020603050405020304" pitchFamily="18" charset="0"/>
              </a:rPr>
              <a:t> </a:t>
            </a:r>
            <a:r>
              <a:rPr lang="en-US" sz="800" b="0" dirty="0">
                <a:latin typeface="Times New Roman" panose="02020603050405020304" pitchFamily="18" charset="0"/>
                <a:ea typeface="Calibri" panose="020F0502020204030204" pitchFamily="34" charset="0"/>
                <a:cs typeface="Times New Roman" panose="02020603050405020304" pitchFamily="18" charset="0"/>
              </a:rPr>
              <a:t>(2007) Move on up, it’s time for change - Mobile signals controlling photoperiod-dependent flowering. Genes Dev 21:</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2371-84</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endParaRPr lang="es-ES" sz="800" b="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8CFCF536-200E-4D45-AB83-7EAB41114D3E}"/>
              </a:ext>
            </a:extLst>
          </p:cNvPr>
          <p:cNvSpPr txBox="1"/>
          <p:nvPr/>
        </p:nvSpPr>
        <p:spPr>
          <a:xfrm>
            <a:off x="4572000" y="742950"/>
            <a:ext cx="45719" cy="577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dirty="0">
              <a:ln>
                <a:noFill/>
              </a:ln>
              <a:solidFill>
                <a:srgbClr val="000000"/>
              </a:solidFill>
              <a:effectLst/>
              <a:uFillTx/>
              <a:latin typeface="+mj-lt"/>
              <a:ea typeface="+mj-ea"/>
              <a:cs typeface="+mj-cs"/>
              <a:sym typeface="Arial"/>
            </a:endParaRPr>
          </a:p>
        </p:txBody>
      </p:sp>
      <p:grpSp>
        <p:nvGrpSpPr>
          <p:cNvPr id="4" name="Grupo 3">
            <a:extLst>
              <a:ext uri="{FF2B5EF4-FFF2-40B4-BE49-F238E27FC236}">
                <a16:creationId xmlns:a16="http://schemas.microsoft.com/office/drawing/2014/main" id="{CAB01A14-E1FE-4019-84C0-A9679BB195A8}"/>
              </a:ext>
            </a:extLst>
          </p:cNvPr>
          <p:cNvGrpSpPr/>
          <p:nvPr/>
        </p:nvGrpSpPr>
        <p:grpSpPr>
          <a:xfrm>
            <a:off x="5796136" y="3351703"/>
            <a:ext cx="2839168" cy="2847614"/>
            <a:chOff x="255181" y="2719137"/>
            <a:chExt cx="2839168" cy="2847614"/>
          </a:xfrm>
        </p:grpSpPr>
        <p:sp>
          <p:nvSpPr>
            <p:cNvPr id="39" name="CuadroTexto 12">
              <a:extLst>
                <a:ext uri="{FF2B5EF4-FFF2-40B4-BE49-F238E27FC236}">
                  <a16:creationId xmlns:a16="http://schemas.microsoft.com/office/drawing/2014/main" id="{BAAB2C36-012E-444C-A261-AB16BB79B6DD}"/>
                </a:ext>
              </a:extLst>
            </p:cNvPr>
            <p:cNvSpPr txBox="1"/>
            <p:nvPr/>
          </p:nvSpPr>
          <p:spPr>
            <a:xfrm>
              <a:off x="255181" y="2719137"/>
              <a:ext cx="2702214"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defTabSz="584200">
                <a:defRPr sz="1600" b="1" i="1">
                  <a:latin typeface="Calibri"/>
                  <a:ea typeface="Calibri"/>
                  <a:cs typeface="Calibri"/>
                  <a:sym typeface="Calibri"/>
                </a:defRPr>
              </a:pPr>
              <a:r>
                <a:rPr lang="en-US" sz="1800" i="0" dirty="0">
                  <a:latin typeface="Calibri" panose="020F0502020204030204" pitchFamily="34" charset="0"/>
                  <a:cs typeface="Calibri" panose="020F0502020204030204" pitchFamily="34" charset="0"/>
                </a:rPr>
                <a:t>Peak of </a:t>
              </a:r>
              <a:r>
                <a:rPr lang="en-US" sz="1800" dirty="0">
                  <a:latin typeface="Calibri" panose="020F0502020204030204" pitchFamily="34" charset="0"/>
                  <a:cs typeface="Calibri" panose="020F0502020204030204" pitchFamily="34" charset="0"/>
                </a:rPr>
                <a:t>CO</a:t>
              </a:r>
              <a:r>
                <a:rPr lang="en-US" sz="1800" i="0" dirty="0">
                  <a:latin typeface="Calibri" panose="020F0502020204030204" pitchFamily="34" charset="0"/>
                  <a:cs typeface="Calibri" panose="020F0502020204030204" pitchFamily="34" charset="0"/>
                </a:rPr>
                <a:t> transcription </a:t>
              </a:r>
            </a:p>
            <a:p>
              <a:pPr defTabSz="584200">
                <a:defRPr sz="1600" b="1" i="1">
                  <a:latin typeface="Calibri"/>
                  <a:ea typeface="Calibri"/>
                  <a:cs typeface="Calibri"/>
                  <a:sym typeface="Calibri"/>
                </a:defRPr>
              </a:pPr>
              <a:r>
                <a:rPr lang="en-US" sz="1800" i="0" dirty="0">
                  <a:latin typeface="Calibri" panose="020F0502020204030204" pitchFamily="34" charset="0"/>
                  <a:cs typeface="Calibri" panose="020F0502020204030204" pitchFamily="34" charset="0"/>
                </a:rPr>
                <a:t>in the afternoon in LD</a:t>
              </a:r>
              <a:endParaRPr lang="en-US" sz="1800" dirty="0">
                <a:latin typeface="Calibri" panose="020F0502020204030204" pitchFamily="34" charset="0"/>
                <a:cs typeface="Calibri" panose="020F0502020204030204" pitchFamily="34" charset="0"/>
              </a:endParaRPr>
            </a:p>
          </p:txBody>
        </p:sp>
        <p:sp>
          <p:nvSpPr>
            <p:cNvPr id="40" name="CuadroTexto 12">
              <a:extLst>
                <a:ext uri="{FF2B5EF4-FFF2-40B4-BE49-F238E27FC236}">
                  <a16:creationId xmlns:a16="http://schemas.microsoft.com/office/drawing/2014/main" id="{2E7F2B71-B789-4201-B560-0409730502FC}"/>
                </a:ext>
              </a:extLst>
            </p:cNvPr>
            <p:cNvSpPr txBox="1"/>
            <p:nvPr/>
          </p:nvSpPr>
          <p:spPr>
            <a:xfrm>
              <a:off x="266181" y="3812183"/>
              <a:ext cx="2828168"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defTabSz="584200">
                <a:defRPr sz="1600" b="1" i="1">
                  <a:latin typeface="Calibri"/>
                  <a:ea typeface="Calibri"/>
                  <a:cs typeface="Calibri"/>
                  <a:sym typeface="Calibri"/>
                </a:defRPr>
              </a:pPr>
              <a:r>
                <a:rPr lang="en-US" sz="1800" i="0" dirty="0" err="1">
                  <a:latin typeface="Calibri" panose="020F0502020204030204" pitchFamily="34" charset="0"/>
                  <a:cs typeface="Calibri" panose="020F0502020204030204" pitchFamily="34" charset="0"/>
                </a:rPr>
                <a:t>Stabilizaton</a:t>
              </a:r>
              <a:r>
                <a:rPr lang="en-US" sz="1800" i="0" dirty="0">
                  <a:latin typeface="Calibri" panose="020F0502020204030204" pitchFamily="34" charset="0"/>
                  <a:cs typeface="Calibri" panose="020F0502020204030204" pitchFamily="34" charset="0"/>
                </a:rPr>
                <a:t> of CO at the end of the light period in LD </a:t>
              </a:r>
            </a:p>
          </p:txBody>
        </p:sp>
        <p:sp>
          <p:nvSpPr>
            <p:cNvPr id="41" name="CuadroTexto 12">
              <a:extLst>
                <a:ext uri="{FF2B5EF4-FFF2-40B4-BE49-F238E27FC236}">
                  <a16:creationId xmlns:a16="http://schemas.microsoft.com/office/drawing/2014/main" id="{F0A0A1C6-CB77-4FB9-B8AB-DC25D526B027}"/>
                </a:ext>
              </a:extLst>
            </p:cNvPr>
            <p:cNvSpPr txBox="1"/>
            <p:nvPr/>
          </p:nvSpPr>
          <p:spPr>
            <a:xfrm>
              <a:off x="266181" y="4910161"/>
              <a:ext cx="2702214"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defTabSz="584200">
                <a:defRPr sz="1600" b="1" i="1">
                  <a:latin typeface="Calibri"/>
                  <a:ea typeface="Calibri"/>
                  <a:cs typeface="Calibri"/>
                  <a:sym typeface="Calibri"/>
                </a:defRPr>
              </a:pPr>
              <a:r>
                <a:rPr lang="en-US" sz="1800" i="0" dirty="0">
                  <a:latin typeface="Calibri" panose="020F0502020204030204" pitchFamily="34" charset="0"/>
                  <a:cs typeface="Calibri" panose="020F0502020204030204" pitchFamily="34" charset="0"/>
                </a:rPr>
                <a:t>Induction of </a:t>
              </a:r>
              <a:r>
                <a:rPr lang="en-US" sz="1800" i="1" dirty="0">
                  <a:latin typeface="Calibri" panose="020F0502020204030204" pitchFamily="34" charset="0"/>
                  <a:cs typeface="Calibri" panose="020F0502020204030204" pitchFamily="34" charset="0"/>
                </a:rPr>
                <a:t>FT</a:t>
              </a:r>
              <a:r>
                <a:rPr lang="en-US" sz="1800" i="0" dirty="0">
                  <a:latin typeface="Calibri" panose="020F0502020204030204" pitchFamily="34" charset="0"/>
                  <a:cs typeface="Calibri" panose="020F0502020204030204" pitchFamily="34" charset="0"/>
                </a:rPr>
                <a:t> </a:t>
              </a:r>
            </a:p>
            <a:p>
              <a:pPr defTabSz="584200">
                <a:defRPr sz="1600" b="1" i="1">
                  <a:latin typeface="Calibri"/>
                  <a:ea typeface="Calibri"/>
                  <a:cs typeface="Calibri"/>
                  <a:sym typeface="Calibri"/>
                </a:defRPr>
              </a:pPr>
              <a:r>
                <a:rPr lang="en-US" sz="1800" i="0" dirty="0">
                  <a:latin typeface="Calibri" panose="020F0502020204030204" pitchFamily="34" charset="0"/>
                  <a:cs typeface="Calibri" panose="020F0502020204030204" pitchFamily="34" charset="0"/>
                </a:rPr>
                <a:t>at dusk in LD </a:t>
              </a:r>
            </a:p>
          </p:txBody>
        </p:sp>
        <p:sp>
          <p:nvSpPr>
            <p:cNvPr id="6" name="Flecha: hacia abajo 5">
              <a:extLst>
                <a:ext uri="{FF2B5EF4-FFF2-40B4-BE49-F238E27FC236}">
                  <a16:creationId xmlns:a16="http://schemas.microsoft.com/office/drawing/2014/main" id="{47A99707-6BA8-4F71-A9B4-80EAE37AF023}"/>
                </a:ext>
              </a:extLst>
            </p:cNvPr>
            <p:cNvSpPr/>
            <p:nvPr/>
          </p:nvSpPr>
          <p:spPr>
            <a:xfrm>
              <a:off x="638175" y="3400526"/>
              <a:ext cx="227955" cy="364326"/>
            </a:xfrm>
            <a:prstGeom prst="downArrow">
              <a:avLst/>
            </a:prstGeom>
            <a:solidFill>
              <a:srgbClr val="FFC000"/>
            </a:solidFill>
            <a:ln w="25400" cap="flat">
              <a:solidFill>
                <a:srgbClr val="FFC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45" name="Flecha: hacia abajo 44">
              <a:extLst>
                <a:ext uri="{FF2B5EF4-FFF2-40B4-BE49-F238E27FC236}">
                  <a16:creationId xmlns:a16="http://schemas.microsoft.com/office/drawing/2014/main" id="{FD45162C-BCF7-4888-BF90-0D62C81C0702}"/>
                </a:ext>
              </a:extLst>
            </p:cNvPr>
            <p:cNvSpPr/>
            <p:nvPr/>
          </p:nvSpPr>
          <p:spPr>
            <a:xfrm>
              <a:off x="627893" y="4508840"/>
              <a:ext cx="227955" cy="364326"/>
            </a:xfrm>
            <a:prstGeom prst="downArrow">
              <a:avLst/>
            </a:prstGeom>
            <a:solidFill>
              <a:schemeClr val="accent3"/>
            </a:solidFill>
            <a:ln w="25400" cap="flat">
              <a:solidFill>
                <a:schemeClr val="accent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grpSp>
      <p:pic>
        <p:nvPicPr>
          <p:cNvPr id="44" name="Imagen 43">
            <a:extLst>
              <a:ext uri="{FF2B5EF4-FFF2-40B4-BE49-F238E27FC236}">
                <a16:creationId xmlns:a16="http://schemas.microsoft.com/office/drawing/2014/main" id="{FB0B6D37-2C61-462E-A789-9569B72450B8}"/>
              </a:ext>
            </a:extLst>
          </p:cNvPr>
          <p:cNvPicPr>
            <a:picLocks noChangeAspect="1"/>
          </p:cNvPicPr>
          <p:nvPr/>
        </p:nvPicPr>
        <p:blipFill>
          <a:blip r:embed="rId4"/>
          <a:stretch>
            <a:fillRect/>
          </a:stretch>
        </p:blipFill>
        <p:spPr>
          <a:xfrm>
            <a:off x="-158923" y="636253"/>
            <a:ext cx="9053265" cy="2432099"/>
          </a:xfrm>
          <a:prstGeom prst="rect">
            <a:avLst/>
          </a:prstGeom>
        </p:spPr>
      </p:pic>
      <p:pic>
        <p:nvPicPr>
          <p:cNvPr id="3" name="Imagen 2">
            <a:extLst>
              <a:ext uri="{FF2B5EF4-FFF2-40B4-BE49-F238E27FC236}">
                <a16:creationId xmlns:a16="http://schemas.microsoft.com/office/drawing/2014/main" id="{22E8BD69-9681-4A84-834B-7C5E9EDB2B7F}"/>
              </a:ext>
            </a:extLst>
          </p:cNvPr>
          <p:cNvPicPr>
            <a:picLocks noChangeAspect="1"/>
          </p:cNvPicPr>
          <p:nvPr/>
        </p:nvPicPr>
        <p:blipFill>
          <a:blip r:embed="rId5"/>
          <a:stretch>
            <a:fillRect/>
          </a:stretch>
        </p:blipFill>
        <p:spPr>
          <a:xfrm>
            <a:off x="628063" y="3302651"/>
            <a:ext cx="3103685" cy="3114266"/>
          </a:xfrm>
          <a:prstGeom prst="rect">
            <a:avLst/>
          </a:prstGeom>
        </p:spPr>
      </p:pic>
    </p:spTree>
    <p:extLst>
      <p:ext uri="{BB962C8B-B14F-4D97-AF65-F5344CB8AC3E}">
        <p14:creationId xmlns:p14="http://schemas.microsoft.com/office/powerpoint/2010/main" val="14092475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177" y="2708920"/>
            <a:ext cx="5838498" cy="3672408"/>
          </a:xfrm>
          <a:prstGeom prst="rect">
            <a:avLst/>
          </a:prstGeom>
        </p:spPr>
      </p:pic>
      <p:pic>
        <p:nvPicPr>
          <p:cNvPr id="5" name="Imagen 4"/>
          <p:cNvPicPr>
            <a:picLocks noChangeAspect="1"/>
          </p:cNvPicPr>
          <p:nvPr/>
        </p:nvPicPr>
        <p:blipFill>
          <a:blip r:embed="rId3"/>
          <a:stretch>
            <a:fillRect/>
          </a:stretch>
        </p:blipFill>
        <p:spPr>
          <a:xfrm>
            <a:off x="5922464" y="857250"/>
            <a:ext cx="3221536" cy="5524078"/>
          </a:xfrm>
          <a:prstGeom prst="rect">
            <a:avLst/>
          </a:prstGeom>
        </p:spPr>
      </p:pic>
      <p:sp>
        <p:nvSpPr>
          <p:cNvPr id="2" name="CuadroTexto 1"/>
          <p:cNvSpPr txBox="1"/>
          <p:nvPr/>
        </p:nvSpPr>
        <p:spPr>
          <a:xfrm>
            <a:off x="323528" y="349419"/>
            <a:ext cx="4405309" cy="507831"/>
          </a:xfrm>
          <a:prstGeom prst="rect">
            <a:avLst/>
          </a:prstGeom>
          <a:noFill/>
        </p:spPr>
        <p:txBody>
          <a:bodyPr wrap="none" rtlCol="0">
            <a:spAutoFit/>
          </a:bodyPr>
          <a:lstStyle/>
          <a:p>
            <a:pPr defTabSz="685800"/>
            <a:r>
              <a:rPr lang="en-US" sz="2700" dirty="0">
                <a:solidFill>
                  <a:prstClr val="black"/>
                </a:solidFill>
                <a:latin typeface="Calibri" panose="020F0502020204030204"/>
              </a:rPr>
              <a:t>El </a:t>
            </a:r>
            <a:r>
              <a:rPr lang="en-US" sz="2700" dirty="0" err="1">
                <a:solidFill>
                  <a:prstClr val="black"/>
                </a:solidFill>
                <a:latin typeface="Calibri" panose="020F0502020204030204"/>
              </a:rPr>
              <a:t>desierto</a:t>
            </a:r>
            <a:r>
              <a:rPr lang="en-US" sz="2700" dirty="0">
                <a:solidFill>
                  <a:prstClr val="black"/>
                </a:solidFill>
                <a:latin typeface="Calibri" panose="020F0502020204030204"/>
              </a:rPr>
              <a:t> </a:t>
            </a:r>
            <a:r>
              <a:rPr lang="en-US" sz="2700" dirty="0" err="1">
                <a:solidFill>
                  <a:prstClr val="black"/>
                </a:solidFill>
                <a:latin typeface="Calibri" panose="020F0502020204030204"/>
              </a:rPr>
              <a:t>florido</a:t>
            </a:r>
            <a:r>
              <a:rPr lang="en-US" sz="2700" dirty="0">
                <a:solidFill>
                  <a:prstClr val="black"/>
                </a:solidFill>
                <a:latin typeface="Calibri" panose="020F0502020204030204"/>
              </a:rPr>
              <a:t> de Atacama</a:t>
            </a:r>
          </a:p>
        </p:txBody>
      </p:sp>
    </p:spTree>
    <p:extLst>
      <p:ext uri="{BB962C8B-B14F-4D97-AF65-F5344CB8AC3E}">
        <p14:creationId xmlns:p14="http://schemas.microsoft.com/office/powerpoint/2010/main" val="3754653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xfrm>
            <a:off x="6553200" y="6534150"/>
            <a:ext cx="2133600" cy="476250"/>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637E-DBD7-4655-8912-5B34FC24979E}"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7" name="Line 8"/>
          <p:cNvSpPr>
            <a:spLocks noChangeShapeType="1"/>
          </p:cNvSpPr>
          <p:nvPr/>
        </p:nvSpPr>
        <p:spPr bwMode="auto">
          <a:xfrm>
            <a:off x="2832100" y="4953000"/>
            <a:ext cx="152400" cy="76200"/>
          </a:xfrm>
          <a:prstGeom prst="line">
            <a:avLst/>
          </a:prstGeom>
          <a:noFill/>
          <a:ln w="349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10"/>
          <p:cNvSpPr>
            <a:spLocks noChangeShapeType="1"/>
          </p:cNvSpPr>
          <p:nvPr/>
        </p:nvSpPr>
        <p:spPr bwMode="auto">
          <a:xfrm rot="7224302">
            <a:off x="4713287" y="5211763"/>
            <a:ext cx="422275" cy="177800"/>
          </a:xfrm>
          <a:prstGeom prst="line">
            <a:avLst/>
          </a:prstGeom>
          <a:noFill/>
          <a:ln w="4445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15 Grupo"/>
          <p:cNvGrpSpPr/>
          <p:nvPr/>
        </p:nvGrpSpPr>
        <p:grpSpPr>
          <a:xfrm>
            <a:off x="2627784" y="979186"/>
            <a:ext cx="6352307" cy="5827018"/>
            <a:chOff x="762000" y="625475"/>
            <a:chExt cx="7065963" cy="6217645"/>
          </a:xfrm>
        </p:grpSpPr>
        <p:pic>
          <p:nvPicPr>
            <p:cNvPr id="3" name="Picture 4" descr="pp4e-fig-25-33-1"/>
            <p:cNvPicPr>
              <a:picLocks noChangeAspect="1" noChangeArrowheads="1"/>
            </p:cNvPicPr>
            <p:nvPr/>
          </p:nvPicPr>
          <p:blipFill>
            <a:blip r:embed="rId2"/>
            <a:srcRect l="10722" t="1143" r="6540" b="2856"/>
            <a:stretch>
              <a:fillRect/>
            </a:stretch>
          </p:blipFill>
          <p:spPr bwMode="auto">
            <a:xfrm>
              <a:off x="762000" y="625475"/>
              <a:ext cx="7065963" cy="6156325"/>
            </a:xfrm>
            <a:prstGeom prst="rect">
              <a:avLst/>
            </a:prstGeom>
            <a:noFill/>
            <a:ln w="9525">
              <a:noFill/>
              <a:miter lim="800000"/>
              <a:headEnd/>
              <a:tailEnd/>
            </a:ln>
          </p:spPr>
        </p:pic>
        <p:sp>
          <p:nvSpPr>
            <p:cNvPr id="5" name="Text Box 6"/>
            <p:cNvSpPr txBox="1">
              <a:spLocks noChangeArrowheads="1"/>
            </p:cNvSpPr>
            <p:nvPr/>
          </p:nvSpPr>
          <p:spPr bwMode="auto">
            <a:xfrm>
              <a:off x="3095625" y="2640013"/>
              <a:ext cx="1058863" cy="3143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FT protein</a:t>
              </a:r>
            </a:p>
          </p:txBody>
        </p:sp>
        <p:sp>
          <p:nvSpPr>
            <p:cNvPr id="6" name="Text Box 7"/>
            <p:cNvSpPr txBox="1">
              <a:spLocks noChangeArrowheads="1"/>
            </p:cNvSpPr>
            <p:nvPr/>
          </p:nvSpPr>
          <p:spPr bwMode="auto">
            <a:xfrm>
              <a:off x="2971800" y="4800600"/>
              <a:ext cx="1058863" cy="3143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FT protein</a:t>
              </a:r>
            </a:p>
          </p:txBody>
        </p:sp>
        <p:sp>
          <p:nvSpPr>
            <p:cNvPr id="8" name="Text Box 9"/>
            <p:cNvSpPr txBox="1">
              <a:spLocks noChangeArrowheads="1"/>
            </p:cNvSpPr>
            <p:nvPr/>
          </p:nvSpPr>
          <p:spPr bwMode="auto">
            <a:xfrm>
              <a:off x="4503738" y="5410200"/>
              <a:ext cx="1276350" cy="3143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Hd3a protein</a:t>
              </a:r>
            </a:p>
          </p:txBody>
        </p:sp>
        <p:sp>
          <p:nvSpPr>
            <p:cNvPr id="11" name="10 CuadroTexto"/>
            <p:cNvSpPr txBox="1"/>
            <p:nvPr/>
          </p:nvSpPr>
          <p:spPr>
            <a:xfrm>
              <a:off x="1142976" y="5857892"/>
              <a:ext cx="2662740" cy="985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Calibri"/>
                  <a:ea typeface="+mn-ea"/>
                  <a:cs typeface="+mn-cs"/>
                </a:rPr>
                <a:t>CO: CONSTANS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Calibri"/>
                  <a:ea typeface="+mn-ea"/>
                  <a:cs typeface="+mn-cs"/>
                </a:rPr>
                <a:t>FT: Flowering Locus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FF0000"/>
                  </a:solidFill>
                  <a:effectLst/>
                  <a:uLnTx/>
                  <a:uFillTx/>
                  <a:latin typeface="Calibri"/>
                  <a:ea typeface="+mn-ea"/>
                  <a:cs typeface="+mn-cs"/>
                </a:rPr>
                <a:t>“Florígeno”</a:t>
              </a:r>
            </a:p>
          </p:txBody>
        </p:sp>
        <p:sp>
          <p:nvSpPr>
            <p:cNvPr id="12" name="11 CuadroTexto"/>
            <p:cNvSpPr txBox="1"/>
            <p:nvPr/>
          </p:nvSpPr>
          <p:spPr>
            <a:xfrm>
              <a:off x="1142976" y="714356"/>
              <a:ext cx="2482080" cy="394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1" u="none" strike="noStrike" kern="1200" cap="none" spc="0" normalizeH="0" baseline="0" noProof="0" dirty="0">
                  <a:ln>
                    <a:noFill/>
                  </a:ln>
                  <a:solidFill>
                    <a:prstClr val="black"/>
                  </a:solidFill>
                  <a:effectLst/>
                  <a:uLnTx/>
                  <a:uFillTx/>
                  <a:latin typeface="Calibri"/>
                  <a:ea typeface="+mn-ea"/>
                  <a:cs typeface="+mn-cs"/>
                </a:rPr>
                <a:t>Arabidopsis thaliana</a:t>
              </a:r>
            </a:p>
          </p:txBody>
        </p:sp>
        <p:sp>
          <p:nvSpPr>
            <p:cNvPr id="13" name="12 CuadroTexto"/>
            <p:cNvSpPr txBox="1"/>
            <p:nvPr/>
          </p:nvSpPr>
          <p:spPr>
            <a:xfrm>
              <a:off x="5857884" y="642918"/>
              <a:ext cx="17859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1" u="none" strike="noStrike" kern="1200" cap="none" spc="0" normalizeH="0" baseline="0" noProof="0" dirty="0">
                  <a:ln>
                    <a:noFill/>
                  </a:ln>
                  <a:solidFill>
                    <a:prstClr val="black"/>
                  </a:solidFill>
                  <a:effectLst/>
                  <a:uLnTx/>
                  <a:uFillTx/>
                  <a:latin typeface="Calibri"/>
                  <a:ea typeface="+mn-ea"/>
                  <a:cs typeface="+mn-cs"/>
                </a:rPr>
                <a:t>Oryza sativa</a:t>
              </a:r>
            </a:p>
          </p:txBody>
        </p:sp>
      </p:grpSp>
      <p:sp>
        <p:nvSpPr>
          <p:cNvPr id="17" name="16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0" cap="none" spc="0" normalizeH="0" baseline="0" noProof="0" dirty="0">
                <a:ln>
                  <a:noFill/>
                </a:ln>
                <a:solidFill>
                  <a:prstClr val="black"/>
                </a:solidFill>
                <a:effectLst/>
                <a:uLnTx/>
                <a:uFillTx/>
                <a:latin typeface="Calibri"/>
                <a:ea typeface="+mn-ea"/>
                <a:cs typeface="+mn-cs"/>
              </a:rPr>
              <a:t>Fotoperiodismo: </a:t>
            </a:r>
            <a:r>
              <a:rPr kumimoji="0" lang="es-MX" sz="2000" b="0" i="0" u="none" strike="noStrike" kern="0" cap="none" spc="0" normalizeH="0" baseline="0" noProof="0" dirty="0" err="1">
                <a:ln>
                  <a:noFill/>
                </a:ln>
                <a:solidFill>
                  <a:prstClr val="black"/>
                </a:solidFill>
                <a:effectLst/>
                <a:uLnTx/>
                <a:uFillTx/>
                <a:latin typeface="Calibri"/>
                <a:ea typeface="+mn-ea"/>
                <a:cs typeface="+mn-cs"/>
              </a:rPr>
              <a:t>Florígeno</a:t>
            </a:r>
            <a:endParaRPr kumimoji="0" lang="es-MX" sz="20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640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6" name="Bocadillo: rectángulo con esquinas redondeadas 12"/>
          <p:cNvSpPr/>
          <p:nvPr/>
        </p:nvSpPr>
        <p:spPr>
          <a:xfrm>
            <a:off x="505327" y="3474149"/>
            <a:ext cx="8161420" cy="756174"/>
          </a:xfrm>
          <a:custGeom>
            <a:avLst/>
            <a:gdLst/>
            <a:ahLst/>
            <a:cxnLst>
              <a:cxn ang="0">
                <a:pos x="wd2" y="hd2"/>
              </a:cxn>
              <a:cxn ang="5400000">
                <a:pos x="wd2" y="hd2"/>
              </a:cxn>
              <a:cxn ang="10800000">
                <a:pos x="wd2" y="hd2"/>
              </a:cxn>
              <a:cxn ang="16200000">
                <a:pos x="wd2" y="hd2"/>
              </a:cxn>
            </a:cxnLst>
            <a:rect l="0" t="0" r="r" b="b"/>
            <a:pathLst>
              <a:path w="21600" h="21600" extrusionOk="0">
                <a:moveTo>
                  <a:pt x="0" y="3200"/>
                </a:moveTo>
                <a:cubicBezTo>
                  <a:pt x="0" y="1433"/>
                  <a:pt x="133" y="0"/>
                  <a:pt x="296" y="0"/>
                </a:cubicBezTo>
                <a:lnTo>
                  <a:pt x="21304" y="0"/>
                </a:lnTo>
                <a:cubicBezTo>
                  <a:pt x="21467" y="0"/>
                  <a:pt x="21600" y="1433"/>
                  <a:pt x="21600" y="3200"/>
                </a:cubicBezTo>
                <a:lnTo>
                  <a:pt x="21600" y="16000"/>
                </a:lnTo>
                <a:cubicBezTo>
                  <a:pt x="21600" y="17767"/>
                  <a:pt x="21467" y="19200"/>
                  <a:pt x="21304" y="19200"/>
                </a:cubicBezTo>
                <a:lnTo>
                  <a:pt x="9000" y="19200"/>
                </a:lnTo>
                <a:lnTo>
                  <a:pt x="6300" y="21600"/>
                </a:lnTo>
                <a:lnTo>
                  <a:pt x="3600" y="19200"/>
                </a:lnTo>
                <a:lnTo>
                  <a:pt x="296" y="19200"/>
                </a:lnTo>
                <a:cubicBezTo>
                  <a:pt x="133" y="19200"/>
                  <a:pt x="0" y="17767"/>
                  <a:pt x="0" y="16000"/>
                </a:cubicBezTo>
                <a:lnTo>
                  <a:pt x="0" y="11200"/>
                </a:lnTo>
                <a:close/>
              </a:path>
            </a:pathLst>
          </a:custGeom>
          <a:solidFill>
            <a:srgbClr val="F2DCDB"/>
          </a:soli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307" name="Title 2"/>
          <p:cNvSpPr txBox="1">
            <a:spLocks noGrp="1"/>
          </p:cNvSpPr>
          <p:nvPr>
            <p:ph type="title"/>
          </p:nvPr>
        </p:nvSpPr>
        <p:spPr>
          <a:xfrm>
            <a:off x="457200" y="-171008"/>
            <a:ext cx="8229600" cy="1143001"/>
          </a:xfrm>
          <a:prstGeom prst="rect">
            <a:avLst/>
          </a:prstGeom>
        </p:spPr>
        <p:txBody>
          <a:bodyPr/>
          <a:lstStyle/>
          <a:p>
            <a:pPr>
              <a:defRPr sz="2400" u="sng">
                <a:latin typeface="Calibri"/>
                <a:ea typeface="Calibri"/>
                <a:cs typeface="Calibri"/>
                <a:sym typeface="Calibri"/>
              </a:defRPr>
            </a:pPr>
            <a:r>
              <a:rPr lang="es-MX" dirty="0"/>
              <a:t>Genes que actúan aguas abajo de CO: FT y SOC1</a:t>
            </a:r>
            <a:endParaRPr lang="en-US" i="1" dirty="0"/>
          </a:p>
        </p:txBody>
      </p:sp>
      <p:sp>
        <p:nvSpPr>
          <p:cNvPr id="1308" name="CuadroTexto 7"/>
          <p:cNvSpPr txBox="1"/>
          <p:nvPr/>
        </p:nvSpPr>
        <p:spPr>
          <a:xfrm>
            <a:off x="457200" y="3495562"/>
            <a:ext cx="8229600"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1800" b="1" i="1">
                <a:latin typeface="Calibri"/>
                <a:ea typeface="Calibri"/>
                <a:cs typeface="Calibri"/>
                <a:sym typeface="Calibri"/>
              </a:defRPr>
            </a:pPr>
            <a:r>
              <a:rPr kumimoji="0" lang="en-US" sz="1800" b="1" i="1" u="none" strike="noStrike" kern="0" cap="none" spc="0" normalizeH="0" baseline="0" noProof="0" dirty="0">
                <a:ln>
                  <a:noFill/>
                </a:ln>
                <a:solidFill>
                  <a:srgbClr val="000000"/>
                </a:solidFill>
                <a:effectLst/>
                <a:uLnTx/>
                <a:uFillTx/>
                <a:latin typeface="Calibri"/>
                <a:ea typeface="Calibri"/>
                <a:cs typeface="Calibri"/>
                <a:sym typeface="Calibri"/>
              </a:rPr>
              <a:t>SUPPRESSOR OF OVEREXPRESSION OF CO 1</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800" b="1" i="1" u="none" strike="noStrike" kern="0" cap="none" spc="0" normalizeH="0" baseline="0" noProof="0" dirty="0">
                <a:ln>
                  <a:noFill/>
                </a:ln>
                <a:solidFill>
                  <a:srgbClr val="000000"/>
                </a:solidFill>
                <a:effectLst/>
                <a:uLnTx/>
                <a:uFillTx/>
                <a:latin typeface="Calibri"/>
                <a:ea typeface="Calibri"/>
                <a:cs typeface="Calibri"/>
                <a:sym typeface="Calibri"/>
              </a:rPr>
              <a:t>SOC1/AGL20)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is induced in the apical meristem at the floral transition by the FAC</a:t>
            </a:r>
          </a:p>
        </p:txBody>
      </p:sp>
      <p:sp>
        <p:nvSpPr>
          <p:cNvPr id="1309" name="CuadroTexto 8"/>
          <p:cNvSpPr txBox="1"/>
          <p:nvPr/>
        </p:nvSpPr>
        <p:spPr>
          <a:xfrm>
            <a:off x="1197183" y="5956596"/>
            <a:ext cx="770290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r" defTabSz="584200">
              <a:defRPr sz="1000" b="1">
                <a:latin typeface="Calibri"/>
                <a:ea typeface="Calibri"/>
                <a:cs typeface="Calibri"/>
                <a:sym typeface="Calibri"/>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Images from </a:t>
            </a:r>
            <a:r>
              <a:rPr kumimoji="0" lang="en-US" sz="800" b="0" i="0" u="none" strike="noStrike" kern="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Onouchi</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et al. </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(2000) Mutagenesis of plants overexpressing CONSTANS demonstrates novel interactions among Arabidopsis flowering-time genes. Plant Cell 12: </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hlinkClick r:id="rId3"/>
              </a:rPr>
              <a:t>885–900</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 and</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800" b="0" i="0" u="none" strike="noStrike" kern="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Samach</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et al. </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(2000) Distinct roles of CONSTANS target genes in reproductive development of Arabidopsis. Science 288: </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hlinkClick r:id="rId4"/>
              </a:rPr>
              <a:t>1613-1616</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 reprinted with permission from AAAS.</a:t>
            </a:r>
            <a:endPar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grpSp>
        <p:nvGrpSpPr>
          <p:cNvPr id="1312" name="Grupo 1"/>
          <p:cNvGrpSpPr/>
          <p:nvPr/>
        </p:nvGrpSpPr>
        <p:grpSpPr>
          <a:xfrm>
            <a:off x="1557868" y="4361525"/>
            <a:ext cx="6028264" cy="1413021"/>
            <a:chOff x="0" y="0"/>
            <a:chExt cx="6028262" cy="1413020"/>
          </a:xfrm>
        </p:grpSpPr>
        <p:pic>
          <p:nvPicPr>
            <p:cNvPr id="1310" name="Imagen 9" descr="Imagen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986778" cy="1413021"/>
            </a:xfrm>
            <a:prstGeom prst="rect">
              <a:avLst/>
            </a:prstGeom>
            <a:ln w="12700" cap="flat">
              <a:noFill/>
              <a:miter lim="400000"/>
            </a:ln>
            <a:effectLst/>
          </p:spPr>
        </p:pic>
        <p:pic>
          <p:nvPicPr>
            <p:cNvPr id="1311" name="Imagen 11" descr="Imagen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41484" y="0"/>
              <a:ext cx="2986779" cy="1413020"/>
            </a:xfrm>
            <a:prstGeom prst="rect">
              <a:avLst/>
            </a:prstGeom>
            <a:ln w="12700" cap="flat">
              <a:noFill/>
              <a:miter lim="400000"/>
            </a:ln>
            <a:effectLst/>
          </p:spPr>
        </p:pic>
      </p:grpSp>
      <p:sp>
        <p:nvSpPr>
          <p:cNvPr id="1317" name="CuadroTexto 6"/>
          <p:cNvSpPr/>
          <p:nvPr/>
        </p:nvSpPr>
        <p:spPr>
          <a:xfrm>
            <a:off x="305179" y="901651"/>
            <a:ext cx="8545815"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1800" b="1">
                <a:latin typeface="Calibri"/>
                <a:ea typeface="Calibri"/>
                <a:cs typeface="Calibri"/>
                <a:sym typeface="Calibri"/>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Screening for mutations suppressing the early-flowering phenotype of </a:t>
            </a:r>
            <a:r>
              <a:rPr kumimoji="0" lang="en-US" sz="1800" b="1" i="1" u="none" strike="noStrike" kern="0" cap="none" spc="0" normalizeH="0" baseline="0" noProof="0" dirty="0">
                <a:ln>
                  <a:noFill/>
                </a:ln>
                <a:solidFill>
                  <a:srgbClr val="000000"/>
                </a:solidFill>
                <a:effectLst/>
                <a:uLnTx/>
                <a:uFillTx/>
                <a:latin typeface="Calibri"/>
                <a:ea typeface="Calibri"/>
                <a:cs typeface="Calibri"/>
                <a:sym typeface="Calibri"/>
              </a:rPr>
              <a:t>35S::CO</a:t>
            </a:r>
          </a:p>
        </p:txBody>
      </p:sp>
      <p:grpSp>
        <p:nvGrpSpPr>
          <p:cNvPr id="2" name="Grupo 1">
            <a:extLst>
              <a:ext uri="{FF2B5EF4-FFF2-40B4-BE49-F238E27FC236}">
                <a16:creationId xmlns:a16="http://schemas.microsoft.com/office/drawing/2014/main" id="{0EFCF6A7-4D56-4643-B9DC-FDE949AAAD02}"/>
              </a:ext>
            </a:extLst>
          </p:cNvPr>
          <p:cNvGrpSpPr>
            <a:grpSpLocks noChangeAspect="1"/>
          </p:cNvGrpSpPr>
          <p:nvPr/>
        </p:nvGrpSpPr>
        <p:grpSpPr>
          <a:xfrm>
            <a:off x="288281" y="1412443"/>
            <a:ext cx="8583232" cy="1829454"/>
            <a:chOff x="457198" y="1405865"/>
            <a:chExt cx="8237014" cy="1755660"/>
          </a:xfrm>
        </p:grpSpPr>
        <p:sp>
          <p:nvSpPr>
            <p:cNvPr id="1313" name="Rectángulo 17"/>
            <p:cNvSpPr/>
            <p:nvPr/>
          </p:nvSpPr>
          <p:spPr>
            <a:xfrm>
              <a:off x="457198" y="1405865"/>
              <a:ext cx="8237014" cy="1755660"/>
            </a:xfrm>
            <a:prstGeom prst="rect">
              <a:avLst/>
            </a:prstGeom>
            <a:solidFill>
              <a:srgbClr val="00000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314" name="Imagen 3" descr="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470" y="1545411"/>
              <a:ext cx="3444724" cy="1577563"/>
            </a:xfrm>
            <a:prstGeom prst="rect">
              <a:avLst/>
            </a:prstGeom>
            <a:ln w="12700" cap="flat">
              <a:noFill/>
              <a:miter lim="400000"/>
            </a:ln>
            <a:effectLst/>
          </p:spPr>
        </p:pic>
        <p:pic>
          <p:nvPicPr>
            <p:cNvPr id="1315" name="Imagen 4" descr="Imagen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269064" y="1556148"/>
              <a:ext cx="3371062" cy="1566826"/>
            </a:xfrm>
            <a:prstGeom prst="rect">
              <a:avLst/>
            </a:prstGeom>
            <a:ln w="12700" cap="flat">
              <a:noFill/>
              <a:miter lim="400000"/>
            </a:ln>
            <a:effectLst/>
          </p:spPr>
        </p:pic>
        <p:sp>
          <p:nvSpPr>
            <p:cNvPr id="1316" name="CuadroTexto 5"/>
            <p:cNvSpPr/>
            <p:nvPr/>
          </p:nvSpPr>
          <p:spPr>
            <a:xfrm>
              <a:off x="4525297" y="1885621"/>
              <a:ext cx="1270001" cy="1270002"/>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1600" b="1">
                  <a:solidFill>
                    <a:srgbClr val="FFFFFF"/>
                  </a:solidFill>
                  <a:latin typeface="Calibri"/>
                  <a:ea typeface="Calibri"/>
                  <a:cs typeface="Calibri"/>
                  <a:sym typeface="Calibri"/>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mutagenesis</a:t>
              </a:r>
            </a:p>
          </p:txBody>
        </p:sp>
        <p:sp>
          <p:nvSpPr>
            <p:cNvPr id="1318" name="Rayo 10"/>
            <p:cNvSpPr/>
            <p:nvPr/>
          </p:nvSpPr>
          <p:spPr>
            <a:xfrm>
              <a:off x="4029754" y="2236091"/>
              <a:ext cx="1161436" cy="582822"/>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D99694"/>
            </a:solidFill>
            <a:ln w="25400" cap="flat">
              <a:solidFill>
                <a:srgbClr val="632523"/>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319" name="Rectángulo 14"/>
          <p:cNvSpPr/>
          <p:nvPr/>
        </p:nvSpPr>
        <p:spPr>
          <a:xfrm>
            <a:off x="528449" y="1556148"/>
            <a:ext cx="309751" cy="272654"/>
          </a:xfrm>
          <a:prstGeom prst="rect">
            <a:avLst/>
          </a:prstGeom>
          <a:solidFill>
            <a:srgbClr val="00000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320" name="Rectángulo 15"/>
          <p:cNvSpPr/>
          <p:nvPr/>
        </p:nvSpPr>
        <p:spPr>
          <a:xfrm>
            <a:off x="5230906" y="1510709"/>
            <a:ext cx="309751" cy="272654"/>
          </a:xfrm>
          <a:prstGeom prst="rect">
            <a:avLst/>
          </a:prstGeom>
          <a:solidFill>
            <a:srgbClr val="00000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 name="Rectángulo 13">
            <a:extLst>
              <a:ext uri="{FF2B5EF4-FFF2-40B4-BE49-F238E27FC236}">
                <a16:creationId xmlns:a16="http://schemas.microsoft.com/office/drawing/2014/main" id="{47EF8C5B-0803-40E7-B3A0-349096A5EA2D}"/>
              </a:ext>
            </a:extLst>
          </p:cNvPr>
          <p:cNvSpPr/>
          <p:nvPr/>
        </p:nvSpPr>
        <p:spPr>
          <a:xfrm>
            <a:off x="278794" y="826503"/>
            <a:ext cx="8593466" cy="2423192"/>
          </a:xfrm>
          <a:prstGeom prst="rect">
            <a:avLst/>
          </a:prstGeom>
          <a:ln w="19050">
            <a:solidFill>
              <a:srgbClr val="000000"/>
            </a:solidFill>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 name="Rectángulo 217">
            <a:extLst>
              <a:ext uri="{FF2B5EF4-FFF2-40B4-BE49-F238E27FC236}">
                <a16:creationId xmlns:a16="http://schemas.microsoft.com/office/drawing/2014/main" id="{479F36FA-4F82-475C-94D5-2E7371D0E65E}"/>
              </a:ext>
            </a:extLst>
          </p:cNvPr>
          <p:cNvSpPr/>
          <p:nvPr/>
        </p:nvSpPr>
        <p:spPr>
          <a:xfrm>
            <a:off x="0" y="228606"/>
            <a:ext cx="9144000" cy="5127969"/>
          </a:xfrm>
          <a:prstGeom prst="rect">
            <a:avLst/>
          </a:prstGeom>
          <a:gradFill flip="none" rotWithShape="1">
            <a:gsLst>
              <a:gs pos="0">
                <a:schemeClr val="accent5">
                  <a:lumMod val="5000"/>
                  <a:lumOff val="95000"/>
                </a:schemeClr>
              </a:gs>
              <a:gs pos="19000">
                <a:schemeClr val="bg1"/>
              </a:gs>
              <a:gs pos="83000">
                <a:schemeClr val="accent5">
                  <a:lumMod val="45000"/>
                  <a:lumOff val="55000"/>
                </a:schemeClr>
              </a:gs>
              <a:gs pos="100000">
                <a:schemeClr val="accent5">
                  <a:lumMod val="30000"/>
                  <a:lumOff val="70000"/>
                </a:schemeClr>
              </a:gs>
            </a:gsLst>
            <a:lin ang="5400000" scaled="1"/>
            <a:tileRect/>
          </a:gra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96" name="Rectángulo 217">
            <a:extLst>
              <a:ext uri="{FF2B5EF4-FFF2-40B4-BE49-F238E27FC236}">
                <a16:creationId xmlns:a16="http://schemas.microsoft.com/office/drawing/2014/main" id="{ABC3F6BD-9DD4-42EE-A8E9-796BDB43CCDA}"/>
              </a:ext>
            </a:extLst>
          </p:cNvPr>
          <p:cNvSpPr/>
          <p:nvPr/>
        </p:nvSpPr>
        <p:spPr>
          <a:xfrm>
            <a:off x="-1974" y="5055428"/>
            <a:ext cx="9143999" cy="1309457"/>
          </a:xfrm>
          <a:prstGeom prst="rect">
            <a:avLst/>
          </a:prstGeom>
          <a:gradFill flip="none" rotWithShape="1">
            <a:gsLst>
              <a:gs pos="7000">
                <a:srgbClr val="4E2C19"/>
              </a:gs>
              <a:gs pos="0">
                <a:srgbClr val="3A2316">
                  <a:alpha val="0"/>
                </a:srgbClr>
              </a:gs>
              <a:gs pos="51000">
                <a:srgbClr val="85573D"/>
              </a:gs>
              <a:gs pos="30000">
                <a:srgbClr val="61341B"/>
              </a:gs>
              <a:gs pos="71000">
                <a:srgbClr val="9D785C"/>
              </a:gs>
              <a:gs pos="100000">
                <a:srgbClr val="F7EDD4"/>
              </a:gs>
            </a:gsLst>
            <a:lin ang="5400000" scaled="1"/>
            <a:tileRect/>
          </a:gradFill>
          <a:ln w="12700">
            <a:miter lim="400000"/>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Conector recto de flecha 104">
            <a:extLst>
              <a:ext uri="{FF2B5EF4-FFF2-40B4-BE49-F238E27FC236}">
                <a16:creationId xmlns:a16="http://schemas.microsoft.com/office/drawing/2014/main" id="{7E8BBF84-D1A2-41E5-AA2B-569CB73764DA}"/>
              </a:ext>
            </a:extLst>
          </p:cNvPr>
          <p:cNvSpPr/>
          <p:nvPr/>
        </p:nvSpPr>
        <p:spPr>
          <a:xfrm>
            <a:off x="3421569" y="5413655"/>
            <a:ext cx="2468046" cy="0"/>
          </a:xfrm>
          <a:prstGeom prst="line">
            <a:avLst/>
          </a:prstGeom>
          <a:noFill/>
          <a:ln w="38100" cap="flat">
            <a:solidFill>
              <a:schemeClr val="bg1"/>
            </a:solidFill>
            <a:prstDash val="solid"/>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uadroTexto 1">
            <a:extLst>
              <a:ext uri="{FF2B5EF4-FFF2-40B4-BE49-F238E27FC236}">
                <a16:creationId xmlns:a16="http://schemas.microsoft.com/office/drawing/2014/main" id="{5DE05F39-FA41-4961-8E60-E376BDE5D946}"/>
              </a:ext>
            </a:extLst>
          </p:cNvPr>
          <p:cNvSpPr txBox="1"/>
          <p:nvPr/>
        </p:nvSpPr>
        <p:spPr>
          <a:xfrm>
            <a:off x="3956017" y="5070947"/>
            <a:ext cx="1342672"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FT/TSF/SOC1</a:t>
            </a:r>
            <a:endParaRPr kumimoji="0" sz="1800" b="1"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3" name="Grupo 2">
            <a:extLst>
              <a:ext uri="{FF2B5EF4-FFF2-40B4-BE49-F238E27FC236}">
                <a16:creationId xmlns:a16="http://schemas.microsoft.com/office/drawing/2014/main" id="{55C19937-0FBE-47CF-A42F-1966078B7719}"/>
              </a:ext>
            </a:extLst>
          </p:cNvPr>
          <p:cNvGrpSpPr>
            <a:grpSpLocks noChangeAspect="1"/>
          </p:cNvGrpSpPr>
          <p:nvPr/>
        </p:nvGrpSpPr>
        <p:grpSpPr>
          <a:xfrm>
            <a:off x="6046717" y="4029498"/>
            <a:ext cx="1296000" cy="1670454"/>
            <a:chOff x="6961025" y="3931847"/>
            <a:chExt cx="1415419" cy="1824375"/>
          </a:xfrm>
        </p:grpSpPr>
        <p:grpSp>
          <p:nvGrpSpPr>
            <p:cNvPr id="2" name="Grupo 1">
              <a:extLst>
                <a:ext uri="{FF2B5EF4-FFF2-40B4-BE49-F238E27FC236}">
                  <a16:creationId xmlns:a16="http://schemas.microsoft.com/office/drawing/2014/main" id="{40AAA82F-2FB4-44B2-B430-39B9ABF58FBA}"/>
                </a:ext>
              </a:extLst>
            </p:cNvPr>
            <p:cNvGrpSpPr/>
            <p:nvPr/>
          </p:nvGrpSpPr>
          <p:grpSpPr>
            <a:xfrm>
              <a:off x="6961025" y="3931847"/>
              <a:ext cx="1415419" cy="1824375"/>
              <a:chOff x="6961025" y="3931847"/>
              <a:chExt cx="1415419" cy="1824375"/>
            </a:xfrm>
          </p:grpSpPr>
          <p:grpSp>
            <p:nvGrpSpPr>
              <p:cNvPr id="20" name="Grupo 19">
                <a:extLst>
                  <a:ext uri="{FF2B5EF4-FFF2-40B4-BE49-F238E27FC236}">
                    <a16:creationId xmlns:a16="http://schemas.microsoft.com/office/drawing/2014/main" id="{DD3AAEBA-3118-42E8-90A2-6C76E76BEB19}"/>
                  </a:ext>
                </a:extLst>
              </p:cNvPr>
              <p:cNvGrpSpPr/>
              <p:nvPr/>
            </p:nvGrpSpPr>
            <p:grpSpPr>
              <a:xfrm>
                <a:off x="6961025" y="4485180"/>
                <a:ext cx="1415419" cy="1271042"/>
                <a:chOff x="1176663" y="4466702"/>
                <a:chExt cx="1211827" cy="1088217"/>
              </a:xfrm>
            </p:grpSpPr>
            <p:grpSp>
              <p:nvGrpSpPr>
                <p:cNvPr id="50" name="Grupo 49">
                  <a:extLst>
                    <a:ext uri="{FF2B5EF4-FFF2-40B4-BE49-F238E27FC236}">
                      <a16:creationId xmlns:a16="http://schemas.microsoft.com/office/drawing/2014/main" id="{7922B4FE-F56F-498A-9593-2FF67BBEBD7E}"/>
                    </a:ext>
                  </a:extLst>
                </p:cNvPr>
                <p:cNvGrpSpPr/>
                <p:nvPr/>
              </p:nvGrpSpPr>
              <p:grpSpPr>
                <a:xfrm>
                  <a:off x="1176663" y="4466702"/>
                  <a:ext cx="1211827" cy="1088217"/>
                  <a:chOff x="2156296" y="4401827"/>
                  <a:chExt cx="1211827" cy="1088217"/>
                </a:xfrm>
              </p:grpSpPr>
              <p:sp>
                <p:nvSpPr>
                  <p:cNvPr id="55" name="Forma libre: forma 37">
                    <a:extLst>
                      <a:ext uri="{FF2B5EF4-FFF2-40B4-BE49-F238E27FC236}">
                        <a16:creationId xmlns:a16="http://schemas.microsoft.com/office/drawing/2014/main" id="{727449F1-343C-4D94-AD03-B2FEFBBE3818}"/>
                      </a:ext>
                    </a:extLst>
                  </p:cNvPr>
                  <p:cNvSpPr/>
                  <p:nvPr/>
                </p:nvSpPr>
                <p:spPr>
                  <a:xfrm rot="21421500" flipH="1">
                    <a:off x="2758745" y="4813436"/>
                    <a:ext cx="352577"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6" name="Forma libre: forma 38">
                    <a:extLst>
                      <a:ext uri="{FF2B5EF4-FFF2-40B4-BE49-F238E27FC236}">
                        <a16:creationId xmlns:a16="http://schemas.microsoft.com/office/drawing/2014/main" id="{1A75C23D-8D6B-42C6-B8CD-97D77EB1E3B5}"/>
                      </a:ext>
                    </a:extLst>
                  </p:cNvPr>
                  <p:cNvSpPr/>
                  <p:nvPr/>
                </p:nvSpPr>
                <p:spPr>
                  <a:xfrm rot="20464975">
                    <a:off x="2801235" y="4884466"/>
                    <a:ext cx="566888"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7" name="Forma libre: forma 39">
                    <a:extLst>
                      <a:ext uri="{FF2B5EF4-FFF2-40B4-BE49-F238E27FC236}">
                        <a16:creationId xmlns:a16="http://schemas.microsoft.com/office/drawing/2014/main" id="{BF93E4D3-5921-4DFD-A252-C5F6F0D408D0}"/>
                      </a:ext>
                    </a:extLst>
                  </p:cNvPr>
                  <p:cNvSpPr/>
                  <p:nvPr/>
                </p:nvSpPr>
                <p:spPr>
                  <a:xfrm rot="1643267" flipH="1">
                    <a:off x="2156296" y="4820482"/>
                    <a:ext cx="566888"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8" name="Forma libre: forma 40">
                    <a:extLst>
                      <a:ext uri="{FF2B5EF4-FFF2-40B4-BE49-F238E27FC236}">
                        <a16:creationId xmlns:a16="http://schemas.microsoft.com/office/drawing/2014/main" id="{1599C54F-4981-49FB-A43D-901FD98456B2}"/>
                      </a:ext>
                    </a:extLst>
                  </p:cNvPr>
                  <p:cNvSpPr/>
                  <p:nvPr/>
                </p:nvSpPr>
                <p:spPr>
                  <a:xfrm rot="18175598">
                    <a:off x="2431306" y="5003933"/>
                    <a:ext cx="352579"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9" name="Forma libre: forma 41">
                    <a:extLst>
                      <a:ext uri="{FF2B5EF4-FFF2-40B4-BE49-F238E27FC236}">
                        <a16:creationId xmlns:a16="http://schemas.microsoft.com/office/drawing/2014/main" id="{2CC457A6-5E9A-4F3B-A917-6102AE31EE68}"/>
                      </a:ext>
                    </a:extLst>
                  </p:cNvPr>
                  <p:cNvSpPr/>
                  <p:nvPr/>
                </p:nvSpPr>
                <p:spPr>
                  <a:xfrm rot="16200000">
                    <a:off x="2670404" y="4522191"/>
                    <a:ext cx="566891" cy="380243"/>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0" name="Forma libre: forma 42">
                    <a:extLst>
                      <a:ext uri="{FF2B5EF4-FFF2-40B4-BE49-F238E27FC236}">
                        <a16:creationId xmlns:a16="http://schemas.microsoft.com/office/drawing/2014/main" id="{D290E2EA-984B-4961-A503-7BB7D899EBCB}"/>
                      </a:ext>
                    </a:extLst>
                  </p:cNvPr>
                  <p:cNvSpPr/>
                  <p:nvPr/>
                </p:nvSpPr>
                <p:spPr>
                  <a:xfrm rot="19020582" flipH="1">
                    <a:off x="2419644" y="5109800"/>
                    <a:ext cx="566888"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1" name="Forma libre: forma 77">
                    <a:extLst>
                      <a:ext uri="{FF2B5EF4-FFF2-40B4-BE49-F238E27FC236}">
                        <a16:creationId xmlns:a16="http://schemas.microsoft.com/office/drawing/2014/main" id="{C7754FCC-00A1-40C7-9C5D-3923C748216F}"/>
                      </a:ext>
                    </a:extLst>
                  </p:cNvPr>
                  <p:cNvSpPr/>
                  <p:nvPr/>
                </p:nvSpPr>
                <p:spPr>
                  <a:xfrm rot="4517819">
                    <a:off x="2277074" y="4545247"/>
                    <a:ext cx="644624" cy="35778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solidFill>
                      <a:schemeClr val="accent3">
                        <a:lumMod val="75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2" name="Forma libre: forma 77">
                    <a:extLst>
                      <a:ext uri="{FF2B5EF4-FFF2-40B4-BE49-F238E27FC236}">
                        <a16:creationId xmlns:a16="http://schemas.microsoft.com/office/drawing/2014/main" id="{6D63BFAD-5C4D-457B-8914-B29F167EC2B4}"/>
                      </a:ext>
                    </a:extLst>
                  </p:cNvPr>
                  <p:cNvSpPr/>
                  <p:nvPr/>
                </p:nvSpPr>
                <p:spPr>
                  <a:xfrm rot="14471958">
                    <a:off x="2688871" y="5037170"/>
                    <a:ext cx="585518" cy="311107"/>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12700" cap="flat">
                    <a:solidFill>
                      <a:schemeClr val="accent3">
                        <a:lumMod val="75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51" name="Forma libre: forma 79">
                  <a:extLst>
                    <a:ext uri="{FF2B5EF4-FFF2-40B4-BE49-F238E27FC236}">
                      <a16:creationId xmlns:a16="http://schemas.microsoft.com/office/drawing/2014/main" id="{F2AA7B82-BCB7-4D8A-A6ED-879BA58770FD}"/>
                    </a:ext>
                  </a:extLst>
                </p:cNvPr>
                <p:cNvSpPr/>
                <p:nvPr/>
              </p:nvSpPr>
              <p:spPr>
                <a:xfrm rot="8309088">
                  <a:off x="1744481" y="4906484"/>
                  <a:ext cx="189849" cy="11102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a:gsLst>
                    <a:gs pos="0">
                      <a:srgbClr val="77933C"/>
                    </a:gs>
                    <a:gs pos="59000">
                      <a:srgbClr val="4F6228"/>
                    </a:gs>
                    <a:gs pos="100000">
                      <a:srgbClr val="4F6228"/>
                    </a:gs>
                  </a:gsLst>
                  <a:lin ang="8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52" name="Forma libre: forma 79">
                  <a:extLst>
                    <a:ext uri="{FF2B5EF4-FFF2-40B4-BE49-F238E27FC236}">
                      <a16:creationId xmlns:a16="http://schemas.microsoft.com/office/drawing/2014/main" id="{4AF64B59-59E8-463D-8922-02312FB93B93}"/>
                    </a:ext>
                  </a:extLst>
                </p:cNvPr>
                <p:cNvSpPr/>
                <p:nvPr/>
              </p:nvSpPr>
              <p:spPr>
                <a:xfrm rot="18711275">
                  <a:off x="1663875" y="5075731"/>
                  <a:ext cx="189849" cy="11102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a:gsLst>
                    <a:gs pos="0">
                      <a:srgbClr val="77933C"/>
                    </a:gs>
                    <a:gs pos="59000">
                      <a:srgbClr val="4F6228"/>
                    </a:gs>
                    <a:gs pos="100000">
                      <a:srgbClr val="4F6228"/>
                    </a:gs>
                  </a:gsLst>
                  <a:lin ang="8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53" name="Forma libre: forma 79">
                  <a:extLst>
                    <a:ext uri="{FF2B5EF4-FFF2-40B4-BE49-F238E27FC236}">
                      <a16:creationId xmlns:a16="http://schemas.microsoft.com/office/drawing/2014/main" id="{DBE2ACE0-0D12-42B4-BF0E-F0C80C31CAC6}"/>
                    </a:ext>
                  </a:extLst>
                </p:cNvPr>
                <p:cNvSpPr/>
                <p:nvPr/>
              </p:nvSpPr>
              <p:spPr>
                <a:xfrm rot="21383768" flipH="1">
                  <a:off x="1779453" y="5007742"/>
                  <a:ext cx="271970" cy="14083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a:gsLst>
                    <a:gs pos="0">
                      <a:srgbClr val="77933C"/>
                    </a:gs>
                    <a:gs pos="59000">
                      <a:srgbClr val="4F6228"/>
                    </a:gs>
                    <a:gs pos="100000">
                      <a:srgbClr val="4F6228"/>
                    </a:gs>
                  </a:gsLst>
                  <a:lin ang="8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54" name="Forma libre: forma 79">
                  <a:extLst>
                    <a:ext uri="{FF2B5EF4-FFF2-40B4-BE49-F238E27FC236}">
                      <a16:creationId xmlns:a16="http://schemas.microsoft.com/office/drawing/2014/main" id="{0B58ECE1-CFA0-443A-BC7D-AE979978FE4F}"/>
                    </a:ext>
                  </a:extLst>
                </p:cNvPr>
                <p:cNvSpPr/>
                <p:nvPr/>
              </p:nvSpPr>
              <p:spPr>
                <a:xfrm rot="1976776">
                  <a:off x="1534268" y="4950536"/>
                  <a:ext cx="271970" cy="14083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a:gsLst>
                    <a:gs pos="0">
                      <a:srgbClr val="77933C"/>
                    </a:gs>
                    <a:gs pos="59000">
                      <a:srgbClr val="4F6228"/>
                    </a:gs>
                    <a:gs pos="100000">
                      <a:srgbClr val="4F6228"/>
                    </a:gs>
                  </a:gsLst>
                  <a:lin ang="8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21" name="Grupo 20">
                <a:extLst>
                  <a:ext uri="{FF2B5EF4-FFF2-40B4-BE49-F238E27FC236}">
                    <a16:creationId xmlns:a16="http://schemas.microsoft.com/office/drawing/2014/main" id="{3AD729DB-31C2-4166-ACE2-FFB7A8554140}"/>
                  </a:ext>
                </a:extLst>
              </p:cNvPr>
              <p:cNvGrpSpPr/>
              <p:nvPr/>
            </p:nvGrpSpPr>
            <p:grpSpPr>
              <a:xfrm>
                <a:off x="7473854" y="3931847"/>
                <a:ext cx="495979" cy="566287"/>
                <a:chOff x="3470657" y="3976877"/>
                <a:chExt cx="424638" cy="484833"/>
              </a:xfrm>
            </p:grpSpPr>
            <p:grpSp>
              <p:nvGrpSpPr>
                <p:cNvPr id="23" name="Grupo 22">
                  <a:extLst>
                    <a:ext uri="{FF2B5EF4-FFF2-40B4-BE49-F238E27FC236}">
                      <a16:creationId xmlns:a16="http://schemas.microsoft.com/office/drawing/2014/main" id="{1F07BFE0-1677-4E90-894E-8D9D529076BE}"/>
                    </a:ext>
                  </a:extLst>
                </p:cNvPr>
                <p:cNvGrpSpPr>
                  <a:grpSpLocks noChangeAspect="1"/>
                </p:cNvGrpSpPr>
                <p:nvPr/>
              </p:nvGrpSpPr>
              <p:grpSpPr>
                <a:xfrm rot="2552202">
                  <a:off x="3758701" y="4039536"/>
                  <a:ext cx="72000" cy="111909"/>
                  <a:chOff x="5523125" y="4421447"/>
                  <a:chExt cx="91291" cy="157478"/>
                </a:xfrm>
              </p:grpSpPr>
              <p:sp>
                <p:nvSpPr>
                  <p:cNvPr id="48" name="Forma libre: forma 47">
                    <a:extLst>
                      <a:ext uri="{FF2B5EF4-FFF2-40B4-BE49-F238E27FC236}">
                        <a16:creationId xmlns:a16="http://schemas.microsoft.com/office/drawing/2014/main" id="{B8003019-7C98-48A9-8EF8-74ABCD057FBE}"/>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Helvetica"/>
                      <a:cs typeface="Helvetica"/>
                      <a:sym typeface="Arial"/>
                    </a:endParaRPr>
                  </a:p>
                </p:txBody>
              </p:sp>
              <p:sp>
                <p:nvSpPr>
                  <p:cNvPr id="49" name="Forma libre: forma 48">
                    <a:extLst>
                      <a:ext uri="{FF2B5EF4-FFF2-40B4-BE49-F238E27FC236}">
                        <a16:creationId xmlns:a16="http://schemas.microsoft.com/office/drawing/2014/main" id="{13BD291B-7A3D-4B03-A013-DB55333F5E2D}"/>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Helvetica"/>
                      <a:cs typeface="Helvetica"/>
                      <a:sym typeface="Arial"/>
                    </a:endParaRPr>
                  </a:p>
                </p:txBody>
              </p:sp>
            </p:grpSp>
            <p:grpSp>
              <p:nvGrpSpPr>
                <p:cNvPr id="24" name="Grupo 23">
                  <a:extLst>
                    <a:ext uri="{FF2B5EF4-FFF2-40B4-BE49-F238E27FC236}">
                      <a16:creationId xmlns:a16="http://schemas.microsoft.com/office/drawing/2014/main" id="{C34F4565-9263-41BB-AB02-3950B390AF95}"/>
                    </a:ext>
                  </a:extLst>
                </p:cNvPr>
                <p:cNvGrpSpPr>
                  <a:grpSpLocks noChangeAspect="1"/>
                </p:cNvGrpSpPr>
                <p:nvPr/>
              </p:nvGrpSpPr>
              <p:grpSpPr>
                <a:xfrm rot="503741">
                  <a:off x="3654504" y="3976877"/>
                  <a:ext cx="72000" cy="111909"/>
                  <a:chOff x="5523125" y="4421447"/>
                  <a:chExt cx="91291" cy="157478"/>
                </a:xfrm>
              </p:grpSpPr>
              <p:sp>
                <p:nvSpPr>
                  <p:cNvPr id="46" name="Forma libre: forma 45">
                    <a:extLst>
                      <a:ext uri="{FF2B5EF4-FFF2-40B4-BE49-F238E27FC236}">
                        <a16:creationId xmlns:a16="http://schemas.microsoft.com/office/drawing/2014/main" id="{7CC06A03-7C8D-46A4-BBD0-60C2F60EAD38}"/>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Helvetica"/>
                      <a:cs typeface="Helvetica"/>
                      <a:sym typeface="Arial"/>
                    </a:endParaRPr>
                  </a:p>
                </p:txBody>
              </p:sp>
              <p:sp>
                <p:nvSpPr>
                  <p:cNvPr id="47" name="Forma libre: forma 46">
                    <a:extLst>
                      <a:ext uri="{FF2B5EF4-FFF2-40B4-BE49-F238E27FC236}">
                        <a16:creationId xmlns:a16="http://schemas.microsoft.com/office/drawing/2014/main" id="{5AE59142-78F8-4E36-89F1-6731BABC53EC}"/>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Helvetica"/>
                      <a:cs typeface="Helvetica"/>
                      <a:sym typeface="Arial"/>
                    </a:endParaRPr>
                  </a:p>
                </p:txBody>
              </p:sp>
            </p:grpSp>
            <p:grpSp>
              <p:nvGrpSpPr>
                <p:cNvPr id="25" name="Grupo 24">
                  <a:extLst>
                    <a:ext uri="{FF2B5EF4-FFF2-40B4-BE49-F238E27FC236}">
                      <a16:creationId xmlns:a16="http://schemas.microsoft.com/office/drawing/2014/main" id="{A522E2E8-CB86-47B4-8750-472486E61830}"/>
                    </a:ext>
                  </a:extLst>
                </p:cNvPr>
                <p:cNvGrpSpPr>
                  <a:grpSpLocks noChangeAspect="1"/>
                </p:cNvGrpSpPr>
                <p:nvPr/>
              </p:nvGrpSpPr>
              <p:grpSpPr>
                <a:xfrm rot="20837574">
                  <a:off x="3576473" y="4019782"/>
                  <a:ext cx="72000" cy="111909"/>
                  <a:chOff x="5523125" y="4421447"/>
                  <a:chExt cx="91291" cy="157478"/>
                </a:xfrm>
              </p:grpSpPr>
              <p:sp>
                <p:nvSpPr>
                  <p:cNvPr id="44" name="Forma libre: forma 43">
                    <a:extLst>
                      <a:ext uri="{FF2B5EF4-FFF2-40B4-BE49-F238E27FC236}">
                        <a16:creationId xmlns:a16="http://schemas.microsoft.com/office/drawing/2014/main" id="{4FC221B4-FCF2-4D37-A49A-C7F520F0D66A}"/>
                      </a:ext>
                    </a:extLst>
                  </p:cNvPr>
                  <p:cNvSpPr/>
                  <p:nvPr/>
                </p:nvSpPr>
                <p:spPr>
                  <a:xfrm rot="402344">
                    <a:off x="5523125" y="4423451"/>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23000">
                        <a:schemeClr val="bg1">
                          <a:lumMod val="95000"/>
                        </a:schemeClr>
                      </a:gs>
                      <a:gs pos="100000">
                        <a:schemeClr val="bg1">
                          <a:lumMod val="50000"/>
                        </a:schemeClr>
                      </a:gs>
                    </a:gsLst>
                    <a:lin ang="90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Helvetica"/>
                      <a:cs typeface="Helvetica"/>
                      <a:sym typeface="Arial"/>
                    </a:endParaRPr>
                  </a:p>
                </p:txBody>
              </p:sp>
              <p:sp>
                <p:nvSpPr>
                  <p:cNvPr id="45" name="Forma libre: forma 44">
                    <a:extLst>
                      <a:ext uri="{FF2B5EF4-FFF2-40B4-BE49-F238E27FC236}">
                        <a16:creationId xmlns:a16="http://schemas.microsoft.com/office/drawing/2014/main" id="{C9ADCFAD-45A7-439C-9417-EE0829D3E61E}"/>
                      </a:ext>
                    </a:extLst>
                  </p:cNvPr>
                  <p:cNvSpPr/>
                  <p:nvPr/>
                </p:nvSpPr>
                <p:spPr>
                  <a:xfrm rot="667838">
                    <a:off x="5537440" y="4421447"/>
                    <a:ext cx="76976" cy="155474"/>
                  </a:xfrm>
                  <a:custGeom>
                    <a:avLst/>
                    <a:gdLst>
                      <a:gd name="connsiteX0" fmla="*/ 30105 w 30941"/>
                      <a:gd name="connsiteY0" fmla="*/ 84107 h 84245"/>
                      <a:gd name="connsiteX1" fmla="*/ 169 w 30941"/>
                      <a:gd name="connsiteY1" fmla="*/ 21514 h 84245"/>
                      <a:gd name="connsiteX2" fmla="*/ 19219 w 30941"/>
                      <a:gd name="connsiteY2" fmla="*/ 2464 h 84245"/>
                      <a:gd name="connsiteX3" fmla="*/ 30105 w 30941"/>
                      <a:gd name="connsiteY3" fmla="*/ 84107 h 84245"/>
                    </a:gdLst>
                    <a:ahLst/>
                    <a:cxnLst>
                      <a:cxn ang="0">
                        <a:pos x="connsiteX0" y="connsiteY0"/>
                      </a:cxn>
                      <a:cxn ang="0">
                        <a:pos x="connsiteX1" y="connsiteY1"/>
                      </a:cxn>
                      <a:cxn ang="0">
                        <a:pos x="connsiteX2" y="connsiteY2"/>
                      </a:cxn>
                      <a:cxn ang="0">
                        <a:pos x="connsiteX3" y="connsiteY3"/>
                      </a:cxn>
                    </a:cxnLst>
                    <a:rect l="l" t="t" r="r" b="b"/>
                    <a:pathLst>
                      <a:path w="30941" h="84245">
                        <a:moveTo>
                          <a:pt x="30105" y="84107"/>
                        </a:moveTo>
                        <a:cubicBezTo>
                          <a:pt x="26930" y="87282"/>
                          <a:pt x="1983" y="35121"/>
                          <a:pt x="169" y="21514"/>
                        </a:cubicBezTo>
                        <a:cubicBezTo>
                          <a:pt x="-1645" y="7907"/>
                          <a:pt x="11508" y="-5700"/>
                          <a:pt x="19219" y="2464"/>
                        </a:cubicBezTo>
                        <a:cubicBezTo>
                          <a:pt x="26930" y="10628"/>
                          <a:pt x="33280" y="80932"/>
                          <a:pt x="30105" y="84107"/>
                        </a:cubicBezTo>
                        <a:close/>
                      </a:path>
                    </a:pathLst>
                  </a:custGeom>
                  <a:gradFill>
                    <a:gsLst>
                      <a:gs pos="0">
                        <a:schemeClr val="bg1"/>
                      </a:gs>
                      <a:gs pos="46000">
                        <a:schemeClr val="bg1">
                          <a:lumMod val="95000"/>
                        </a:schemeClr>
                      </a:gs>
                      <a:gs pos="100000">
                        <a:schemeClr val="bg1">
                          <a:lumMod val="75000"/>
                        </a:schemeClr>
                      </a:gs>
                    </a:gsLst>
                    <a:lin ang="7200000" scaled="0"/>
                  </a:gra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FFFFFF"/>
                      </a:solidFill>
                      <a:effectLst/>
                      <a:uLnTx/>
                      <a:uFillTx/>
                      <a:latin typeface="Helvetica"/>
                      <a:cs typeface="Helvetica"/>
                      <a:sym typeface="Arial"/>
                    </a:endParaRPr>
                  </a:p>
                </p:txBody>
              </p:sp>
            </p:grpSp>
            <p:sp>
              <p:nvSpPr>
                <p:cNvPr id="26" name="Forma libre: forma 104">
                  <a:extLst>
                    <a:ext uri="{FF2B5EF4-FFF2-40B4-BE49-F238E27FC236}">
                      <a16:creationId xmlns:a16="http://schemas.microsoft.com/office/drawing/2014/main" id="{005E70B7-F431-44EA-9DF0-086BE15C96DB}"/>
                    </a:ext>
                  </a:extLst>
                </p:cNvPr>
                <p:cNvSpPr/>
                <p:nvPr/>
              </p:nvSpPr>
              <p:spPr>
                <a:xfrm>
                  <a:off x="3671675" y="4023158"/>
                  <a:ext cx="59792" cy="11882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chemeClr val="accent3">
                        <a:lumMod val="50000"/>
                      </a:schemeClr>
                    </a:gs>
                    <a:gs pos="65000">
                      <a:schemeClr val="accent3">
                        <a:lumMod val="75000"/>
                      </a:schemeClr>
                    </a:gs>
                    <a:gs pos="100000">
                      <a:schemeClr val="accent3">
                        <a:lumMod val="60000"/>
                        <a:lumOff val="40000"/>
                      </a:schemeClr>
                    </a:gs>
                  </a:gsLst>
                  <a:lin ang="5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27" name="Forma libre: forma 104">
                  <a:extLst>
                    <a:ext uri="{FF2B5EF4-FFF2-40B4-BE49-F238E27FC236}">
                      <a16:creationId xmlns:a16="http://schemas.microsoft.com/office/drawing/2014/main" id="{60CF5A8E-9794-4BAF-8577-F924388EADEA}"/>
                    </a:ext>
                  </a:extLst>
                </p:cNvPr>
                <p:cNvSpPr/>
                <p:nvPr/>
              </p:nvSpPr>
              <p:spPr>
                <a:xfrm rot="1602780">
                  <a:off x="3742459" y="4092250"/>
                  <a:ext cx="59792" cy="11882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chemeClr val="accent3">
                        <a:lumMod val="50000"/>
                      </a:schemeClr>
                    </a:gs>
                    <a:gs pos="65000">
                      <a:schemeClr val="accent3">
                        <a:lumMod val="75000"/>
                      </a:schemeClr>
                    </a:gs>
                    <a:gs pos="100000">
                      <a:schemeClr val="accent3">
                        <a:lumMod val="60000"/>
                        <a:lumOff val="40000"/>
                      </a:schemeClr>
                    </a:gs>
                  </a:gsLst>
                  <a:lin ang="5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8" name="Forma libre: forma 104">
                  <a:extLst>
                    <a:ext uri="{FF2B5EF4-FFF2-40B4-BE49-F238E27FC236}">
                      <a16:creationId xmlns:a16="http://schemas.microsoft.com/office/drawing/2014/main" id="{511B33AB-E979-4BAD-B938-E3F21E4D2A4D}"/>
                    </a:ext>
                  </a:extLst>
                </p:cNvPr>
                <p:cNvSpPr/>
                <p:nvPr/>
              </p:nvSpPr>
              <p:spPr>
                <a:xfrm rot="20274206">
                  <a:off x="3608041" y="4060458"/>
                  <a:ext cx="59792" cy="118826"/>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chemeClr val="accent3">
                        <a:lumMod val="50000"/>
                      </a:schemeClr>
                    </a:gs>
                    <a:gs pos="50000">
                      <a:srgbClr val="899C62"/>
                    </a:gs>
                    <a:gs pos="100000">
                      <a:schemeClr val="accent3">
                        <a:lumMod val="60000"/>
                        <a:lumOff val="40000"/>
                      </a:schemeClr>
                    </a:gs>
                  </a:gsLst>
                  <a:lin ang="5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9" name="Conector recto 114">
                  <a:extLst>
                    <a:ext uri="{FF2B5EF4-FFF2-40B4-BE49-F238E27FC236}">
                      <a16:creationId xmlns:a16="http://schemas.microsoft.com/office/drawing/2014/main" id="{7433F4F2-8FC8-41A8-A654-7291143E941B}"/>
                    </a:ext>
                  </a:extLst>
                </p:cNvPr>
                <p:cNvSpPr/>
                <p:nvPr/>
              </p:nvSpPr>
              <p:spPr>
                <a:xfrm rot="21422867" flipH="1">
                  <a:off x="3677432" y="4169624"/>
                  <a:ext cx="91487" cy="154743"/>
                </a:xfrm>
                <a:prstGeom prst="line">
                  <a:avLst/>
                </a:prstGeom>
                <a:noFill/>
                <a:ln w="12700" cap="flat">
                  <a:gradFill>
                    <a:gsLst>
                      <a:gs pos="0">
                        <a:schemeClr val="accent3">
                          <a:lumMod val="60000"/>
                          <a:lumOff val="40000"/>
                        </a:schemeClr>
                      </a:gs>
                      <a:gs pos="56000">
                        <a:schemeClr val="accent3">
                          <a:lumMod val="75000"/>
                        </a:schemeClr>
                      </a:gs>
                      <a:gs pos="100000">
                        <a:schemeClr val="accent3">
                          <a:lumMod val="50000"/>
                        </a:schemeClr>
                      </a:gs>
                    </a:gsLst>
                    <a:lin ang="14400000" scaled="0"/>
                  </a:gra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Conector recto 114">
                  <a:extLst>
                    <a:ext uri="{FF2B5EF4-FFF2-40B4-BE49-F238E27FC236}">
                      <a16:creationId xmlns:a16="http://schemas.microsoft.com/office/drawing/2014/main" id="{CFE38CC7-899C-4677-8533-C0920D9F92A9}"/>
                    </a:ext>
                  </a:extLst>
                </p:cNvPr>
                <p:cNvSpPr/>
                <p:nvPr/>
              </p:nvSpPr>
              <p:spPr>
                <a:xfrm rot="21422867">
                  <a:off x="3648024" y="4127445"/>
                  <a:ext cx="50647" cy="175228"/>
                </a:xfrm>
                <a:prstGeom prst="line">
                  <a:avLst/>
                </a:prstGeom>
                <a:noFill/>
                <a:ln w="12700" cap="flat">
                  <a:gradFill>
                    <a:gsLst>
                      <a:gs pos="0">
                        <a:schemeClr val="accent3">
                          <a:lumMod val="40000"/>
                          <a:lumOff val="60000"/>
                        </a:schemeClr>
                      </a:gs>
                      <a:gs pos="56000">
                        <a:schemeClr val="accent3">
                          <a:lumMod val="60000"/>
                          <a:lumOff val="40000"/>
                        </a:schemeClr>
                      </a:gs>
                      <a:gs pos="100000">
                        <a:schemeClr val="accent3">
                          <a:lumMod val="75000"/>
                        </a:schemeClr>
                      </a:gs>
                    </a:gsLst>
                    <a:lin ang="14400000" scaled="0"/>
                  </a:gra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1" name="Grupo 69">
                  <a:extLst>
                    <a:ext uri="{FF2B5EF4-FFF2-40B4-BE49-F238E27FC236}">
                      <a16:creationId xmlns:a16="http://schemas.microsoft.com/office/drawing/2014/main" id="{13DAFB8A-0F24-4148-92A7-34929AFBF7EB}"/>
                    </a:ext>
                  </a:extLst>
                </p:cNvPr>
                <p:cNvGrpSpPr>
                  <a:grpSpLocks noChangeAspect="1"/>
                </p:cNvGrpSpPr>
                <p:nvPr/>
              </p:nvGrpSpPr>
              <p:grpSpPr>
                <a:xfrm rot="3173342">
                  <a:off x="3792717" y="4178812"/>
                  <a:ext cx="118338" cy="86819"/>
                  <a:chOff x="7691" y="26324"/>
                  <a:chExt cx="127841" cy="105046"/>
                </a:xfrm>
              </p:grpSpPr>
              <p:sp>
                <p:nvSpPr>
                  <p:cNvPr id="42" name="Forma libre: forma 96">
                    <a:extLst>
                      <a:ext uri="{FF2B5EF4-FFF2-40B4-BE49-F238E27FC236}">
                        <a16:creationId xmlns:a16="http://schemas.microsoft.com/office/drawing/2014/main" id="{D3830719-DC4C-444B-BE89-1BAFAA28BB5F}"/>
                      </a:ext>
                    </a:extLst>
                  </p:cNvPr>
                  <p:cNvSpPr/>
                  <p:nvPr/>
                </p:nvSpPr>
                <p:spPr>
                  <a:xfrm rot="21038247">
                    <a:off x="7691" y="26324"/>
                    <a:ext cx="127841" cy="105046"/>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3" name="Forma libre: forma 97">
                    <a:extLst>
                      <a:ext uri="{FF2B5EF4-FFF2-40B4-BE49-F238E27FC236}">
                        <a16:creationId xmlns:a16="http://schemas.microsoft.com/office/drawing/2014/main" id="{0A42C7DF-C323-4F04-8671-597D38381421}"/>
                      </a:ext>
                    </a:extLst>
                  </p:cNvPr>
                  <p:cNvSpPr/>
                  <p:nvPr/>
                </p:nvSpPr>
                <p:spPr>
                  <a:xfrm rot="21038247">
                    <a:off x="56195" y="36731"/>
                    <a:ext cx="24911" cy="4370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2" name="Grupo 69">
                  <a:extLst>
                    <a:ext uri="{FF2B5EF4-FFF2-40B4-BE49-F238E27FC236}">
                      <a16:creationId xmlns:a16="http://schemas.microsoft.com/office/drawing/2014/main" id="{96C67510-4615-4909-AAC1-A2BD8E7C25AF}"/>
                    </a:ext>
                  </a:extLst>
                </p:cNvPr>
                <p:cNvGrpSpPr>
                  <a:grpSpLocks noChangeAspect="1"/>
                </p:cNvGrpSpPr>
                <p:nvPr/>
              </p:nvGrpSpPr>
              <p:grpSpPr>
                <a:xfrm rot="20318942">
                  <a:off x="3470657" y="4185235"/>
                  <a:ext cx="131337" cy="78226"/>
                  <a:chOff x="7691" y="26324"/>
                  <a:chExt cx="127841" cy="105046"/>
                </a:xfrm>
              </p:grpSpPr>
              <p:sp>
                <p:nvSpPr>
                  <p:cNvPr id="40" name="Forma libre: forma 96">
                    <a:extLst>
                      <a:ext uri="{FF2B5EF4-FFF2-40B4-BE49-F238E27FC236}">
                        <a16:creationId xmlns:a16="http://schemas.microsoft.com/office/drawing/2014/main" id="{577F26DA-0FA6-4B11-8E3B-3275E91F1E3F}"/>
                      </a:ext>
                    </a:extLst>
                  </p:cNvPr>
                  <p:cNvSpPr/>
                  <p:nvPr/>
                </p:nvSpPr>
                <p:spPr>
                  <a:xfrm rot="21038247">
                    <a:off x="7691" y="26324"/>
                    <a:ext cx="127841" cy="105046"/>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FFFFFF"/>
                  </a:solidFill>
                  <a:ln w="6350" cap="flat">
                    <a:solidFill>
                      <a:srgbClr val="BFBFBF"/>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1" name="Forma libre: forma 97">
                    <a:extLst>
                      <a:ext uri="{FF2B5EF4-FFF2-40B4-BE49-F238E27FC236}">
                        <a16:creationId xmlns:a16="http://schemas.microsoft.com/office/drawing/2014/main" id="{E041206E-D67E-498E-8FD3-F21624A5F1D4}"/>
                      </a:ext>
                    </a:extLst>
                  </p:cNvPr>
                  <p:cNvSpPr/>
                  <p:nvPr/>
                </p:nvSpPr>
                <p:spPr>
                  <a:xfrm rot="21038247">
                    <a:off x="56195" y="36731"/>
                    <a:ext cx="24911" cy="43707"/>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FFFF00"/>
                  </a:solidFill>
                  <a:ln w="25400" cap="flat">
                    <a:solidFill>
                      <a:srgbClr val="FFFF00"/>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3" name="Grupo 32">
                  <a:extLst>
                    <a:ext uri="{FF2B5EF4-FFF2-40B4-BE49-F238E27FC236}">
                      <a16:creationId xmlns:a16="http://schemas.microsoft.com/office/drawing/2014/main" id="{1174B94A-5FDC-4495-87D7-0013EA0F291B}"/>
                    </a:ext>
                  </a:extLst>
                </p:cNvPr>
                <p:cNvGrpSpPr/>
                <p:nvPr/>
              </p:nvGrpSpPr>
              <p:grpSpPr>
                <a:xfrm rot="21422867" flipH="1">
                  <a:off x="3546232" y="4220039"/>
                  <a:ext cx="142435" cy="241671"/>
                  <a:chOff x="4710873" y="4710712"/>
                  <a:chExt cx="142435" cy="268217"/>
                </a:xfrm>
              </p:grpSpPr>
              <p:sp>
                <p:nvSpPr>
                  <p:cNvPr id="38" name="Conector recto 114">
                    <a:extLst>
                      <a:ext uri="{FF2B5EF4-FFF2-40B4-BE49-F238E27FC236}">
                        <a16:creationId xmlns:a16="http://schemas.microsoft.com/office/drawing/2014/main" id="{1002A52B-4F9E-4528-8E18-0B7F82F95530}"/>
                      </a:ext>
                    </a:extLst>
                  </p:cNvPr>
                  <p:cNvSpPr/>
                  <p:nvPr/>
                </p:nvSpPr>
                <p:spPr>
                  <a:xfrm flipH="1">
                    <a:off x="4710873" y="4795276"/>
                    <a:ext cx="101859" cy="183653"/>
                  </a:xfrm>
                  <a:prstGeom prst="line">
                    <a:avLst/>
                  </a:prstGeom>
                  <a:noFill/>
                  <a:ln w="12700" cap="flat">
                    <a:gradFill>
                      <a:gsLst>
                        <a:gs pos="0">
                          <a:schemeClr val="accent3">
                            <a:lumMod val="40000"/>
                            <a:lumOff val="60000"/>
                          </a:schemeClr>
                        </a:gs>
                        <a:gs pos="56000">
                          <a:schemeClr val="accent3">
                            <a:lumMod val="60000"/>
                            <a:lumOff val="40000"/>
                          </a:schemeClr>
                        </a:gs>
                        <a:gs pos="100000">
                          <a:schemeClr val="accent3">
                            <a:lumMod val="75000"/>
                          </a:schemeClr>
                        </a:gs>
                      </a:gsLst>
                      <a:lin ang="14400000" scaled="0"/>
                    </a:gra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Forma libre: forma 104">
                    <a:extLst>
                      <a:ext uri="{FF2B5EF4-FFF2-40B4-BE49-F238E27FC236}">
                        <a16:creationId xmlns:a16="http://schemas.microsoft.com/office/drawing/2014/main" id="{2F8314CC-9AE1-4E64-A527-6ED8968178A1}"/>
                      </a:ext>
                    </a:extLst>
                  </p:cNvPr>
                  <p:cNvSpPr/>
                  <p:nvPr/>
                </p:nvSpPr>
                <p:spPr>
                  <a:xfrm rot="1634935" flipH="1">
                    <a:off x="4793516" y="4710712"/>
                    <a:ext cx="59792" cy="131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chemeClr val="accent3">
                          <a:lumMod val="50000"/>
                        </a:schemeClr>
                      </a:gs>
                      <a:gs pos="53000">
                        <a:schemeClr val="accent3">
                          <a:lumMod val="75000"/>
                        </a:schemeClr>
                      </a:gs>
                      <a:gs pos="100000">
                        <a:schemeClr val="accent3">
                          <a:lumMod val="75000"/>
                        </a:schemeClr>
                      </a:gs>
                    </a:gsLst>
                    <a:lin ang="5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34" name="Grupo 33">
                  <a:extLst>
                    <a:ext uri="{FF2B5EF4-FFF2-40B4-BE49-F238E27FC236}">
                      <a16:creationId xmlns:a16="http://schemas.microsoft.com/office/drawing/2014/main" id="{C1AACFF8-4BC2-4ED7-8E52-99CAECF8830F}"/>
                    </a:ext>
                  </a:extLst>
                </p:cNvPr>
                <p:cNvGrpSpPr/>
                <p:nvPr/>
              </p:nvGrpSpPr>
              <p:grpSpPr>
                <a:xfrm rot="934646">
                  <a:off x="3707594" y="4200838"/>
                  <a:ext cx="112409" cy="210650"/>
                  <a:chOff x="4740899" y="4710712"/>
                  <a:chExt cx="112409" cy="233788"/>
                </a:xfrm>
              </p:grpSpPr>
              <p:sp>
                <p:nvSpPr>
                  <p:cNvPr id="36" name="Forma libre: forma 104">
                    <a:extLst>
                      <a:ext uri="{FF2B5EF4-FFF2-40B4-BE49-F238E27FC236}">
                        <a16:creationId xmlns:a16="http://schemas.microsoft.com/office/drawing/2014/main" id="{5CCA575D-F19B-45A9-9D8C-AFFB0C95EE11}"/>
                      </a:ext>
                    </a:extLst>
                  </p:cNvPr>
                  <p:cNvSpPr/>
                  <p:nvPr/>
                </p:nvSpPr>
                <p:spPr>
                  <a:xfrm rot="1634935" flipH="1">
                    <a:off x="4793516" y="4710712"/>
                    <a:ext cx="59792" cy="131878"/>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gradFill flip="none" rotWithShape="1">
                    <a:gsLst>
                      <a:gs pos="0">
                        <a:schemeClr val="accent3">
                          <a:lumMod val="50000"/>
                        </a:schemeClr>
                      </a:gs>
                      <a:gs pos="65000">
                        <a:schemeClr val="accent3">
                          <a:lumMod val="75000"/>
                        </a:schemeClr>
                      </a:gs>
                      <a:gs pos="100000">
                        <a:schemeClr val="accent3">
                          <a:lumMod val="60000"/>
                          <a:lumOff val="40000"/>
                        </a:schemeClr>
                      </a:gs>
                    </a:gsLst>
                    <a:lin ang="5400000" scaled="0"/>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7" name="Conector recto 114">
                    <a:extLst>
                      <a:ext uri="{FF2B5EF4-FFF2-40B4-BE49-F238E27FC236}">
                        <a16:creationId xmlns:a16="http://schemas.microsoft.com/office/drawing/2014/main" id="{20594FD9-AC51-419D-9332-8234C37ACEAC}"/>
                      </a:ext>
                    </a:extLst>
                  </p:cNvPr>
                  <p:cNvSpPr/>
                  <p:nvPr/>
                </p:nvSpPr>
                <p:spPr>
                  <a:xfrm flipH="1">
                    <a:off x="4740899" y="4795278"/>
                    <a:ext cx="71833" cy="149222"/>
                  </a:xfrm>
                  <a:prstGeom prst="line">
                    <a:avLst/>
                  </a:prstGeom>
                  <a:noFill/>
                  <a:ln w="12700" cap="flat">
                    <a:gradFill>
                      <a:gsLst>
                        <a:gs pos="0">
                          <a:schemeClr val="accent3">
                            <a:lumMod val="40000"/>
                            <a:lumOff val="60000"/>
                          </a:schemeClr>
                        </a:gs>
                        <a:gs pos="56000">
                          <a:schemeClr val="accent3">
                            <a:lumMod val="60000"/>
                            <a:lumOff val="40000"/>
                          </a:schemeClr>
                        </a:gs>
                        <a:gs pos="100000">
                          <a:schemeClr val="accent3">
                            <a:lumMod val="75000"/>
                          </a:schemeClr>
                        </a:gs>
                      </a:gsLst>
                      <a:lin ang="14400000" scaled="0"/>
                    </a:gra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35" name="Conector recto 114">
                  <a:extLst>
                    <a:ext uri="{FF2B5EF4-FFF2-40B4-BE49-F238E27FC236}">
                      <a16:creationId xmlns:a16="http://schemas.microsoft.com/office/drawing/2014/main" id="{C7EBAEE1-9943-4EC1-BD22-D5FDDF210B63}"/>
                    </a:ext>
                  </a:extLst>
                </p:cNvPr>
                <p:cNvSpPr/>
                <p:nvPr/>
              </p:nvSpPr>
              <p:spPr>
                <a:xfrm rot="21422867" flipH="1">
                  <a:off x="3686920" y="4097527"/>
                  <a:ext cx="19491" cy="171995"/>
                </a:xfrm>
                <a:prstGeom prst="line">
                  <a:avLst/>
                </a:prstGeom>
                <a:noFill/>
                <a:ln w="12700" cap="flat">
                  <a:gradFill>
                    <a:gsLst>
                      <a:gs pos="0">
                        <a:schemeClr val="accent3">
                          <a:lumMod val="60000"/>
                          <a:lumOff val="40000"/>
                        </a:schemeClr>
                      </a:gs>
                      <a:gs pos="56000">
                        <a:schemeClr val="accent3">
                          <a:lumMod val="75000"/>
                        </a:schemeClr>
                      </a:gs>
                      <a:gs pos="100000">
                        <a:schemeClr val="accent3">
                          <a:lumMod val="50000"/>
                        </a:schemeClr>
                      </a:gs>
                    </a:gsLst>
                    <a:lin ang="14400000" scaled="0"/>
                  </a:gra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22" name="Forma libre: forma 43">
              <a:extLst>
                <a:ext uri="{FF2B5EF4-FFF2-40B4-BE49-F238E27FC236}">
                  <a16:creationId xmlns:a16="http://schemas.microsoft.com/office/drawing/2014/main" id="{D54477CA-5F42-4F28-90B5-4594FF56772A}"/>
                </a:ext>
              </a:extLst>
            </p:cNvPr>
            <p:cNvSpPr/>
            <p:nvPr/>
          </p:nvSpPr>
          <p:spPr>
            <a:xfrm rot="21422867" flipH="1">
              <a:off x="7643568" y="4233539"/>
              <a:ext cx="118103" cy="969236"/>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gradFill flip="none" rotWithShape="1">
              <a:gsLst>
                <a:gs pos="0">
                  <a:srgbClr val="D7E4BD"/>
                </a:gs>
                <a:gs pos="46000">
                  <a:srgbClr val="A0BE61"/>
                </a:gs>
                <a:gs pos="75000">
                  <a:srgbClr val="77933C"/>
                </a:gs>
              </a:gsLst>
              <a:lin ang="21594000" scaled="0"/>
            </a:gradFill>
            <a:ln w="19050" cap="flat">
              <a:gradFill>
                <a:gsLst>
                  <a:gs pos="0">
                    <a:schemeClr val="accent3">
                      <a:lumMod val="60000"/>
                      <a:lumOff val="40000"/>
                    </a:schemeClr>
                  </a:gs>
                  <a:gs pos="46000">
                    <a:schemeClr val="accent3">
                      <a:lumMod val="75000"/>
                    </a:schemeClr>
                  </a:gs>
                  <a:gs pos="100000">
                    <a:srgbClr val="77933C"/>
                  </a:gs>
                </a:gsLst>
                <a:lin ang="5400000" scaled="1"/>
              </a:gra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63" name="Grupo 62">
            <a:extLst>
              <a:ext uri="{FF2B5EF4-FFF2-40B4-BE49-F238E27FC236}">
                <a16:creationId xmlns:a16="http://schemas.microsoft.com/office/drawing/2014/main" id="{49C9F59E-66E1-49BF-BB1D-369250D13FBA}"/>
              </a:ext>
            </a:extLst>
          </p:cNvPr>
          <p:cNvGrpSpPr>
            <a:grpSpLocks noChangeAspect="1"/>
          </p:cNvGrpSpPr>
          <p:nvPr/>
        </p:nvGrpSpPr>
        <p:grpSpPr>
          <a:xfrm>
            <a:off x="2256158" y="4610164"/>
            <a:ext cx="1122497" cy="1008000"/>
            <a:chOff x="1176663" y="4466702"/>
            <a:chExt cx="1211827" cy="1088217"/>
          </a:xfrm>
        </p:grpSpPr>
        <p:grpSp>
          <p:nvGrpSpPr>
            <p:cNvPr id="64" name="Grupo 63">
              <a:extLst>
                <a:ext uri="{FF2B5EF4-FFF2-40B4-BE49-F238E27FC236}">
                  <a16:creationId xmlns:a16="http://schemas.microsoft.com/office/drawing/2014/main" id="{FA7B16DC-93DE-4D82-9BC2-1570B13E825E}"/>
                </a:ext>
              </a:extLst>
            </p:cNvPr>
            <p:cNvGrpSpPr/>
            <p:nvPr/>
          </p:nvGrpSpPr>
          <p:grpSpPr>
            <a:xfrm>
              <a:off x="1176663" y="4466702"/>
              <a:ext cx="1211827" cy="1088217"/>
              <a:chOff x="2156296" y="4401827"/>
              <a:chExt cx="1211827" cy="1088217"/>
            </a:xfrm>
          </p:grpSpPr>
          <p:sp>
            <p:nvSpPr>
              <p:cNvPr id="67" name="Forma libre: forma 37">
                <a:extLst>
                  <a:ext uri="{FF2B5EF4-FFF2-40B4-BE49-F238E27FC236}">
                    <a16:creationId xmlns:a16="http://schemas.microsoft.com/office/drawing/2014/main" id="{5C65E920-098E-44E3-9B77-E2BF7F23E2F6}"/>
                  </a:ext>
                </a:extLst>
              </p:cNvPr>
              <p:cNvSpPr/>
              <p:nvPr/>
            </p:nvSpPr>
            <p:spPr>
              <a:xfrm rot="21421500" flipH="1">
                <a:off x="2758745" y="4813436"/>
                <a:ext cx="352577" cy="171805"/>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chemeClr val="accent3">
                    <a:lumMod val="40000"/>
                    <a:lumOff val="6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8" name="Forma libre: forma 38">
                <a:extLst>
                  <a:ext uri="{FF2B5EF4-FFF2-40B4-BE49-F238E27FC236}">
                    <a16:creationId xmlns:a16="http://schemas.microsoft.com/office/drawing/2014/main" id="{AFFBD37F-63DB-498B-9153-43AE17380D30}"/>
                  </a:ext>
                </a:extLst>
              </p:cNvPr>
              <p:cNvSpPr/>
              <p:nvPr/>
            </p:nvSpPr>
            <p:spPr>
              <a:xfrm rot="20464975">
                <a:off x="2801235" y="4884466"/>
                <a:ext cx="566888"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9" name="Forma libre: forma 39">
                <a:extLst>
                  <a:ext uri="{FF2B5EF4-FFF2-40B4-BE49-F238E27FC236}">
                    <a16:creationId xmlns:a16="http://schemas.microsoft.com/office/drawing/2014/main" id="{E4E2B6AC-8EAB-43E4-A5F4-7A272843ADB1}"/>
                  </a:ext>
                </a:extLst>
              </p:cNvPr>
              <p:cNvSpPr/>
              <p:nvPr/>
            </p:nvSpPr>
            <p:spPr>
              <a:xfrm rot="1643267" flipH="1">
                <a:off x="2156296" y="4820482"/>
                <a:ext cx="566888" cy="380245"/>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70" name="Forma libre: forma 40">
                <a:extLst>
                  <a:ext uri="{FF2B5EF4-FFF2-40B4-BE49-F238E27FC236}">
                    <a16:creationId xmlns:a16="http://schemas.microsoft.com/office/drawing/2014/main" id="{B990F4CF-1BF4-4EE5-B4AC-806AD351B828}"/>
                  </a:ext>
                </a:extLst>
              </p:cNvPr>
              <p:cNvSpPr/>
              <p:nvPr/>
            </p:nvSpPr>
            <p:spPr>
              <a:xfrm rot="18175598">
                <a:off x="2431306" y="5003933"/>
                <a:ext cx="352579" cy="171804"/>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C3D69B"/>
              </a:solidFill>
              <a:ln w="3175" cap="flat">
                <a:solidFill>
                  <a:schemeClr val="accent3">
                    <a:lumMod val="40000"/>
                    <a:lumOff val="6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71" name="Forma libre: forma 41">
                <a:extLst>
                  <a:ext uri="{FF2B5EF4-FFF2-40B4-BE49-F238E27FC236}">
                    <a16:creationId xmlns:a16="http://schemas.microsoft.com/office/drawing/2014/main" id="{FAEE7092-7504-418A-A492-EA1555B99B13}"/>
                  </a:ext>
                </a:extLst>
              </p:cNvPr>
              <p:cNvSpPr/>
              <p:nvPr/>
            </p:nvSpPr>
            <p:spPr>
              <a:xfrm rot="16200000">
                <a:off x="2670404" y="4522191"/>
                <a:ext cx="566891" cy="380243"/>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72" name="Forma libre: forma 42">
                <a:extLst>
                  <a:ext uri="{FF2B5EF4-FFF2-40B4-BE49-F238E27FC236}">
                    <a16:creationId xmlns:a16="http://schemas.microsoft.com/office/drawing/2014/main" id="{BC5EF100-6780-414A-A857-1E3249B5A804}"/>
                  </a:ext>
                </a:extLst>
              </p:cNvPr>
              <p:cNvSpPr/>
              <p:nvPr/>
            </p:nvSpPr>
            <p:spPr>
              <a:xfrm rot="19020582" flipH="1">
                <a:off x="2419644" y="5109800"/>
                <a:ext cx="566888" cy="380244"/>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gradFill flip="none" rotWithShape="1">
                <a:gsLst>
                  <a:gs pos="0">
                    <a:srgbClr val="D7E4BD"/>
                  </a:gs>
                  <a:gs pos="46000">
                    <a:srgbClr val="A0BE61"/>
                  </a:gs>
                  <a:gs pos="100000">
                    <a:srgbClr val="5F7530"/>
                  </a:gs>
                </a:gsLst>
                <a:lin ang="2700000" scaled="0"/>
              </a:gra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73" name="Forma libre: forma 77">
                <a:extLst>
                  <a:ext uri="{FF2B5EF4-FFF2-40B4-BE49-F238E27FC236}">
                    <a16:creationId xmlns:a16="http://schemas.microsoft.com/office/drawing/2014/main" id="{9D089D0C-8B30-459E-B634-3C436D4207F1}"/>
                  </a:ext>
                </a:extLst>
              </p:cNvPr>
              <p:cNvSpPr/>
              <p:nvPr/>
            </p:nvSpPr>
            <p:spPr>
              <a:xfrm rot="4517819">
                <a:off x="2277074" y="4545247"/>
                <a:ext cx="644624" cy="357784"/>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3175" cap="flat">
                <a:solidFill>
                  <a:schemeClr val="accent3">
                    <a:lumMod val="75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74" name="Forma libre: forma 77">
                <a:extLst>
                  <a:ext uri="{FF2B5EF4-FFF2-40B4-BE49-F238E27FC236}">
                    <a16:creationId xmlns:a16="http://schemas.microsoft.com/office/drawing/2014/main" id="{0D22EA9E-4AB0-4394-99FE-DE46737D3DFD}"/>
                  </a:ext>
                </a:extLst>
              </p:cNvPr>
              <p:cNvSpPr/>
              <p:nvPr/>
            </p:nvSpPr>
            <p:spPr>
              <a:xfrm rot="14471958">
                <a:off x="2688871" y="5037170"/>
                <a:ext cx="585518" cy="311107"/>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flip="none" rotWithShape="1">
                <a:gsLst>
                  <a:gs pos="0">
                    <a:srgbClr val="77933C"/>
                  </a:gs>
                  <a:gs pos="46000">
                    <a:srgbClr val="77933C"/>
                  </a:gs>
                  <a:gs pos="100000">
                    <a:srgbClr val="4F6228"/>
                  </a:gs>
                </a:gsLst>
                <a:lin ang="2700000" scaled="0"/>
              </a:gradFill>
              <a:ln w="3175" cap="flat">
                <a:solidFill>
                  <a:schemeClr val="accent3">
                    <a:lumMod val="75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65" name="Forma libre: forma 79">
              <a:extLst>
                <a:ext uri="{FF2B5EF4-FFF2-40B4-BE49-F238E27FC236}">
                  <a16:creationId xmlns:a16="http://schemas.microsoft.com/office/drawing/2014/main" id="{5FEBD642-18AF-413F-BD48-85A92EC686D0}"/>
                </a:ext>
              </a:extLst>
            </p:cNvPr>
            <p:cNvSpPr/>
            <p:nvPr/>
          </p:nvSpPr>
          <p:spPr>
            <a:xfrm rot="18711275">
              <a:off x="1663875" y="5075731"/>
              <a:ext cx="189849" cy="11102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a:gsLst>
                <a:gs pos="0">
                  <a:srgbClr val="77933C"/>
                </a:gs>
                <a:gs pos="59000">
                  <a:srgbClr val="4F6228"/>
                </a:gs>
                <a:gs pos="100000">
                  <a:srgbClr val="4F6228"/>
                </a:gs>
              </a:gsLst>
              <a:lin ang="8400000" scaled="0"/>
            </a:gradFill>
            <a:ln w="3175" cap="flat">
              <a:solidFill>
                <a:schemeClr val="accent3">
                  <a:lumMod val="5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66" name="Forma libre: forma 79">
              <a:extLst>
                <a:ext uri="{FF2B5EF4-FFF2-40B4-BE49-F238E27FC236}">
                  <a16:creationId xmlns:a16="http://schemas.microsoft.com/office/drawing/2014/main" id="{1F01EF6C-CBC1-4D2D-8152-C4B51DF222FB}"/>
                </a:ext>
              </a:extLst>
            </p:cNvPr>
            <p:cNvSpPr/>
            <p:nvPr/>
          </p:nvSpPr>
          <p:spPr>
            <a:xfrm rot="8309088">
              <a:off x="1744481" y="4906484"/>
              <a:ext cx="189849" cy="11102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gradFill>
              <a:gsLst>
                <a:gs pos="0">
                  <a:srgbClr val="77933C"/>
                </a:gs>
                <a:gs pos="59000">
                  <a:srgbClr val="4F6228"/>
                </a:gs>
                <a:gs pos="100000">
                  <a:srgbClr val="4F6228"/>
                </a:gs>
              </a:gsLst>
              <a:lin ang="8400000" scaled="0"/>
            </a:gradFill>
            <a:ln w="3175" cap="flat">
              <a:solidFill>
                <a:schemeClr val="accent3">
                  <a:lumMod val="50000"/>
                </a:schemeClr>
              </a:solid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80" name="Title 2">
            <a:extLst>
              <a:ext uri="{FF2B5EF4-FFF2-40B4-BE49-F238E27FC236}">
                <a16:creationId xmlns:a16="http://schemas.microsoft.com/office/drawing/2014/main" id="{9ECDBD16-5ACC-47ED-B80B-3B4EF7674CFF}"/>
              </a:ext>
            </a:extLst>
          </p:cNvPr>
          <p:cNvSpPr txBox="1">
            <a:spLocks noGrp="1"/>
          </p:cNvSpPr>
          <p:nvPr>
            <p:ph type="title"/>
          </p:nvPr>
        </p:nvSpPr>
        <p:spPr>
          <a:xfrm>
            <a:off x="0" y="130245"/>
            <a:ext cx="9144001" cy="721608"/>
          </a:xfrm>
          <a:prstGeom prst="rect">
            <a:avLst/>
          </a:prstGeom>
        </p:spPr>
        <p:txBody>
          <a:bodyPr>
            <a:normAutofit/>
          </a:bodyPr>
          <a:lstStyle>
            <a:lvl1pPr>
              <a:defRPr sz="2400" u="sng">
                <a:latin typeface="Calibri"/>
                <a:ea typeface="Calibri"/>
                <a:cs typeface="Calibri"/>
                <a:sym typeface="Calibri"/>
              </a:defRPr>
            </a:lvl1pPr>
          </a:lstStyle>
          <a:p>
            <a:r>
              <a:rPr lang="en-US" dirty="0"/>
              <a:t>Floral integrators: Convergence points of flowering control</a:t>
            </a:r>
          </a:p>
        </p:txBody>
      </p:sp>
      <p:sp>
        <p:nvSpPr>
          <p:cNvPr id="112" name="CuadroTexto 4">
            <a:extLst>
              <a:ext uri="{FF2B5EF4-FFF2-40B4-BE49-F238E27FC236}">
                <a16:creationId xmlns:a16="http://schemas.microsoft.com/office/drawing/2014/main" id="{2854C87E-88AE-43CF-8C7E-6663445AD522}"/>
              </a:ext>
            </a:extLst>
          </p:cNvPr>
          <p:cNvSpPr txBox="1"/>
          <p:nvPr/>
        </p:nvSpPr>
        <p:spPr>
          <a:xfrm>
            <a:off x="262221" y="6053438"/>
            <a:ext cx="8627869" cy="234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lnSpc>
                <a:spcPct val="107000"/>
              </a:lnSpc>
              <a:spcBef>
                <a:spcPts val="800"/>
              </a:spcBef>
              <a:defRPr sz="1000" b="1">
                <a:latin typeface="Calibri"/>
                <a:ea typeface="Calibri"/>
                <a:cs typeface="Calibri"/>
                <a:sym typeface="Calibri"/>
              </a:defRPr>
            </a:lvl1pPr>
          </a:lstStyle>
          <a:p>
            <a:pPr marL="304800" marR="0" lvl="0" indent="-304800" algn="r" defTabSz="914400" rtl="0" eaLnBrk="1" fontAlgn="auto" latinLnBrk="0" hangingPunct="0">
              <a:lnSpc>
                <a:spcPct val="107000"/>
              </a:lnSpc>
              <a:spcBef>
                <a:spcPts val="800"/>
              </a:spcBef>
              <a:spcAft>
                <a:spcPts val="800"/>
              </a:spcAft>
              <a:buClrTx/>
              <a:buSzTx/>
              <a:buFontTx/>
              <a:buNone/>
              <a:tabLst/>
              <a:defRPr/>
            </a:pPr>
            <a:r>
              <a:rPr kumimoji="0" lang="es-ES" sz="800" b="0" i="0" u="none" strike="noStrike" kern="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Based</a:t>
            </a:r>
            <a:r>
              <a:rPr kumimoji="0" lang="es-E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r>
              <a:rPr kumimoji="0" lang="es-ES" sz="800" b="0" i="0" u="none" strike="noStrike" kern="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on</a:t>
            </a:r>
            <a:r>
              <a:rPr kumimoji="0" lang="es-ES"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r>
              <a:rPr kumimoji="0" lang="es-ES" sz="800" b="0" i="0" u="none" strike="noStrike" kern="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Leijten</a:t>
            </a:r>
            <a:r>
              <a:rPr kumimoji="0"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et al</a:t>
            </a:r>
            <a:r>
              <a:rPr kumimoji="0" lang="en-GB" sz="8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 (2018). Translating flowering time from </a:t>
            </a:r>
            <a:r>
              <a:rPr kumimoji="0" lang="en-US" sz="800" b="0" i="1"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Arabidopsis thaliana </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to Brassicaceae and </a:t>
            </a:r>
            <a:r>
              <a:rPr kumimoji="0" lang="en-US" sz="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Asteraceae</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 crop species. Plants 7: </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hlinkClick r:id="rId3"/>
              </a:rPr>
              <a:t>111</a:t>
            </a:r>
            <a:r>
              <a:rPr kumimoji="0" lang="en-U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a:t>
            </a:r>
            <a:endParaRPr kumimoji="0" lang="es-ES" sz="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endParaRPr>
          </a:p>
        </p:txBody>
      </p:sp>
      <p:sp>
        <p:nvSpPr>
          <p:cNvPr id="84" name="CuadroTexto 1">
            <a:extLst>
              <a:ext uri="{FF2B5EF4-FFF2-40B4-BE49-F238E27FC236}">
                <a16:creationId xmlns:a16="http://schemas.microsoft.com/office/drawing/2014/main" id="{3D61F32B-4842-4A38-8F2A-750AD7C2FD4E}"/>
              </a:ext>
            </a:extLst>
          </p:cNvPr>
          <p:cNvSpPr txBox="1"/>
          <p:nvPr/>
        </p:nvSpPr>
        <p:spPr>
          <a:xfrm>
            <a:off x="151625" y="5624674"/>
            <a:ext cx="1865250" cy="27699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b="1"/>
            </a:pPr>
            <a:r>
              <a:rPr kumimoji="0" lang="en-US" sz="1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 Gene Regulatory Network</a:t>
            </a:r>
          </a:p>
        </p:txBody>
      </p:sp>
      <p:grpSp>
        <p:nvGrpSpPr>
          <p:cNvPr id="19" name="Grupo 18">
            <a:extLst>
              <a:ext uri="{FF2B5EF4-FFF2-40B4-BE49-F238E27FC236}">
                <a16:creationId xmlns:a16="http://schemas.microsoft.com/office/drawing/2014/main" id="{BF08B0A7-57A7-4E26-8B04-D2E13F0882F4}"/>
              </a:ext>
            </a:extLst>
          </p:cNvPr>
          <p:cNvGrpSpPr/>
          <p:nvPr/>
        </p:nvGrpSpPr>
        <p:grpSpPr>
          <a:xfrm>
            <a:off x="1319075" y="1118626"/>
            <a:ext cx="3188773" cy="3727926"/>
            <a:chOff x="1319075" y="1118626"/>
            <a:chExt cx="3188773" cy="3727926"/>
          </a:xfrm>
        </p:grpSpPr>
        <p:sp>
          <p:nvSpPr>
            <p:cNvPr id="5" name="CuadroTexto 106">
              <a:extLst>
                <a:ext uri="{FF2B5EF4-FFF2-40B4-BE49-F238E27FC236}">
                  <a16:creationId xmlns:a16="http://schemas.microsoft.com/office/drawing/2014/main" id="{3297C9BD-98D5-41CD-8DF6-04F5DC4B14E6}"/>
                </a:ext>
              </a:extLst>
            </p:cNvPr>
            <p:cNvSpPr txBox="1"/>
            <p:nvPr/>
          </p:nvSpPr>
          <p:spPr>
            <a:xfrm>
              <a:off x="2326331" y="1136685"/>
              <a:ext cx="1514192" cy="646327"/>
            </a:xfrm>
            <a:prstGeom prst="rect">
              <a:avLst/>
            </a:prstGeom>
            <a:solidFill>
              <a:srgbClr val="FFC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PHOTOPERIOD</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PATHWAY</a:t>
              </a:r>
            </a:p>
          </p:txBody>
        </p:sp>
        <p:sp>
          <p:nvSpPr>
            <p:cNvPr id="12" name="Conector recto de flecha 117">
              <a:extLst>
                <a:ext uri="{FF2B5EF4-FFF2-40B4-BE49-F238E27FC236}">
                  <a16:creationId xmlns:a16="http://schemas.microsoft.com/office/drawing/2014/main" id="{14AFBEF6-325A-4EC9-AD4E-8D826E941733}"/>
                </a:ext>
              </a:extLst>
            </p:cNvPr>
            <p:cNvSpPr/>
            <p:nvPr/>
          </p:nvSpPr>
          <p:spPr>
            <a:xfrm rot="20100000" flipH="1">
              <a:off x="3849274" y="1747364"/>
              <a:ext cx="658574" cy="3099188"/>
            </a:xfrm>
            <a:prstGeom prst="line">
              <a:avLst/>
            </a:prstGeom>
            <a:noFill/>
            <a:ln w="28575" cap="flat">
              <a:solidFill>
                <a:srgbClr val="FFC000"/>
              </a:solidFill>
              <a:prstDash val="sysDash"/>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Rectángulo 17">
              <a:extLst>
                <a:ext uri="{FF2B5EF4-FFF2-40B4-BE49-F238E27FC236}">
                  <a16:creationId xmlns:a16="http://schemas.microsoft.com/office/drawing/2014/main" id="{D45742CB-7F3F-4FCF-986F-D07007423EE7}"/>
                </a:ext>
              </a:extLst>
            </p:cNvPr>
            <p:cNvSpPr/>
            <p:nvPr/>
          </p:nvSpPr>
          <p:spPr>
            <a:xfrm>
              <a:off x="1319075" y="1118626"/>
              <a:ext cx="1007255" cy="6541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000000"/>
                </a:solidFill>
                <a:effectLst/>
                <a:uLnTx/>
                <a:uFillTx/>
                <a:latin typeface="Arial"/>
                <a:ea typeface="+mj-ea"/>
                <a:cs typeface="Arial"/>
                <a:sym typeface="Arial"/>
              </a:endParaRPr>
            </a:p>
          </p:txBody>
        </p:sp>
        <p:pic>
          <p:nvPicPr>
            <p:cNvPr id="85" name="Imagen 35" descr="Imagen 35">
              <a:extLst>
                <a:ext uri="{FF2B5EF4-FFF2-40B4-BE49-F238E27FC236}">
                  <a16:creationId xmlns:a16="http://schemas.microsoft.com/office/drawing/2014/main" id="{7C128824-BA2F-411D-B0CD-844BCE6A28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377583" y="1133598"/>
              <a:ext cx="948747" cy="792000"/>
            </a:xfrm>
            <a:prstGeom prst="rect">
              <a:avLst/>
            </a:prstGeom>
            <a:ln w="12700" cap="flat">
              <a:noFill/>
              <a:miter lim="400000"/>
            </a:ln>
            <a:effectLst/>
          </p:spPr>
        </p:pic>
      </p:grpSp>
      <p:grpSp>
        <p:nvGrpSpPr>
          <p:cNvPr id="82" name="Grupo 81">
            <a:extLst>
              <a:ext uri="{FF2B5EF4-FFF2-40B4-BE49-F238E27FC236}">
                <a16:creationId xmlns:a16="http://schemas.microsoft.com/office/drawing/2014/main" id="{2D15DEA2-6830-4CFD-81D0-9F37D4089F5C}"/>
              </a:ext>
            </a:extLst>
          </p:cNvPr>
          <p:cNvGrpSpPr/>
          <p:nvPr/>
        </p:nvGrpSpPr>
        <p:grpSpPr>
          <a:xfrm>
            <a:off x="4635358" y="1135458"/>
            <a:ext cx="3396800" cy="3714076"/>
            <a:chOff x="4635358" y="1135458"/>
            <a:chExt cx="3396800" cy="3714076"/>
          </a:xfrm>
        </p:grpSpPr>
        <p:sp>
          <p:nvSpPr>
            <p:cNvPr id="13" name="Conector recto de flecha 117">
              <a:extLst>
                <a:ext uri="{FF2B5EF4-FFF2-40B4-BE49-F238E27FC236}">
                  <a16:creationId xmlns:a16="http://schemas.microsoft.com/office/drawing/2014/main" id="{A409265C-F868-4D79-AEF7-E5A73FC2272B}"/>
                </a:ext>
              </a:extLst>
            </p:cNvPr>
            <p:cNvSpPr/>
            <p:nvPr/>
          </p:nvSpPr>
          <p:spPr>
            <a:xfrm rot="1500000">
              <a:off x="4635358" y="1782396"/>
              <a:ext cx="677055" cy="3067138"/>
            </a:xfrm>
            <a:prstGeom prst="line">
              <a:avLst/>
            </a:prstGeom>
            <a:noFill/>
            <a:ln w="28575" cap="flat">
              <a:solidFill>
                <a:schemeClr val="accent6">
                  <a:lumMod val="75000"/>
                </a:schemeClr>
              </a:solidFill>
              <a:prstDash val="sysDash"/>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6" name="Grupo 75">
              <a:extLst>
                <a:ext uri="{FF2B5EF4-FFF2-40B4-BE49-F238E27FC236}">
                  <a16:creationId xmlns:a16="http://schemas.microsoft.com/office/drawing/2014/main" id="{3ACA8669-9843-4649-B2EC-3AAA17886CE7}"/>
                </a:ext>
              </a:extLst>
            </p:cNvPr>
            <p:cNvGrpSpPr/>
            <p:nvPr/>
          </p:nvGrpSpPr>
          <p:grpSpPr>
            <a:xfrm>
              <a:off x="5302079" y="1135458"/>
              <a:ext cx="2730079" cy="654143"/>
              <a:chOff x="5302079" y="1135458"/>
              <a:chExt cx="2730079" cy="654143"/>
            </a:xfrm>
          </p:grpSpPr>
          <p:sp>
            <p:nvSpPr>
              <p:cNvPr id="8" name="CuadroTexto 107">
                <a:extLst>
                  <a:ext uri="{FF2B5EF4-FFF2-40B4-BE49-F238E27FC236}">
                    <a16:creationId xmlns:a16="http://schemas.microsoft.com/office/drawing/2014/main" id="{61D17FB5-ADBA-4534-AD02-EC9E4BFB6B82}"/>
                  </a:ext>
                </a:extLst>
              </p:cNvPr>
              <p:cNvSpPr txBox="1"/>
              <p:nvPr/>
            </p:nvSpPr>
            <p:spPr>
              <a:xfrm>
                <a:off x="5302079" y="1140956"/>
                <a:ext cx="1576710" cy="646327"/>
              </a:xfrm>
              <a:prstGeom prst="rect">
                <a:avLst/>
              </a:prstGeom>
              <a:solidFill>
                <a:schemeClr val="accent6">
                  <a:lumMod val="75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AUTONOMOUS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PATHWAY</a:t>
                </a:r>
              </a:p>
            </p:txBody>
          </p:sp>
          <p:sp>
            <p:nvSpPr>
              <p:cNvPr id="86" name="Rectángulo 85">
                <a:extLst>
                  <a:ext uri="{FF2B5EF4-FFF2-40B4-BE49-F238E27FC236}">
                    <a16:creationId xmlns:a16="http://schemas.microsoft.com/office/drawing/2014/main" id="{7A41E992-9039-4334-A0BF-AB6C2B309720}"/>
                  </a:ext>
                </a:extLst>
              </p:cNvPr>
              <p:cNvSpPr/>
              <p:nvPr/>
            </p:nvSpPr>
            <p:spPr>
              <a:xfrm>
                <a:off x="6890143" y="1135458"/>
                <a:ext cx="1121251" cy="6541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000000"/>
                  </a:solidFill>
                  <a:effectLst/>
                  <a:uLnTx/>
                  <a:uFillTx/>
                  <a:latin typeface="Arial"/>
                  <a:ea typeface="+mj-ea"/>
                  <a:cs typeface="Arial"/>
                  <a:sym typeface="Arial"/>
                </a:endParaRPr>
              </a:p>
            </p:txBody>
          </p:sp>
          <p:pic>
            <p:nvPicPr>
              <p:cNvPr id="87" name="Imagen 86" descr="Gráfico de burbujas&#10;&#10;Descripción generada automáticamente con confianza baja">
                <a:extLst>
                  <a:ext uri="{FF2B5EF4-FFF2-40B4-BE49-F238E27FC236}">
                    <a16:creationId xmlns:a16="http://schemas.microsoft.com/office/drawing/2014/main" id="{0FE9E53A-8BF3-42AC-BEEF-82EB8044E40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557" b="86885" l="2602" r="89963">
                            <a14:foregroundMark x1="6691" y1="59016" x2="6691" y2="59016"/>
                            <a14:foregroundMark x1="2974" y1="55738" x2="2974" y2="55738"/>
                            <a14:foregroundMark x1="90335" y1="36066" x2="90335" y2="36066"/>
                            <a14:foregroundMark x1="84758" y1="6557" x2="84758" y2="6557"/>
                          </a14:backgroundRemoval>
                        </a14:imgEffect>
                      </a14:imgLayer>
                    </a14:imgProps>
                  </a:ext>
                  <a:ext uri="{28A0092B-C50C-407E-A947-70E740481C1C}">
                    <a14:useLocalDpi xmlns:a14="http://schemas.microsoft.com/office/drawing/2010/main" val="0"/>
                  </a:ext>
                </a:extLst>
              </a:blip>
              <a:srcRect/>
              <a:stretch/>
            </p:blipFill>
            <p:spPr>
              <a:xfrm rot="20598319">
                <a:off x="6912569" y="1357422"/>
                <a:ext cx="1119589" cy="254100"/>
              </a:xfrm>
              <a:prstGeom prst="rect">
                <a:avLst/>
              </a:prstGeom>
            </p:spPr>
          </p:pic>
        </p:grpSp>
      </p:grpSp>
      <p:grpSp>
        <p:nvGrpSpPr>
          <p:cNvPr id="97" name="Grupo 96">
            <a:extLst>
              <a:ext uri="{FF2B5EF4-FFF2-40B4-BE49-F238E27FC236}">
                <a16:creationId xmlns:a16="http://schemas.microsoft.com/office/drawing/2014/main" id="{D417B46B-C27F-4B22-900E-51024DA5BEF0}"/>
              </a:ext>
            </a:extLst>
          </p:cNvPr>
          <p:cNvGrpSpPr/>
          <p:nvPr/>
        </p:nvGrpSpPr>
        <p:grpSpPr>
          <a:xfrm>
            <a:off x="4224585" y="2168375"/>
            <a:ext cx="4807155" cy="2052939"/>
            <a:chOff x="4224585" y="2168375"/>
            <a:chExt cx="4807155" cy="2052939"/>
          </a:xfrm>
        </p:grpSpPr>
        <p:sp>
          <p:nvSpPr>
            <p:cNvPr id="15" name="Conector recto de flecha 117">
              <a:extLst>
                <a:ext uri="{FF2B5EF4-FFF2-40B4-BE49-F238E27FC236}">
                  <a16:creationId xmlns:a16="http://schemas.microsoft.com/office/drawing/2014/main" id="{D9D7F64C-F3DE-457E-B80E-9AE720AE8096}"/>
                </a:ext>
              </a:extLst>
            </p:cNvPr>
            <p:cNvSpPr/>
            <p:nvPr/>
          </p:nvSpPr>
          <p:spPr>
            <a:xfrm rot="3000000">
              <a:off x="5021389" y="2678865"/>
              <a:ext cx="745645" cy="2339254"/>
            </a:xfrm>
            <a:prstGeom prst="line">
              <a:avLst/>
            </a:prstGeom>
            <a:noFill/>
            <a:ln w="28575" cap="flat">
              <a:solidFill>
                <a:srgbClr val="FF0000"/>
              </a:solidFill>
              <a:prstDash val="sysDash"/>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1" name="Grupo 80">
              <a:extLst>
                <a:ext uri="{FF2B5EF4-FFF2-40B4-BE49-F238E27FC236}">
                  <a16:creationId xmlns:a16="http://schemas.microsoft.com/office/drawing/2014/main" id="{245FE382-6709-4275-981E-28E40BAECFA7}"/>
                </a:ext>
              </a:extLst>
            </p:cNvPr>
            <p:cNvGrpSpPr/>
            <p:nvPr/>
          </p:nvGrpSpPr>
          <p:grpSpPr>
            <a:xfrm>
              <a:off x="6023350" y="2168375"/>
              <a:ext cx="3008390" cy="720000"/>
              <a:chOff x="6023350" y="2168375"/>
              <a:chExt cx="3008390" cy="720000"/>
            </a:xfrm>
          </p:grpSpPr>
          <p:sp>
            <p:nvSpPr>
              <p:cNvPr id="10" name="CuadroTexto 106">
                <a:extLst>
                  <a:ext uri="{FF2B5EF4-FFF2-40B4-BE49-F238E27FC236}">
                    <a16:creationId xmlns:a16="http://schemas.microsoft.com/office/drawing/2014/main" id="{15315AAD-5AD3-4ED9-8A9B-6766847D4E7E}"/>
                  </a:ext>
                </a:extLst>
              </p:cNvPr>
              <p:cNvSpPr txBox="1"/>
              <p:nvPr/>
            </p:nvSpPr>
            <p:spPr>
              <a:xfrm flipH="1">
                <a:off x="6023350" y="2214116"/>
                <a:ext cx="2495230" cy="646327"/>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AMBIENT TEMPERATURE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PATHWAY</a:t>
                </a:r>
              </a:p>
            </p:txBody>
          </p:sp>
          <p:sp>
            <p:nvSpPr>
              <p:cNvPr id="88" name="Rectángulo 87">
                <a:extLst>
                  <a:ext uri="{FF2B5EF4-FFF2-40B4-BE49-F238E27FC236}">
                    <a16:creationId xmlns:a16="http://schemas.microsoft.com/office/drawing/2014/main" id="{14460578-B184-42F9-A191-16A09F85ED71}"/>
                  </a:ext>
                </a:extLst>
              </p:cNvPr>
              <p:cNvSpPr/>
              <p:nvPr/>
            </p:nvSpPr>
            <p:spPr>
              <a:xfrm>
                <a:off x="8521642" y="2208678"/>
                <a:ext cx="510098" cy="6541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000000"/>
                  </a:solidFill>
                  <a:effectLst/>
                  <a:uLnTx/>
                  <a:uFillTx/>
                  <a:latin typeface="Arial"/>
                  <a:ea typeface="+mj-ea"/>
                  <a:cs typeface="Arial"/>
                  <a:sym typeface="Arial"/>
                </a:endParaRPr>
              </a:p>
            </p:txBody>
          </p:sp>
          <p:pic>
            <p:nvPicPr>
              <p:cNvPr id="89" name="Imagen 88" descr="Imagen que contiene Diagrama&#10;&#10;Descripción generada automáticamente">
                <a:extLst>
                  <a:ext uri="{FF2B5EF4-FFF2-40B4-BE49-F238E27FC236}">
                    <a16:creationId xmlns:a16="http://schemas.microsoft.com/office/drawing/2014/main" id="{18BCF045-4CDE-4000-8054-E31128785E2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27" b="89595" l="9091" r="89773"/>
                        </a14:imgEffect>
                      </a14:imgLayer>
                    </a14:imgProps>
                  </a:ext>
                  <a:ext uri="{28A0092B-C50C-407E-A947-70E740481C1C}">
                    <a14:useLocalDpi xmlns:a14="http://schemas.microsoft.com/office/drawing/2010/main" val="0"/>
                  </a:ext>
                </a:extLst>
              </a:blip>
              <a:srcRect/>
              <a:stretch/>
            </p:blipFill>
            <p:spPr>
              <a:xfrm>
                <a:off x="8613120" y="2168375"/>
                <a:ext cx="367929" cy="720000"/>
              </a:xfrm>
              <a:prstGeom prst="rect">
                <a:avLst/>
              </a:prstGeom>
            </p:spPr>
          </p:pic>
        </p:grpSp>
      </p:grpSp>
      <p:grpSp>
        <p:nvGrpSpPr>
          <p:cNvPr id="102" name="Grupo 101">
            <a:extLst>
              <a:ext uri="{FF2B5EF4-FFF2-40B4-BE49-F238E27FC236}">
                <a16:creationId xmlns:a16="http://schemas.microsoft.com/office/drawing/2014/main" id="{CDA9E306-BBC2-43A8-A300-AB05029FD8D1}"/>
              </a:ext>
            </a:extLst>
          </p:cNvPr>
          <p:cNvGrpSpPr/>
          <p:nvPr/>
        </p:nvGrpSpPr>
        <p:grpSpPr>
          <a:xfrm>
            <a:off x="1235415" y="2214116"/>
            <a:ext cx="3667023" cy="2042499"/>
            <a:chOff x="1235415" y="2214116"/>
            <a:chExt cx="3667023" cy="2042499"/>
          </a:xfrm>
        </p:grpSpPr>
        <p:sp>
          <p:nvSpPr>
            <p:cNvPr id="7" name="CuadroTexto 106">
              <a:extLst>
                <a:ext uri="{FF2B5EF4-FFF2-40B4-BE49-F238E27FC236}">
                  <a16:creationId xmlns:a16="http://schemas.microsoft.com/office/drawing/2014/main" id="{06616133-F293-4ED9-ADBC-5EBFA32E707D}"/>
                </a:ext>
              </a:extLst>
            </p:cNvPr>
            <p:cNvSpPr txBox="1"/>
            <p:nvPr/>
          </p:nvSpPr>
          <p:spPr>
            <a:xfrm>
              <a:off x="2052396" y="2229084"/>
              <a:ext cx="1084587" cy="646327"/>
            </a:xfrm>
            <a:prstGeom prst="rect">
              <a:avLst/>
            </a:prstGeom>
            <a:solidFill>
              <a:srgbClr val="70AD4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AGE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PATHWAY</a:t>
              </a:r>
              <a:endParaRPr kumimoji="0" sz="18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Conector recto de flecha 117">
              <a:extLst>
                <a:ext uri="{FF2B5EF4-FFF2-40B4-BE49-F238E27FC236}">
                  <a16:creationId xmlns:a16="http://schemas.microsoft.com/office/drawing/2014/main" id="{FFD5A694-D05C-4D1B-8B19-B6B99574F775}"/>
                </a:ext>
              </a:extLst>
            </p:cNvPr>
            <p:cNvSpPr/>
            <p:nvPr/>
          </p:nvSpPr>
          <p:spPr>
            <a:xfrm rot="18600000" flipH="1">
              <a:off x="3371820" y="2725997"/>
              <a:ext cx="766889" cy="2294347"/>
            </a:xfrm>
            <a:prstGeom prst="line">
              <a:avLst/>
            </a:prstGeom>
            <a:noFill/>
            <a:ln w="28575" cap="flat">
              <a:solidFill>
                <a:srgbClr val="70AD47"/>
              </a:solidFill>
              <a:prstDash val="sysDash"/>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Rectángulo 91">
              <a:extLst>
                <a:ext uri="{FF2B5EF4-FFF2-40B4-BE49-F238E27FC236}">
                  <a16:creationId xmlns:a16="http://schemas.microsoft.com/office/drawing/2014/main" id="{2E940BB7-329F-4FCD-B1AA-A10568E28C47}"/>
                </a:ext>
              </a:extLst>
            </p:cNvPr>
            <p:cNvSpPr/>
            <p:nvPr/>
          </p:nvSpPr>
          <p:spPr>
            <a:xfrm>
              <a:off x="1235415" y="2229408"/>
              <a:ext cx="811187" cy="6541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000000"/>
                </a:solidFill>
                <a:effectLst/>
                <a:uLnTx/>
                <a:uFillTx/>
                <a:latin typeface="Arial"/>
                <a:ea typeface="+mj-ea"/>
                <a:cs typeface="Arial"/>
                <a:sym typeface="Arial"/>
              </a:endParaRPr>
            </a:p>
          </p:txBody>
        </p:sp>
        <p:pic>
          <p:nvPicPr>
            <p:cNvPr id="93" name="Imagen 92" descr="Imagen que contiene Diagrama&#10;&#10;Descripción generada automáticamente">
              <a:extLst>
                <a:ext uri="{FF2B5EF4-FFF2-40B4-BE49-F238E27FC236}">
                  <a16:creationId xmlns:a16="http://schemas.microsoft.com/office/drawing/2014/main" id="{50F2CAC0-4269-4812-A698-BD31274ECD0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827" b="89595" l="10000" r="89444"/>
                      </a14:imgEffect>
                    </a14:imgLayer>
                  </a14:imgProps>
                </a:ext>
                <a:ext uri="{28A0092B-C50C-407E-A947-70E740481C1C}">
                  <a14:useLocalDpi xmlns:a14="http://schemas.microsoft.com/office/drawing/2010/main" val="0"/>
                </a:ext>
              </a:extLst>
            </a:blip>
            <a:srcRect/>
            <a:stretch/>
          </p:blipFill>
          <p:spPr>
            <a:xfrm>
              <a:off x="1269127" y="2214116"/>
              <a:ext cx="747748" cy="720000"/>
            </a:xfrm>
            <a:prstGeom prst="rect">
              <a:avLst/>
            </a:prstGeom>
          </p:spPr>
        </p:pic>
      </p:grpSp>
      <p:grpSp>
        <p:nvGrpSpPr>
          <p:cNvPr id="99" name="Grupo 98">
            <a:extLst>
              <a:ext uri="{FF2B5EF4-FFF2-40B4-BE49-F238E27FC236}">
                <a16:creationId xmlns:a16="http://schemas.microsoft.com/office/drawing/2014/main" id="{D4DD518A-27E4-4CD5-896B-1A983B3AFA06}"/>
              </a:ext>
            </a:extLst>
          </p:cNvPr>
          <p:cNvGrpSpPr/>
          <p:nvPr/>
        </p:nvGrpSpPr>
        <p:grpSpPr>
          <a:xfrm>
            <a:off x="244846" y="3214297"/>
            <a:ext cx="4074650" cy="1581352"/>
            <a:chOff x="244846" y="3214297"/>
            <a:chExt cx="4074650" cy="1581352"/>
          </a:xfrm>
        </p:grpSpPr>
        <p:sp>
          <p:nvSpPr>
            <p:cNvPr id="9" name="CuadroTexto 106">
              <a:extLst>
                <a:ext uri="{FF2B5EF4-FFF2-40B4-BE49-F238E27FC236}">
                  <a16:creationId xmlns:a16="http://schemas.microsoft.com/office/drawing/2014/main" id="{91F1FFD9-5DE4-4834-9C41-3A7013CBFFE1}"/>
                </a:ext>
              </a:extLst>
            </p:cNvPr>
            <p:cNvSpPr txBox="1"/>
            <p:nvPr/>
          </p:nvSpPr>
          <p:spPr>
            <a:xfrm>
              <a:off x="1363292" y="3219012"/>
              <a:ext cx="1432439" cy="646327"/>
            </a:xfrm>
            <a:prstGeom prst="rect">
              <a:avLst/>
            </a:prstGeom>
            <a:solidFill>
              <a:srgbClr val="7030A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GIBBERELLINS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PATHWAY</a:t>
              </a:r>
              <a:endParaRPr kumimoji="0" sz="18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6" name="Conector recto de flecha 117">
              <a:extLst>
                <a:ext uri="{FF2B5EF4-FFF2-40B4-BE49-F238E27FC236}">
                  <a16:creationId xmlns:a16="http://schemas.microsoft.com/office/drawing/2014/main" id="{306F3699-4268-49F9-A97D-6542593AB90A}"/>
                </a:ext>
              </a:extLst>
            </p:cNvPr>
            <p:cNvSpPr/>
            <p:nvPr/>
          </p:nvSpPr>
          <p:spPr>
            <a:xfrm rot="17100000" flipH="1">
              <a:off x="3110034" y="3586187"/>
              <a:ext cx="748572" cy="1670352"/>
            </a:xfrm>
            <a:prstGeom prst="line">
              <a:avLst/>
            </a:prstGeom>
            <a:noFill/>
            <a:ln w="28575" cap="flat">
              <a:solidFill>
                <a:srgbClr val="7030A0"/>
              </a:solidFill>
              <a:prstDash val="sysDash"/>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Rectángulo 93">
              <a:extLst>
                <a:ext uri="{FF2B5EF4-FFF2-40B4-BE49-F238E27FC236}">
                  <a16:creationId xmlns:a16="http://schemas.microsoft.com/office/drawing/2014/main" id="{30C963D0-9C92-4BC3-B51A-857A56A90B47}"/>
                </a:ext>
              </a:extLst>
            </p:cNvPr>
            <p:cNvSpPr/>
            <p:nvPr/>
          </p:nvSpPr>
          <p:spPr>
            <a:xfrm>
              <a:off x="244846" y="3214297"/>
              <a:ext cx="1121251" cy="6541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000000"/>
                </a:solidFill>
                <a:effectLst/>
                <a:uLnTx/>
                <a:uFillTx/>
                <a:latin typeface="Arial"/>
                <a:ea typeface="+mj-ea"/>
                <a:cs typeface="Arial"/>
                <a:sym typeface="Arial"/>
              </a:endParaRPr>
            </a:p>
          </p:txBody>
        </p:sp>
        <p:pic>
          <p:nvPicPr>
            <p:cNvPr id="95" name="Picture 2">
              <a:extLst>
                <a:ext uri="{FF2B5EF4-FFF2-40B4-BE49-F238E27FC236}">
                  <a16:creationId xmlns:a16="http://schemas.microsoft.com/office/drawing/2014/main" id="{24029C1F-A46A-4C90-A17B-23CACD88FB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507" y="3260191"/>
              <a:ext cx="1028568" cy="57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upo 97">
            <a:extLst>
              <a:ext uri="{FF2B5EF4-FFF2-40B4-BE49-F238E27FC236}">
                <a16:creationId xmlns:a16="http://schemas.microsoft.com/office/drawing/2014/main" id="{5CE7A2D2-B63F-4FFD-8F5E-6BFB8F8FCF46}"/>
              </a:ext>
            </a:extLst>
          </p:cNvPr>
          <p:cNvGrpSpPr/>
          <p:nvPr/>
        </p:nvGrpSpPr>
        <p:grpSpPr>
          <a:xfrm>
            <a:off x="4789229" y="3184383"/>
            <a:ext cx="3755821" cy="1616840"/>
            <a:chOff x="4789229" y="3184383"/>
            <a:chExt cx="3755821" cy="1616840"/>
          </a:xfrm>
        </p:grpSpPr>
        <p:sp>
          <p:nvSpPr>
            <p:cNvPr id="11" name="CuadroTexto 106">
              <a:extLst>
                <a:ext uri="{FF2B5EF4-FFF2-40B4-BE49-F238E27FC236}">
                  <a16:creationId xmlns:a16="http://schemas.microsoft.com/office/drawing/2014/main" id="{339FF47A-91D3-4E70-B173-BCFB803FDD7F}"/>
                </a:ext>
              </a:extLst>
            </p:cNvPr>
            <p:cNvSpPr txBox="1"/>
            <p:nvPr/>
          </p:nvSpPr>
          <p:spPr>
            <a:xfrm flipH="1">
              <a:off x="6326108" y="3218206"/>
              <a:ext cx="1706552" cy="646327"/>
            </a:xfrm>
            <a:prstGeom prst="rect">
              <a:avLst/>
            </a:prstGeom>
            <a:solidFill>
              <a:srgbClr val="4472C4"/>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VERNALIZATION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Calibri"/>
                  <a:ea typeface="Calibri"/>
                  <a:cs typeface="Calibri"/>
                  <a:sym typeface="Calibri"/>
                </a:rPr>
                <a:t>PATHWAY</a:t>
              </a:r>
            </a:p>
          </p:txBody>
        </p:sp>
        <p:sp>
          <p:nvSpPr>
            <p:cNvPr id="79" name="Conector recto de flecha 117">
              <a:extLst>
                <a:ext uri="{FF2B5EF4-FFF2-40B4-BE49-F238E27FC236}">
                  <a16:creationId xmlns:a16="http://schemas.microsoft.com/office/drawing/2014/main" id="{FAC08483-BEE6-4FAE-906A-922D7F1F2528}"/>
                </a:ext>
              </a:extLst>
            </p:cNvPr>
            <p:cNvSpPr/>
            <p:nvPr/>
          </p:nvSpPr>
          <p:spPr>
            <a:xfrm rot="4500000">
              <a:off x="5252542" y="3590901"/>
              <a:ext cx="747009" cy="1673636"/>
            </a:xfrm>
            <a:prstGeom prst="line">
              <a:avLst/>
            </a:prstGeom>
            <a:noFill/>
            <a:ln w="28575" cap="flat">
              <a:solidFill>
                <a:srgbClr val="4472C4"/>
              </a:solidFill>
              <a:prstDash val="sysDash"/>
              <a:round/>
              <a:tailEnd type="triangle" w="med" len="me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Rectángulo 99">
              <a:extLst>
                <a:ext uri="{FF2B5EF4-FFF2-40B4-BE49-F238E27FC236}">
                  <a16:creationId xmlns:a16="http://schemas.microsoft.com/office/drawing/2014/main" id="{24EA48CE-ABE1-4A3E-ABD8-F0ABBCF38A54}"/>
                </a:ext>
              </a:extLst>
            </p:cNvPr>
            <p:cNvSpPr/>
            <p:nvPr/>
          </p:nvSpPr>
          <p:spPr>
            <a:xfrm>
              <a:off x="8034952" y="3217764"/>
              <a:ext cx="510098" cy="6541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rgbClr val="000000"/>
                </a:solidFill>
                <a:effectLst/>
                <a:uLnTx/>
                <a:uFillTx/>
                <a:latin typeface="Arial"/>
                <a:ea typeface="+mj-ea"/>
                <a:cs typeface="Arial"/>
                <a:sym typeface="Arial"/>
              </a:endParaRPr>
            </a:p>
          </p:txBody>
        </p:sp>
        <p:pic>
          <p:nvPicPr>
            <p:cNvPr id="101" name="Imagen 100" descr="Imagen que contiene Diagrama&#10;&#10;Descripción generada automáticamente">
              <a:extLst>
                <a:ext uri="{FF2B5EF4-FFF2-40B4-BE49-F238E27FC236}">
                  <a16:creationId xmlns:a16="http://schemas.microsoft.com/office/drawing/2014/main" id="{96370586-0CB3-4771-BE7A-15D1E6C7360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27" b="89595" l="8989" r="89888"/>
                      </a14:imgEffect>
                    </a14:imgLayer>
                  </a14:imgProps>
                </a:ext>
                <a:ext uri="{28A0092B-C50C-407E-A947-70E740481C1C}">
                  <a14:useLocalDpi xmlns:a14="http://schemas.microsoft.com/office/drawing/2010/main" val="0"/>
                </a:ext>
              </a:extLst>
            </a:blip>
            <a:srcRect/>
            <a:stretch/>
          </p:blipFill>
          <p:spPr>
            <a:xfrm>
              <a:off x="8097491" y="3184383"/>
              <a:ext cx="372756" cy="720000"/>
            </a:xfrm>
            <a:prstGeom prst="rect">
              <a:avLst/>
            </a:prstGeom>
          </p:spPr>
        </p:pic>
      </p:grpSp>
    </p:spTree>
    <p:extLst>
      <p:ext uri="{BB962C8B-B14F-4D97-AF65-F5344CB8AC3E}">
        <p14:creationId xmlns:p14="http://schemas.microsoft.com/office/powerpoint/2010/main" val="16245010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 y="0"/>
            <a:ext cx="9144001"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 </a:t>
            </a:r>
            <a:r>
              <a:rPr kumimoji="0" lang="es-AR" sz="2000" b="0" i="0" u="none" strike="noStrike" kern="1200" cap="none" spc="0" normalizeH="0" baseline="0" noProof="0" dirty="0">
                <a:ln>
                  <a:noFill/>
                </a:ln>
                <a:solidFill>
                  <a:prstClr val="black"/>
                </a:solidFill>
                <a:effectLst/>
                <a:uLnTx/>
                <a:uFillTx/>
                <a:latin typeface="Calibri"/>
                <a:ea typeface="+mn-ea"/>
                <a:cs typeface="+mn-cs"/>
              </a:rPr>
              <a:t>promoción de la floración por frio (4 a 10, 7 optimo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C°</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acción sobre plantas en crecimiento o semillas embebidas</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induce la competencia para responder a señales</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ayuda a discriminar entre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fotoperíodo</a:t>
            </a:r>
            <a:r>
              <a:rPr kumimoji="0" lang="es-AR" sz="2000" b="0" i="0" u="none" strike="noStrike" kern="1200" cap="none" spc="0" normalizeH="0" baseline="0" noProof="0" dirty="0">
                <a:ln>
                  <a:noFill/>
                </a:ln>
                <a:solidFill>
                  <a:prstClr val="black"/>
                </a:solidFill>
                <a:effectLst/>
                <a:uLnTx/>
                <a:uFillTx/>
                <a:latin typeface="Calibri"/>
                <a:ea typeface="+mn-ea"/>
                <a:cs typeface="+mn-cs"/>
              </a:rPr>
              <a:t> similares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117" y="2564904"/>
            <a:ext cx="6707534" cy="359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731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 y="0"/>
            <a:ext cx="9144001"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 	</a:t>
            </a:r>
            <a:r>
              <a:rPr kumimoji="0" lang="es-AR" sz="2000" b="0" i="0" u="none" strike="noStrike" kern="1200" cap="none" spc="0" normalizeH="0" baseline="0" noProof="0" dirty="0">
                <a:ln>
                  <a:noFill/>
                </a:ln>
                <a:solidFill>
                  <a:prstClr val="black"/>
                </a:solidFill>
                <a:effectLst/>
                <a:uLnTx/>
                <a:uFillTx/>
                <a:latin typeface="Calibri"/>
                <a:ea typeface="+mn-ea"/>
                <a:cs typeface="+mn-cs"/>
              </a:rPr>
              <a:t>su efecto incrementa con el tiempo de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exp</a:t>
            </a:r>
            <a:r>
              <a:rPr kumimoji="0" lang="es-AR" sz="2000" b="0" i="0" u="none" strike="noStrike" kern="1200" cap="none" spc="0" normalizeH="0" baseline="0" noProof="0" dirty="0">
                <a:ln>
                  <a:noFill/>
                </a:ln>
                <a:solidFill>
                  <a:prstClr val="black"/>
                </a:solidFill>
                <a:effectLst/>
                <a:uLnTx/>
                <a:uFillTx/>
                <a:latin typeface="Calibri"/>
                <a:ea typeface="+mn-ea"/>
                <a:cs typeface="+mn-cs"/>
              </a:rPr>
              <a:t> a frío</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puede ser reversible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exp</a:t>
            </a:r>
            <a:r>
              <a:rPr kumimoji="0" lang="es-AR" sz="2000" b="0" i="0" u="none" strike="noStrike" kern="1200" cap="none" spc="0" normalizeH="0" baseline="0" noProof="0" dirty="0">
                <a:ln>
                  <a:noFill/>
                </a:ln>
                <a:solidFill>
                  <a:prstClr val="black"/>
                </a:solidFill>
                <a:effectLst/>
                <a:uLnTx/>
                <a:uFillTx/>
                <a:latin typeface="Calibri"/>
                <a:ea typeface="+mn-ea"/>
                <a:cs typeface="+mn-cs"/>
              </a:rPr>
              <a:t> a altas temperaturas)</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su efecto es sobre el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meristema</a:t>
            </a:r>
            <a:r>
              <a:rPr kumimoji="0" lang="es-AR" sz="2000" b="0" i="0" u="none" strike="noStrike" kern="1200" cap="none" spc="0" normalizeH="0" baseline="0" noProof="0" dirty="0">
                <a:ln>
                  <a:noFill/>
                </a:ln>
                <a:solidFill>
                  <a:prstClr val="black"/>
                </a:solidFill>
                <a:effectLst/>
                <a:uLnTx/>
                <a:uFillTx/>
                <a:latin typeface="Calibri"/>
                <a:ea typeface="+mn-ea"/>
                <a:cs typeface="+mn-cs"/>
              </a:rPr>
              <a:t> apical</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requiere de metabolismo activo (azúcares, oxígenos y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div.cel</a:t>
            </a:r>
            <a:endParaRPr kumimoji="0" lang="es-AR"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481" y="2420888"/>
            <a:ext cx="403324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5656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BCED70F-7C3A-4EF0-8AC1-4C3BA7387F39}"/>
              </a:ext>
            </a:extLst>
          </p:cNvPr>
          <p:cNvSpPr txBox="1">
            <a:spLocks noGrp="1"/>
          </p:cNvSpPr>
          <p:nvPr>
            <p:ph type="title"/>
          </p:nvPr>
        </p:nvSpPr>
        <p:spPr>
          <a:xfrm>
            <a:off x="0" y="-202765"/>
            <a:ext cx="9144000" cy="1143001"/>
          </a:xfrm>
          <a:prstGeom prst="rect">
            <a:avLst/>
          </a:prstGeom>
        </p:spPr>
        <p:txBody>
          <a:bodyPr>
            <a:normAutofit/>
          </a:bodyPr>
          <a:lstStyle/>
          <a:p>
            <a:pPr algn="ctr">
              <a:defRPr sz="2400" b="1" u="sng">
                <a:latin typeface="Calibri"/>
                <a:ea typeface="Calibri"/>
                <a:cs typeface="Calibri"/>
                <a:sym typeface="Calibri"/>
              </a:defRPr>
            </a:pPr>
            <a:r>
              <a:rPr lang="en-US" sz="2400" b="1" dirty="0">
                <a:effectLst/>
                <a:latin typeface="Calibri" panose="020F0502020204030204" pitchFamily="34" charset="0"/>
                <a:ea typeface="Calibri" panose="020F0502020204030204" pitchFamily="34" charset="0"/>
                <a:cs typeface="Calibri" panose="020F0502020204030204" pitchFamily="34" charset="0"/>
              </a:rPr>
              <a:t>Vernalization and autonomous pathways</a:t>
            </a:r>
            <a:endParaRPr lang="en-US" sz="2400" dirty="0"/>
          </a:p>
        </p:txBody>
      </p:sp>
      <p:sp>
        <p:nvSpPr>
          <p:cNvPr id="24" name="CuadroTexto 30">
            <a:extLst>
              <a:ext uri="{FF2B5EF4-FFF2-40B4-BE49-F238E27FC236}">
                <a16:creationId xmlns:a16="http://schemas.microsoft.com/office/drawing/2014/main" id="{692CA30C-BBD1-465E-A3FE-DFA60799172C}"/>
              </a:ext>
            </a:extLst>
          </p:cNvPr>
          <p:cNvSpPr txBox="1"/>
          <p:nvPr/>
        </p:nvSpPr>
        <p:spPr>
          <a:xfrm>
            <a:off x="265761" y="5833577"/>
            <a:ext cx="862532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584200">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Lee et al</a:t>
            </a:r>
            <a:r>
              <a:rPr lang="en-US" sz="800" b="0" dirty="0">
                <a:latin typeface="Times New Roman" panose="02020603050405020304" pitchFamily="18" charset="0"/>
                <a:ea typeface="Calibri" panose="020F0502020204030204" pitchFamily="34" charset="0"/>
                <a:cs typeface="Times New Roman" panose="02020603050405020304" pitchFamily="18" charset="0"/>
              </a:rPr>
              <a:t> (2007) Role of SVP in the control of flowering time by ambient temperature in Arabidopsis. Genes Dev. 21: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397-402</a:t>
            </a:r>
            <a:r>
              <a:rPr lang="en-US" sz="800" b="0" dirty="0">
                <a:latin typeface="Times New Roman" panose="02020603050405020304" pitchFamily="18" charset="0"/>
                <a:ea typeface="Calibri" panose="020F0502020204030204" pitchFamily="34" charset="0"/>
                <a:cs typeface="Times New Roman" panose="02020603050405020304" pitchFamily="18" charset="0"/>
              </a:rPr>
              <a:t> and                                                                                                                </a:t>
            </a:r>
            <a:r>
              <a:rPr lang="en-US" sz="800" b="0" dirty="0">
                <a:latin typeface="Times New Roman" panose="02020603050405020304" pitchFamily="18" charset="0"/>
                <a:cs typeface="Times New Roman" panose="02020603050405020304" pitchFamily="18" charset="0"/>
              </a:rPr>
              <a:t>Park et al (2016) LATE ELONGATED HYPOCOTYL regulates photoperiodic flowering via the circadian clock in </a:t>
            </a:r>
            <a:r>
              <a:rPr lang="en-US" sz="800" b="0" i="1" dirty="0">
                <a:latin typeface="Times New Roman" panose="02020603050405020304" pitchFamily="18" charset="0"/>
                <a:cs typeface="Times New Roman" panose="02020603050405020304" pitchFamily="18" charset="0"/>
              </a:rPr>
              <a:t>Arabidopsis</a:t>
            </a:r>
            <a:r>
              <a:rPr lang="en-US" sz="800" b="0" dirty="0">
                <a:latin typeface="Times New Roman" panose="02020603050405020304" pitchFamily="18" charset="0"/>
                <a:cs typeface="Times New Roman" panose="02020603050405020304" pitchFamily="18" charset="0"/>
              </a:rPr>
              <a:t>. BMC Plant Biol 16: </a:t>
            </a:r>
            <a:r>
              <a:rPr lang="en-US" sz="800" b="0" dirty="0">
                <a:latin typeface="Times New Roman" panose="02020603050405020304" pitchFamily="18" charset="0"/>
                <a:cs typeface="Times New Roman" panose="02020603050405020304" pitchFamily="18" charset="0"/>
                <a:hlinkClick r:id="rId4"/>
              </a:rPr>
              <a:t>114</a:t>
            </a:r>
            <a:r>
              <a:rPr lang="en-US" sz="800" b="0" dirty="0">
                <a:latin typeface="Times New Roman" panose="02020603050405020304" pitchFamily="18" charset="0"/>
                <a:cs typeface="Times New Roman" panose="02020603050405020304" pitchFamily="18" charset="0"/>
              </a:rPr>
              <a:t>.                                                                                                                                                                                                          See also Michaels and </a:t>
            </a:r>
            <a:r>
              <a:rPr lang="en-US" sz="800" b="0" dirty="0" err="1">
                <a:latin typeface="Times New Roman" panose="02020603050405020304" pitchFamily="18" charset="0"/>
                <a:cs typeface="Times New Roman" panose="02020603050405020304" pitchFamily="18" charset="0"/>
              </a:rPr>
              <a:t>Amasino</a:t>
            </a:r>
            <a:r>
              <a:rPr lang="en-US" sz="800" b="0" dirty="0">
                <a:latin typeface="Times New Roman" panose="02020603050405020304" pitchFamily="18" charset="0"/>
                <a:cs typeface="Times New Roman" panose="02020603050405020304" pitchFamily="18" charset="0"/>
              </a:rPr>
              <a:t> (1999) </a:t>
            </a:r>
            <a:r>
              <a:rPr lang="en-US" sz="800" b="0" dirty="0">
                <a:latin typeface="Times New Roman" panose="02020603050405020304" pitchFamily="18" charset="0"/>
                <a:ea typeface="Calibri" panose="020F0502020204030204" pitchFamily="34" charset="0"/>
                <a:cs typeface="Times New Roman" panose="02020603050405020304" pitchFamily="18" charset="0"/>
              </a:rPr>
              <a:t>Plant Cell 11: 949–956</a:t>
            </a:r>
            <a:r>
              <a:rPr lang="en-US" sz="800" b="0" dirty="0">
                <a:latin typeface="Times New Roman" panose="02020603050405020304" pitchFamily="18" charset="0"/>
                <a:cs typeface="Times New Roman" panose="02020603050405020304" pitchFamily="18" charset="0"/>
              </a:rPr>
              <a:t>; Hartman et al. (2000) </a:t>
            </a:r>
            <a:r>
              <a:rPr lang="en-US" sz="800" b="0" dirty="0">
                <a:latin typeface="Times New Roman" panose="02020603050405020304" pitchFamily="18" charset="0"/>
                <a:ea typeface="Calibri" panose="020F0502020204030204" pitchFamily="34" charset="0"/>
                <a:cs typeface="Times New Roman" panose="02020603050405020304" pitchFamily="18" charset="0"/>
              </a:rPr>
              <a:t>Plant J. 21: 351-360</a:t>
            </a:r>
            <a:r>
              <a:rPr lang="en-US" sz="800" b="0" dirty="0">
                <a:latin typeface="Times New Roman" panose="02020603050405020304" pitchFamily="18" charset="0"/>
                <a:cs typeface="Times New Roman" panose="02020603050405020304" pitchFamily="18" charset="0"/>
              </a:rPr>
              <a:t>; Searle et al. (2006) </a:t>
            </a:r>
            <a:r>
              <a:rPr lang="en-US" sz="800" b="0" dirty="0">
                <a:latin typeface="Times New Roman" panose="02020603050405020304" pitchFamily="18" charset="0"/>
                <a:ea typeface="Calibri" panose="020F0502020204030204" pitchFamily="34" charset="0"/>
                <a:cs typeface="Times New Roman" panose="02020603050405020304" pitchFamily="18" charset="0"/>
              </a:rPr>
              <a:t>Genes Dev. 20::898-912</a:t>
            </a:r>
            <a:r>
              <a:rPr lang="en-US" sz="800" b="0" dirty="0">
                <a:latin typeface="Times New Roman" panose="02020603050405020304" pitchFamily="18" charset="0"/>
                <a:cs typeface="Times New Roman" panose="02020603050405020304" pitchFamily="18" charset="0"/>
              </a:rPr>
              <a:t>; Li et al. (2008) </a:t>
            </a:r>
            <a:r>
              <a:rPr lang="en-US" sz="800" b="0" dirty="0">
                <a:latin typeface="Times New Roman" panose="02020603050405020304" pitchFamily="18" charset="0"/>
                <a:ea typeface="Calibri" panose="020F0502020204030204" pitchFamily="34" charset="0"/>
                <a:cs typeface="Times New Roman" panose="02020603050405020304" pitchFamily="18" charset="0"/>
              </a:rPr>
              <a:t>Dev Cell. 15:110-120</a:t>
            </a:r>
            <a:endParaRPr lang="en-US" sz="800" b="0" dirty="0">
              <a:latin typeface="Times New Roman" panose="02020603050405020304" pitchFamily="18" charset="0"/>
              <a:cs typeface="Times New Roman" panose="02020603050405020304" pitchFamily="18" charset="0"/>
            </a:endParaRPr>
          </a:p>
        </p:txBody>
      </p:sp>
      <p:grpSp>
        <p:nvGrpSpPr>
          <p:cNvPr id="27" name="Grupo 26">
            <a:extLst>
              <a:ext uri="{FF2B5EF4-FFF2-40B4-BE49-F238E27FC236}">
                <a16:creationId xmlns:a16="http://schemas.microsoft.com/office/drawing/2014/main" id="{8846CD86-4D88-4742-A35E-5B12F9C86919}"/>
              </a:ext>
            </a:extLst>
          </p:cNvPr>
          <p:cNvGrpSpPr/>
          <p:nvPr/>
        </p:nvGrpSpPr>
        <p:grpSpPr>
          <a:xfrm>
            <a:off x="4747000" y="3467699"/>
            <a:ext cx="4144083" cy="2175707"/>
            <a:chOff x="269372" y="950245"/>
            <a:chExt cx="4144083" cy="2175707"/>
          </a:xfrm>
        </p:grpSpPr>
        <p:sp>
          <p:nvSpPr>
            <p:cNvPr id="7" name="CuadroTexto 6">
              <a:extLst>
                <a:ext uri="{FF2B5EF4-FFF2-40B4-BE49-F238E27FC236}">
                  <a16:creationId xmlns:a16="http://schemas.microsoft.com/office/drawing/2014/main" id="{61F4EDFF-F9DB-411B-9E56-C72E95C1FC21}"/>
                </a:ext>
              </a:extLst>
            </p:cNvPr>
            <p:cNvSpPr txBox="1"/>
            <p:nvPr/>
          </p:nvSpPr>
          <p:spPr>
            <a:xfrm>
              <a:off x="269372" y="1384201"/>
              <a:ext cx="1588005"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584200">
                <a:defRPr sz="1800" b="1">
                  <a:latin typeface="Calibri"/>
                  <a:ea typeface="Calibri"/>
                  <a:cs typeface="Calibri"/>
                  <a:sym typeface="Calibri"/>
                </a:defRPr>
              </a:pPr>
              <a:r>
                <a:rPr lang="en-US" i="1" u="sng" dirty="0" err="1">
                  <a:solidFill>
                    <a:schemeClr val="tx1"/>
                  </a:solidFill>
                </a:rPr>
                <a:t>flc</a:t>
              </a:r>
              <a:r>
                <a:rPr lang="en-US" dirty="0">
                  <a:solidFill>
                    <a:schemeClr val="tx1"/>
                  </a:solidFill>
                </a:rPr>
                <a:t> mutants </a:t>
              </a:r>
            </a:p>
            <a:p>
              <a:pPr algn="ctr" defTabSz="584200">
                <a:defRPr sz="1800" b="1">
                  <a:latin typeface="Calibri"/>
                  <a:ea typeface="Calibri"/>
                  <a:cs typeface="Calibri"/>
                  <a:sym typeface="Calibri"/>
                </a:defRPr>
              </a:pPr>
              <a:r>
                <a:rPr lang="en-US" dirty="0">
                  <a:solidFill>
                    <a:schemeClr val="tx1"/>
                  </a:solidFill>
                </a:rPr>
                <a:t>are</a:t>
              </a:r>
            </a:p>
            <a:p>
              <a:pPr algn="ctr" defTabSz="584200">
                <a:defRPr sz="1800" b="1">
                  <a:latin typeface="Calibri"/>
                  <a:ea typeface="Calibri"/>
                  <a:cs typeface="Calibri"/>
                  <a:sym typeface="Calibri"/>
                </a:defRPr>
              </a:pPr>
              <a:r>
                <a:rPr lang="en-US" dirty="0">
                  <a:solidFill>
                    <a:schemeClr val="tx1"/>
                  </a:solidFill>
                </a:rPr>
                <a:t>early flowering under different daylength</a:t>
              </a:r>
            </a:p>
          </p:txBody>
        </p:sp>
        <p:grpSp>
          <p:nvGrpSpPr>
            <p:cNvPr id="2" name="Grupo 1">
              <a:extLst>
                <a:ext uri="{FF2B5EF4-FFF2-40B4-BE49-F238E27FC236}">
                  <a16:creationId xmlns:a16="http://schemas.microsoft.com/office/drawing/2014/main" id="{B915EADD-A844-4210-A416-A2843700DDC2}"/>
                </a:ext>
              </a:extLst>
            </p:cNvPr>
            <p:cNvGrpSpPr/>
            <p:nvPr/>
          </p:nvGrpSpPr>
          <p:grpSpPr>
            <a:xfrm>
              <a:off x="1857377" y="950245"/>
              <a:ext cx="2556078" cy="2175707"/>
              <a:chOff x="1920524" y="902836"/>
              <a:chExt cx="2556078" cy="2175707"/>
            </a:xfrm>
          </p:grpSpPr>
          <p:sp>
            <p:nvSpPr>
              <p:cNvPr id="6" name="Rectángulo 5">
                <a:extLst>
                  <a:ext uri="{FF2B5EF4-FFF2-40B4-BE49-F238E27FC236}">
                    <a16:creationId xmlns:a16="http://schemas.microsoft.com/office/drawing/2014/main" id="{78746659-8AAB-4B74-939A-10D002A7E3E1}"/>
                  </a:ext>
                </a:extLst>
              </p:cNvPr>
              <p:cNvSpPr/>
              <p:nvPr/>
            </p:nvSpPr>
            <p:spPr>
              <a:xfrm>
                <a:off x="1920524" y="902836"/>
                <a:ext cx="2556078" cy="2175707"/>
              </a:xfrm>
              <a:prstGeom prst="rect">
                <a:avLst/>
              </a:prstGeom>
              <a:solidFill>
                <a:srgbClr val="000000"/>
              </a:solidFill>
              <a:ln w="12700">
                <a:miter lim="400000"/>
              </a:ln>
            </p:spPr>
            <p:txBody>
              <a:bodyPr lIns="45718" tIns="45718" rIns="45718" bIns="45718" anchor="ctr"/>
              <a:lstStyle/>
              <a:p>
                <a:pPr algn="ctr">
                  <a:defRPr>
                    <a:solidFill>
                      <a:srgbClr val="FFFFFF"/>
                    </a:solidFill>
                  </a:defRPr>
                </a:pPr>
                <a:endParaRPr lang="en-US" dirty="0"/>
              </a:p>
            </p:txBody>
          </p:sp>
          <p:grpSp>
            <p:nvGrpSpPr>
              <p:cNvPr id="8" name="Grupo 33">
                <a:extLst>
                  <a:ext uri="{FF2B5EF4-FFF2-40B4-BE49-F238E27FC236}">
                    <a16:creationId xmlns:a16="http://schemas.microsoft.com/office/drawing/2014/main" id="{77351620-22EB-463E-AD82-920AB049D621}"/>
                  </a:ext>
                </a:extLst>
              </p:cNvPr>
              <p:cNvGrpSpPr/>
              <p:nvPr/>
            </p:nvGrpSpPr>
            <p:grpSpPr>
              <a:xfrm>
                <a:off x="2032740" y="1483874"/>
                <a:ext cx="2338290" cy="1366817"/>
                <a:chOff x="225523" y="222754"/>
                <a:chExt cx="2338289" cy="1366816"/>
              </a:xfrm>
            </p:grpSpPr>
            <p:sp>
              <p:nvSpPr>
                <p:cNvPr id="9" name="CuadroTexto 5">
                  <a:extLst>
                    <a:ext uri="{FF2B5EF4-FFF2-40B4-BE49-F238E27FC236}">
                      <a16:creationId xmlns:a16="http://schemas.microsoft.com/office/drawing/2014/main" id="{7E6A28E5-9CA6-4624-BF6D-657B51585AF5}"/>
                    </a:ext>
                  </a:extLst>
                </p:cNvPr>
                <p:cNvSpPr txBox="1"/>
                <p:nvPr/>
              </p:nvSpPr>
              <p:spPr>
                <a:xfrm>
                  <a:off x="276200" y="1244586"/>
                  <a:ext cx="287895" cy="307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solidFill>
                        <a:srgbClr val="FFFFFF"/>
                      </a:solidFill>
                      <a:latin typeface="Calibri"/>
                      <a:ea typeface="Calibri"/>
                      <a:cs typeface="Calibri"/>
                      <a:sym typeface="Calibri"/>
                    </a:defRPr>
                  </a:lvl1pPr>
                </a:lstStyle>
                <a:p>
                  <a:r>
                    <a:rPr lang="en-US" dirty="0" err="1"/>
                    <a:t>wt</a:t>
                  </a:r>
                  <a:endParaRPr lang="en-US" dirty="0"/>
                </a:p>
              </p:txBody>
            </p:sp>
            <p:sp>
              <p:nvSpPr>
                <p:cNvPr id="10" name="CuadroTexto 6">
                  <a:extLst>
                    <a:ext uri="{FF2B5EF4-FFF2-40B4-BE49-F238E27FC236}">
                      <a16:creationId xmlns:a16="http://schemas.microsoft.com/office/drawing/2014/main" id="{406A728F-02B5-40E0-B522-18CA7C55D2FF}"/>
                    </a:ext>
                  </a:extLst>
                </p:cNvPr>
                <p:cNvSpPr txBox="1"/>
                <p:nvPr/>
              </p:nvSpPr>
              <p:spPr>
                <a:xfrm>
                  <a:off x="816768" y="1244586"/>
                  <a:ext cx="412930" cy="307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i="1">
                      <a:solidFill>
                        <a:srgbClr val="FFFFFF"/>
                      </a:solidFill>
                      <a:latin typeface="Calibri"/>
                      <a:ea typeface="Calibri"/>
                      <a:cs typeface="Calibri"/>
                      <a:sym typeface="Calibri"/>
                    </a:defRPr>
                  </a:lvl1pPr>
                </a:lstStyle>
                <a:p>
                  <a:r>
                    <a:rPr lang="en-US" dirty="0"/>
                    <a:t>flc-3</a:t>
                  </a:r>
                </a:p>
              </p:txBody>
            </p:sp>
            <p:pic>
              <p:nvPicPr>
                <p:cNvPr id="11" name="Picture 2" descr="Picture 2">
                  <a:extLst>
                    <a:ext uri="{FF2B5EF4-FFF2-40B4-BE49-F238E27FC236}">
                      <a16:creationId xmlns:a16="http://schemas.microsoft.com/office/drawing/2014/main" id="{2DC0952A-003F-4463-A683-5EDE6DC600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25523" y="294198"/>
                  <a:ext cx="1143001" cy="893171"/>
                </a:xfrm>
                <a:prstGeom prst="rect">
                  <a:avLst/>
                </a:prstGeom>
                <a:ln w="12700" cap="flat">
                  <a:noFill/>
                  <a:miter lim="400000"/>
                </a:ln>
                <a:effectLst/>
              </p:spPr>
            </p:pic>
            <p:pic>
              <p:nvPicPr>
                <p:cNvPr id="12" name="Picture 2" descr="Picture 2">
                  <a:extLst>
                    <a:ext uri="{FF2B5EF4-FFF2-40B4-BE49-F238E27FC236}">
                      <a16:creationId xmlns:a16="http://schemas.microsoft.com/office/drawing/2014/main" id="{80F75B54-FC44-4448-A206-B14DEF3459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420810" y="291196"/>
                  <a:ext cx="1143002" cy="893171"/>
                </a:xfrm>
                <a:prstGeom prst="rect">
                  <a:avLst/>
                </a:prstGeom>
                <a:ln w="12700" cap="flat">
                  <a:noFill/>
                  <a:miter lim="400000"/>
                </a:ln>
                <a:effectLst/>
              </p:spPr>
            </p:pic>
            <p:sp>
              <p:nvSpPr>
                <p:cNvPr id="13" name="CuadroTexto 9">
                  <a:extLst>
                    <a:ext uri="{FF2B5EF4-FFF2-40B4-BE49-F238E27FC236}">
                      <a16:creationId xmlns:a16="http://schemas.microsoft.com/office/drawing/2014/main" id="{73E6BFAD-49E4-47ED-89BF-9605B6E3273E}"/>
                    </a:ext>
                  </a:extLst>
                </p:cNvPr>
                <p:cNvSpPr txBox="1"/>
                <p:nvPr/>
              </p:nvSpPr>
              <p:spPr>
                <a:xfrm>
                  <a:off x="268153" y="222754"/>
                  <a:ext cx="308735" cy="338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600" b="1">
                      <a:solidFill>
                        <a:srgbClr val="FFFFFF"/>
                      </a:solidFill>
                      <a:latin typeface="Calibri"/>
                      <a:ea typeface="Calibri"/>
                      <a:cs typeface="Calibri"/>
                      <a:sym typeface="Calibri"/>
                    </a:defRPr>
                  </a:lvl1pPr>
                </a:lstStyle>
                <a:p>
                  <a:r>
                    <a:rPr lang="en-US" dirty="0"/>
                    <a:t>LD</a:t>
                  </a:r>
                </a:p>
              </p:txBody>
            </p:sp>
            <p:sp>
              <p:nvSpPr>
                <p:cNvPr id="14" name="CuadroTexto 10">
                  <a:extLst>
                    <a:ext uri="{FF2B5EF4-FFF2-40B4-BE49-F238E27FC236}">
                      <a16:creationId xmlns:a16="http://schemas.microsoft.com/office/drawing/2014/main" id="{F0207C1F-8EFA-4820-87FE-8B3BDC7C55A7}"/>
                    </a:ext>
                  </a:extLst>
                </p:cNvPr>
                <p:cNvSpPr txBox="1"/>
                <p:nvPr/>
              </p:nvSpPr>
              <p:spPr>
                <a:xfrm>
                  <a:off x="1451741" y="1281797"/>
                  <a:ext cx="287895" cy="307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solidFill>
                        <a:srgbClr val="FFFFFF"/>
                      </a:solidFill>
                      <a:latin typeface="Calibri"/>
                      <a:ea typeface="Calibri"/>
                      <a:cs typeface="Calibri"/>
                      <a:sym typeface="Calibri"/>
                    </a:defRPr>
                  </a:lvl1pPr>
                </a:lstStyle>
                <a:p>
                  <a:r>
                    <a:rPr lang="en-US" dirty="0" err="1"/>
                    <a:t>wt</a:t>
                  </a:r>
                  <a:endParaRPr lang="en-US" dirty="0"/>
                </a:p>
              </p:txBody>
            </p:sp>
            <p:sp>
              <p:nvSpPr>
                <p:cNvPr id="15" name="CuadroTexto 11">
                  <a:extLst>
                    <a:ext uri="{FF2B5EF4-FFF2-40B4-BE49-F238E27FC236}">
                      <a16:creationId xmlns:a16="http://schemas.microsoft.com/office/drawing/2014/main" id="{A7A6BB16-7A42-41A3-B8AB-8CFAAEC679E3}"/>
                    </a:ext>
                  </a:extLst>
                </p:cNvPr>
                <p:cNvSpPr txBox="1"/>
                <p:nvPr/>
              </p:nvSpPr>
              <p:spPr>
                <a:xfrm>
                  <a:off x="1992309" y="1281797"/>
                  <a:ext cx="412930" cy="307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i="1">
                      <a:solidFill>
                        <a:srgbClr val="FFFFFF"/>
                      </a:solidFill>
                      <a:latin typeface="Calibri"/>
                      <a:ea typeface="Calibri"/>
                      <a:cs typeface="Calibri"/>
                      <a:sym typeface="Calibri"/>
                    </a:defRPr>
                  </a:lvl1pPr>
                </a:lstStyle>
                <a:p>
                  <a:r>
                    <a:rPr lang="en-US" dirty="0"/>
                    <a:t>flc-3</a:t>
                  </a:r>
                </a:p>
              </p:txBody>
            </p:sp>
            <p:sp>
              <p:nvSpPr>
                <p:cNvPr id="16" name="CuadroTexto 12">
                  <a:extLst>
                    <a:ext uri="{FF2B5EF4-FFF2-40B4-BE49-F238E27FC236}">
                      <a16:creationId xmlns:a16="http://schemas.microsoft.com/office/drawing/2014/main" id="{4E82B3D3-1C93-4374-837D-378AA309A994}"/>
                    </a:ext>
                  </a:extLst>
                </p:cNvPr>
                <p:cNvSpPr txBox="1"/>
                <p:nvPr/>
              </p:nvSpPr>
              <p:spPr>
                <a:xfrm>
                  <a:off x="1386285" y="234600"/>
                  <a:ext cx="319955" cy="338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600" b="1">
                      <a:solidFill>
                        <a:srgbClr val="FFFFFF"/>
                      </a:solidFill>
                      <a:latin typeface="Calibri"/>
                      <a:ea typeface="Calibri"/>
                      <a:cs typeface="Calibri"/>
                      <a:sym typeface="Calibri"/>
                    </a:defRPr>
                  </a:lvl1pPr>
                </a:lstStyle>
                <a:p>
                  <a:r>
                    <a:rPr lang="en-US" dirty="0"/>
                    <a:t>SD</a:t>
                  </a:r>
                </a:p>
              </p:txBody>
            </p:sp>
          </p:grpSp>
        </p:grpSp>
        <p:sp>
          <p:nvSpPr>
            <p:cNvPr id="43" name="Rectángulo 13">
              <a:extLst>
                <a:ext uri="{FF2B5EF4-FFF2-40B4-BE49-F238E27FC236}">
                  <a16:creationId xmlns:a16="http://schemas.microsoft.com/office/drawing/2014/main" id="{742535BA-44EB-422B-A8F7-8BC6D0E3D4D8}"/>
                </a:ext>
              </a:extLst>
            </p:cNvPr>
            <p:cNvSpPr/>
            <p:nvPr/>
          </p:nvSpPr>
          <p:spPr>
            <a:xfrm>
              <a:off x="278793" y="950245"/>
              <a:ext cx="4118235" cy="2175707"/>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grpSp>
        <p:nvGrpSpPr>
          <p:cNvPr id="26" name="Grupo 25">
            <a:extLst>
              <a:ext uri="{FF2B5EF4-FFF2-40B4-BE49-F238E27FC236}">
                <a16:creationId xmlns:a16="http://schemas.microsoft.com/office/drawing/2014/main" id="{0ACDBADE-9439-47AE-86B0-7E7DC8262173}"/>
              </a:ext>
            </a:extLst>
          </p:cNvPr>
          <p:cNvGrpSpPr/>
          <p:nvPr/>
        </p:nvGrpSpPr>
        <p:grpSpPr>
          <a:xfrm>
            <a:off x="4733503" y="1024645"/>
            <a:ext cx="4144409" cy="2432675"/>
            <a:chOff x="242206" y="3435669"/>
            <a:chExt cx="4144409" cy="2175707"/>
          </a:xfrm>
        </p:grpSpPr>
        <p:sp>
          <p:nvSpPr>
            <p:cNvPr id="52" name="Rectángulo 51">
              <a:extLst>
                <a:ext uri="{FF2B5EF4-FFF2-40B4-BE49-F238E27FC236}">
                  <a16:creationId xmlns:a16="http://schemas.microsoft.com/office/drawing/2014/main" id="{32ECBAE9-69BC-441B-853D-2DC31C0C9C17}"/>
                </a:ext>
              </a:extLst>
            </p:cNvPr>
            <p:cNvSpPr/>
            <p:nvPr/>
          </p:nvSpPr>
          <p:spPr>
            <a:xfrm>
              <a:off x="1830537" y="3435669"/>
              <a:ext cx="2556078" cy="2175707"/>
            </a:xfrm>
            <a:prstGeom prst="rect">
              <a:avLst/>
            </a:prstGeom>
            <a:solidFill>
              <a:srgbClr val="000000"/>
            </a:solidFill>
            <a:ln w="12700">
              <a:miter lim="400000"/>
            </a:ln>
          </p:spPr>
          <p:txBody>
            <a:bodyPr lIns="45718" tIns="45718" rIns="45718" bIns="45718" anchor="ctr"/>
            <a:lstStyle/>
            <a:p>
              <a:pPr algn="ctr">
                <a:defRPr>
                  <a:solidFill>
                    <a:srgbClr val="FFFFFF"/>
                  </a:solidFill>
                </a:defRPr>
              </a:pPr>
              <a:endParaRPr lang="en-US" dirty="0"/>
            </a:p>
          </p:txBody>
        </p:sp>
        <p:grpSp>
          <p:nvGrpSpPr>
            <p:cNvPr id="3" name="Grupo 2">
              <a:extLst>
                <a:ext uri="{FF2B5EF4-FFF2-40B4-BE49-F238E27FC236}">
                  <a16:creationId xmlns:a16="http://schemas.microsoft.com/office/drawing/2014/main" id="{9F1EED6F-8232-4942-BB4C-022923793AAD}"/>
                </a:ext>
              </a:extLst>
            </p:cNvPr>
            <p:cNvGrpSpPr/>
            <p:nvPr/>
          </p:nvGrpSpPr>
          <p:grpSpPr>
            <a:xfrm>
              <a:off x="242206" y="3435669"/>
              <a:ext cx="4134275" cy="2175707"/>
              <a:chOff x="242206" y="3435669"/>
              <a:chExt cx="4134275" cy="2175707"/>
            </a:xfrm>
          </p:grpSpPr>
          <p:grpSp>
            <p:nvGrpSpPr>
              <p:cNvPr id="17" name="Grupo 32">
                <a:extLst>
                  <a:ext uri="{FF2B5EF4-FFF2-40B4-BE49-F238E27FC236}">
                    <a16:creationId xmlns:a16="http://schemas.microsoft.com/office/drawing/2014/main" id="{8669B293-01B8-4796-A936-FB0EBB94ED5A}"/>
                  </a:ext>
                </a:extLst>
              </p:cNvPr>
              <p:cNvGrpSpPr>
                <a:grpSpLocks noChangeAspect="1"/>
              </p:cNvGrpSpPr>
              <p:nvPr/>
            </p:nvGrpSpPr>
            <p:grpSpPr>
              <a:xfrm>
                <a:off x="1857377" y="3612106"/>
                <a:ext cx="2473227" cy="1850630"/>
                <a:chOff x="98071" y="-13069"/>
                <a:chExt cx="2833869" cy="2120482"/>
              </a:xfrm>
            </p:grpSpPr>
            <p:pic>
              <p:nvPicPr>
                <p:cNvPr id="18" name="Imagen 13" descr="Imagen 13">
                  <a:extLst>
                    <a:ext uri="{FF2B5EF4-FFF2-40B4-BE49-F238E27FC236}">
                      <a16:creationId xmlns:a16="http://schemas.microsoft.com/office/drawing/2014/main" id="{5010B28B-C1BB-4A0F-A338-A002C4C65A8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3738" y="-13069"/>
                  <a:ext cx="2828202" cy="2032788"/>
                </a:xfrm>
                <a:prstGeom prst="rect">
                  <a:avLst/>
                </a:prstGeom>
                <a:ln w="12700" cap="flat">
                  <a:noFill/>
                  <a:miter lim="400000"/>
                </a:ln>
                <a:effectLst/>
              </p:spPr>
            </p:pic>
            <p:sp>
              <p:nvSpPr>
                <p:cNvPr id="19" name="CuadroTexto 14">
                  <a:extLst>
                    <a:ext uri="{FF2B5EF4-FFF2-40B4-BE49-F238E27FC236}">
                      <a16:creationId xmlns:a16="http://schemas.microsoft.com/office/drawing/2014/main" id="{E0652567-390B-4C35-BDE4-2A7594B1563D}"/>
                    </a:ext>
                  </a:extLst>
                </p:cNvPr>
                <p:cNvSpPr txBox="1"/>
                <p:nvPr/>
              </p:nvSpPr>
              <p:spPr>
                <a:xfrm>
                  <a:off x="98071" y="1744121"/>
                  <a:ext cx="673488" cy="352651"/>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b="1">
                      <a:solidFill>
                        <a:srgbClr val="FFFFFF"/>
                      </a:solidFill>
                      <a:latin typeface="Calibri"/>
                      <a:ea typeface="Calibri"/>
                      <a:cs typeface="Calibri"/>
                      <a:sym typeface="Calibri"/>
                    </a:defRPr>
                  </a:lvl1pPr>
                </a:lstStyle>
                <a:p>
                  <a:r>
                    <a:rPr lang="en-US" dirty="0" err="1"/>
                    <a:t>wt</a:t>
                  </a:r>
                  <a:endParaRPr lang="en-US" dirty="0"/>
                </a:p>
              </p:txBody>
            </p:sp>
            <p:sp>
              <p:nvSpPr>
                <p:cNvPr id="20" name="CuadroTexto 15">
                  <a:extLst>
                    <a:ext uri="{FF2B5EF4-FFF2-40B4-BE49-F238E27FC236}">
                      <a16:creationId xmlns:a16="http://schemas.microsoft.com/office/drawing/2014/main" id="{245C9556-A98F-42FE-A319-BC41237CDC73}"/>
                    </a:ext>
                  </a:extLst>
                </p:cNvPr>
                <p:cNvSpPr txBox="1"/>
                <p:nvPr/>
              </p:nvSpPr>
              <p:spPr>
                <a:xfrm>
                  <a:off x="1602020" y="1754761"/>
                  <a:ext cx="673488" cy="352651"/>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b="1">
                      <a:solidFill>
                        <a:srgbClr val="FFFFFF"/>
                      </a:solidFill>
                      <a:latin typeface="Calibri"/>
                      <a:ea typeface="Calibri"/>
                      <a:cs typeface="Calibri"/>
                      <a:sym typeface="Calibri"/>
                    </a:defRPr>
                  </a:lvl1pPr>
                </a:lstStyle>
                <a:p>
                  <a:r>
                    <a:rPr lang="en-US" dirty="0" err="1"/>
                    <a:t>wt</a:t>
                  </a:r>
                  <a:endParaRPr lang="en-US" dirty="0"/>
                </a:p>
              </p:txBody>
            </p:sp>
            <p:sp>
              <p:nvSpPr>
                <p:cNvPr id="21" name="CuadroTexto 16">
                  <a:extLst>
                    <a:ext uri="{FF2B5EF4-FFF2-40B4-BE49-F238E27FC236}">
                      <a16:creationId xmlns:a16="http://schemas.microsoft.com/office/drawing/2014/main" id="{ACF64CB9-94D6-42BA-828F-D3397240AB66}"/>
                    </a:ext>
                  </a:extLst>
                </p:cNvPr>
                <p:cNvSpPr txBox="1"/>
                <p:nvPr/>
              </p:nvSpPr>
              <p:spPr>
                <a:xfrm>
                  <a:off x="838564" y="1737927"/>
                  <a:ext cx="673488" cy="352651"/>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b="1">
                      <a:solidFill>
                        <a:srgbClr val="FFFFFF"/>
                      </a:solidFill>
                      <a:latin typeface="Calibri"/>
                      <a:ea typeface="Calibri"/>
                      <a:cs typeface="Calibri"/>
                      <a:sym typeface="Calibri"/>
                    </a:defRPr>
                  </a:lvl1pPr>
                </a:lstStyle>
                <a:p>
                  <a:r>
                    <a:rPr lang="en-US" dirty="0"/>
                    <a:t>svp-32</a:t>
                  </a:r>
                </a:p>
              </p:txBody>
            </p:sp>
            <p:sp>
              <p:nvSpPr>
                <p:cNvPr id="22" name="CuadroTexto 17">
                  <a:extLst>
                    <a:ext uri="{FF2B5EF4-FFF2-40B4-BE49-F238E27FC236}">
                      <a16:creationId xmlns:a16="http://schemas.microsoft.com/office/drawing/2014/main" id="{F2149D33-0062-444D-A681-E6781FAF460B}"/>
                    </a:ext>
                  </a:extLst>
                </p:cNvPr>
                <p:cNvSpPr txBox="1"/>
                <p:nvPr/>
              </p:nvSpPr>
              <p:spPr>
                <a:xfrm>
                  <a:off x="2257027" y="1754762"/>
                  <a:ext cx="673488" cy="352651"/>
                </a:xfrm>
                <a:prstGeom prst="rect">
                  <a:avLst/>
                </a:pr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b="1">
                      <a:solidFill>
                        <a:srgbClr val="FFFFFF"/>
                      </a:solidFill>
                      <a:latin typeface="Calibri"/>
                      <a:ea typeface="Calibri"/>
                      <a:cs typeface="Calibri"/>
                      <a:sym typeface="Calibri"/>
                    </a:defRPr>
                  </a:lvl1pPr>
                </a:lstStyle>
                <a:p>
                  <a:r>
                    <a:rPr lang="en-US" dirty="0"/>
                    <a:t>svp-32</a:t>
                  </a:r>
                </a:p>
              </p:txBody>
            </p:sp>
          </p:grpSp>
          <p:sp>
            <p:nvSpPr>
              <p:cNvPr id="23" name="CuadroTexto 22">
                <a:extLst>
                  <a:ext uri="{FF2B5EF4-FFF2-40B4-BE49-F238E27FC236}">
                    <a16:creationId xmlns:a16="http://schemas.microsoft.com/office/drawing/2014/main" id="{DD672948-C420-4FE7-99CA-12A8D94F2576}"/>
                  </a:ext>
                </a:extLst>
              </p:cNvPr>
              <p:cNvSpPr txBox="1"/>
              <p:nvPr/>
            </p:nvSpPr>
            <p:spPr>
              <a:xfrm>
                <a:off x="242206" y="3641229"/>
                <a:ext cx="1566558"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584200">
                  <a:defRPr sz="1800" b="1">
                    <a:latin typeface="Calibri"/>
                    <a:ea typeface="Calibri"/>
                    <a:cs typeface="Calibri"/>
                    <a:sym typeface="Calibri"/>
                  </a:defRPr>
                </a:pPr>
                <a:r>
                  <a:rPr lang="en-US" i="1" u="sng" err="1">
                    <a:solidFill>
                      <a:schemeClr val="tx1"/>
                    </a:solidFill>
                  </a:rPr>
                  <a:t>svp</a:t>
                </a:r>
                <a:r>
                  <a:rPr lang="en-US">
                    <a:solidFill>
                      <a:schemeClr val="tx1"/>
                    </a:solidFill>
                  </a:rPr>
                  <a:t> mutants </a:t>
                </a:r>
              </a:p>
              <a:p>
                <a:pPr algn="ctr" defTabSz="584200">
                  <a:defRPr sz="1800" b="1">
                    <a:latin typeface="Calibri"/>
                    <a:ea typeface="Calibri"/>
                    <a:cs typeface="Calibri"/>
                    <a:sym typeface="Calibri"/>
                  </a:defRPr>
                </a:pPr>
                <a:r>
                  <a:rPr lang="en-US">
                    <a:solidFill>
                      <a:schemeClr val="tx1"/>
                    </a:solidFill>
                  </a:rPr>
                  <a:t>are</a:t>
                </a:r>
              </a:p>
              <a:p>
                <a:pPr algn="ctr" defTabSz="584200">
                  <a:defRPr sz="1800" b="1">
                    <a:latin typeface="Calibri"/>
                    <a:ea typeface="Calibri"/>
                    <a:cs typeface="Calibri"/>
                    <a:sym typeface="Calibri"/>
                  </a:defRPr>
                </a:pPr>
                <a:r>
                  <a:rPr lang="en-US">
                    <a:solidFill>
                      <a:schemeClr val="tx1"/>
                    </a:solidFill>
                  </a:rPr>
                  <a:t>early flowering under different ambient temperature</a:t>
                </a:r>
                <a:endParaRPr lang="en-US" dirty="0">
                  <a:solidFill>
                    <a:schemeClr val="tx1"/>
                  </a:solidFill>
                </a:endParaRPr>
              </a:p>
            </p:txBody>
          </p:sp>
          <p:sp>
            <p:nvSpPr>
              <p:cNvPr id="45" name="Rectángulo 13">
                <a:extLst>
                  <a:ext uri="{FF2B5EF4-FFF2-40B4-BE49-F238E27FC236}">
                    <a16:creationId xmlns:a16="http://schemas.microsoft.com/office/drawing/2014/main" id="{5BDB70FF-C445-4D84-AF37-1C7FADE3C731}"/>
                  </a:ext>
                </a:extLst>
              </p:cNvPr>
              <p:cNvSpPr/>
              <p:nvPr/>
            </p:nvSpPr>
            <p:spPr>
              <a:xfrm>
                <a:off x="258246" y="3435669"/>
                <a:ext cx="4118235" cy="2175707"/>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grpSp>
      </p:grpSp>
      <p:sp>
        <p:nvSpPr>
          <p:cNvPr id="53" name="CuadroTexto 52">
            <a:extLst>
              <a:ext uri="{FF2B5EF4-FFF2-40B4-BE49-F238E27FC236}">
                <a16:creationId xmlns:a16="http://schemas.microsoft.com/office/drawing/2014/main" id="{5452359A-6F79-43FD-A1E4-EB3FE2FCA50F}"/>
              </a:ext>
            </a:extLst>
          </p:cNvPr>
          <p:cNvSpPr txBox="1"/>
          <p:nvPr/>
        </p:nvSpPr>
        <p:spPr>
          <a:xfrm>
            <a:off x="265761" y="1132706"/>
            <a:ext cx="430623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800" b="1" dirty="0">
                <a:latin typeface="Calibri" panose="020F0502020204030204" pitchFamily="34" charset="0"/>
                <a:cs typeface="Calibri" panose="020F0502020204030204" pitchFamily="34" charset="0"/>
              </a:rPr>
              <a:t>SHORT VEGETATIVE PHASE (SVP) and</a:t>
            </a:r>
          </a:p>
          <a:p>
            <a:pPr algn="ctr"/>
            <a:r>
              <a:rPr lang="en-US" sz="1800" b="1" dirty="0">
                <a:latin typeface="Calibri" panose="020F0502020204030204" pitchFamily="34" charset="0"/>
                <a:cs typeface="Calibri" panose="020F0502020204030204" pitchFamily="34" charset="0"/>
              </a:rPr>
              <a:t>FLOWERING LOCUS C (FLC) are </a:t>
            </a:r>
          </a:p>
          <a:p>
            <a:pPr algn="ctr"/>
            <a:r>
              <a:rPr lang="en-US" sz="1800" b="1" dirty="0">
                <a:latin typeface="Calibri" panose="020F0502020204030204" pitchFamily="34" charset="0"/>
                <a:cs typeface="Calibri" panose="020F0502020204030204" pitchFamily="34" charset="0"/>
              </a:rPr>
              <a:t>repressors of the floral integrators</a:t>
            </a:r>
          </a:p>
        </p:txBody>
      </p:sp>
      <p:grpSp>
        <p:nvGrpSpPr>
          <p:cNvPr id="30" name="Grupo 29">
            <a:extLst>
              <a:ext uri="{FF2B5EF4-FFF2-40B4-BE49-F238E27FC236}">
                <a16:creationId xmlns:a16="http://schemas.microsoft.com/office/drawing/2014/main" id="{FC8641DB-1703-4350-ABB8-BF8D4AD90F7B}"/>
              </a:ext>
            </a:extLst>
          </p:cNvPr>
          <p:cNvGrpSpPr/>
          <p:nvPr/>
        </p:nvGrpSpPr>
        <p:grpSpPr>
          <a:xfrm>
            <a:off x="598239" y="2207832"/>
            <a:ext cx="3789244" cy="3335772"/>
            <a:chOff x="563328" y="2273146"/>
            <a:chExt cx="3789244" cy="3335772"/>
          </a:xfrm>
        </p:grpSpPr>
        <p:sp>
          <p:nvSpPr>
            <p:cNvPr id="25" name="CuadroTexto 1">
              <a:extLst>
                <a:ext uri="{FF2B5EF4-FFF2-40B4-BE49-F238E27FC236}">
                  <a16:creationId xmlns:a16="http://schemas.microsoft.com/office/drawing/2014/main" id="{60A9F38F-842F-43EC-B501-592FD4E253AE}"/>
                </a:ext>
              </a:extLst>
            </p:cNvPr>
            <p:cNvSpPr txBox="1"/>
            <p:nvPr/>
          </p:nvSpPr>
          <p:spPr>
            <a:xfrm>
              <a:off x="1759749" y="5239590"/>
              <a:ext cx="1342672" cy="369328"/>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b="1"/>
              </a:lvl1pPr>
            </a:lstStyle>
            <a:p>
              <a:pPr algn="ctr"/>
              <a:r>
                <a:rPr lang="en-US" sz="1800" i="1" dirty="0">
                  <a:latin typeface="Calibri" panose="020F0502020204030204" pitchFamily="34" charset="0"/>
                  <a:cs typeface="Calibri" panose="020F0502020204030204" pitchFamily="34" charset="0"/>
                </a:rPr>
                <a:t>FT/TSF/SOC1</a:t>
              </a:r>
            </a:p>
          </p:txBody>
        </p:sp>
        <p:grpSp>
          <p:nvGrpSpPr>
            <p:cNvPr id="28" name="Grupo 27">
              <a:extLst>
                <a:ext uri="{FF2B5EF4-FFF2-40B4-BE49-F238E27FC236}">
                  <a16:creationId xmlns:a16="http://schemas.microsoft.com/office/drawing/2014/main" id="{47867765-E771-4634-8C85-F01C5823B09E}"/>
                </a:ext>
              </a:extLst>
            </p:cNvPr>
            <p:cNvGrpSpPr/>
            <p:nvPr/>
          </p:nvGrpSpPr>
          <p:grpSpPr>
            <a:xfrm>
              <a:off x="1759361" y="4489291"/>
              <a:ext cx="1325394" cy="376103"/>
              <a:chOff x="6062013" y="4154172"/>
              <a:chExt cx="1325394" cy="376103"/>
            </a:xfrm>
          </p:grpSpPr>
          <p:sp>
            <p:nvSpPr>
              <p:cNvPr id="57" name="Rectángulo: esquinas redondeadas 56">
                <a:extLst>
                  <a:ext uri="{FF2B5EF4-FFF2-40B4-BE49-F238E27FC236}">
                    <a16:creationId xmlns:a16="http://schemas.microsoft.com/office/drawing/2014/main" id="{E179CFC1-C7C8-443B-B6FB-61CD09495FFE}"/>
                  </a:ext>
                </a:extLst>
              </p:cNvPr>
              <p:cNvSpPr/>
              <p:nvPr/>
            </p:nvSpPr>
            <p:spPr>
              <a:xfrm>
                <a:off x="6732233" y="4180647"/>
                <a:ext cx="655174" cy="340514"/>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5" name="Rectángulo: esquinas redondeadas 4">
                <a:extLst>
                  <a:ext uri="{FF2B5EF4-FFF2-40B4-BE49-F238E27FC236}">
                    <a16:creationId xmlns:a16="http://schemas.microsoft.com/office/drawing/2014/main" id="{E8395F41-A9CA-4DA0-81B5-71967E8D9C0D}"/>
                  </a:ext>
                </a:extLst>
              </p:cNvPr>
              <p:cNvSpPr/>
              <p:nvPr/>
            </p:nvSpPr>
            <p:spPr>
              <a:xfrm>
                <a:off x="6062013" y="4180011"/>
                <a:ext cx="655174" cy="340514"/>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39" name="CuadroTexto 20">
                <a:extLst>
                  <a:ext uri="{FF2B5EF4-FFF2-40B4-BE49-F238E27FC236}">
                    <a16:creationId xmlns:a16="http://schemas.microsoft.com/office/drawing/2014/main" id="{9CDD9D13-3414-4DC5-89B9-E7F69C49574F}"/>
                  </a:ext>
                </a:extLst>
              </p:cNvPr>
              <p:cNvSpPr txBox="1"/>
              <p:nvPr/>
            </p:nvSpPr>
            <p:spPr>
              <a:xfrm>
                <a:off x="6083119" y="4160947"/>
                <a:ext cx="636074"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800" dirty="0">
                    <a:solidFill>
                      <a:schemeClr val="tx1"/>
                    </a:solidFill>
                  </a:rPr>
                  <a:t>SVP</a:t>
                </a:r>
              </a:p>
            </p:txBody>
          </p:sp>
          <p:sp>
            <p:nvSpPr>
              <p:cNvPr id="37" name="CuadroTexto 20">
                <a:extLst>
                  <a:ext uri="{FF2B5EF4-FFF2-40B4-BE49-F238E27FC236}">
                    <a16:creationId xmlns:a16="http://schemas.microsoft.com/office/drawing/2014/main" id="{99579472-167B-43A1-9392-918763603413}"/>
                  </a:ext>
                </a:extLst>
              </p:cNvPr>
              <p:cNvSpPr txBox="1"/>
              <p:nvPr/>
            </p:nvSpPr>
            <p:spPr>
              <a:xfrm>
                <a:off x="6737670" y="4154172"/>
                <a:ext cx="626027"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1200" b="1">
                    <a:solidFill>
                      <a:srgbClr val="808080"/>
                    </a:solidFill>
                    <a:latin typeface="Calibri"/>
                    <a:ea typeface="Calibri"/>
                    <a:cs typeface="Calibri"/>
                    <a:sym typeface="Calibri"/>
                  </a:defRPr>
                </a:lvl1pPr>
              </a:lstStyle>
              <a:p>
                <a:pPr algn="ctr"/>
                <a:r>
                  <a:rPr lang="en-US" sz="1800" dirty="0">
                    <a:solidFill>
                      <a:schemeClr val="tx1"/>
                    </a:solidFill>
                  </a:rPr>
                  <a:t>FLC</a:t>
                </a:r>
              </a:p>
            </p:txBody>
          </p:sp>
        </p:grpSp>
        <p:grpSp>
          <p:nvGrpSpPr>
            <p:cNvPr id="40" name="Grupo 39">
              <a:extLst>
                <a:ext uri="{FF2B5EF4-FFF2-40B4-BE49-F238E27FC236}">
                  <a16:creationId xmlns:a16="http://schemas.microsoft.com/office/drawing/2014/main" id="{D163A88C-60F6-45EC-B0DA-BD7B3B87DBDE}"/>
                </a:ext>
              </a:extLst>
            </p:cNvPr>
            <p:cNvGrpSpPr/>
            <p:nvPr/>
          </p:nvGrpSpPr>
          <p:grpSpPr>
            <a:xfrm rot="5400000">
              <a:off x="2242192" y="5027968"/>
              <a:ext cx="365524" cy="142012"/>
              <a:chOff x="1338410" y="3755354"/>
              <a:chExt cx="264746" cy="144000"/>
            </a:xfrm>
          </p:grpSpPr>
          <p:cxnSp>
            <p:nvCxnSpPr>
              <p:cNvPr id="41" name="Conector recto 40">
                <a:extLst>
                  <a:ext uri="{FF2B5EF4-FFF2-40B4-BE49-F238E27FC236}">
                    <a16:creationId xmlns:a16="http://schemas.microsoft.com/office/drawing/2014/main" id="{3741AE4E-2A4A-4560-B08D-5A228BB41AC3}"/>
                  </a:ext>
                </a:extLst>
              </p:cNvPr>
              <p:cNvCxnSpPr>
                <a:cxnSpLocks/>
              </p:cNvCxnSpPr>
              <p:nvPr/>
            </p:nvCxnSpPr>
            <p:spPr>
              <a:xfrm>
                <a:off x="1603156" y="3755354"/>
                <a:ext cx="0" cy="144000"/>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Conector recto 41">
                <a:extLst>
                  <a:ext uri="{FF2B5EF4-FFF2-40B4-BE49-F238E27FC236}">
                    <a16:creationId xmlns:a16="http://schemas.microsoft.com/office/drawing/2014/main" id="{6E121D62-2341-43D0-9C5A-5DCDAEE24CCD}"/>
                  </a:ext>
                </a:extLst>
              </p:cNvPr>
              <p:cNvCxnSpPr>
                <a:cxnSpLocks/>
              </p:cNvCxnSpPr>
              <p:nvPr/>
            </p:nvCxnSpPr>
            <p:spPr>
              <a:xfrm rot="16200000">
                <a:off x="1466982" y="3698766"/>
                <a:ext cx="0" cy="257143"/>
              </a:xfrm>
              <a:prstGeom prst="line">
                <a:avLst/>
              </a:prstGeom>
              <a:ln w="28575"/>
            </p:spPr>
            <p:style>
              <a:lnRef idx="1">
                <a:schemeClr val="dk1"/>
              </a:lnRef>
              <a:fillRef idx="0">
                <a:schemeClr val="dk1"/>
              </a:fillRef>
              <a:effectRef idx="0">
                <a:schemeClr val="dk1"/>
              </a:effectRef>
              <a:fontRef idx="minor">
                <a:schemeClr val="tx1"/>
              </a:fontRef>
            </p:style>
          </p:cxnSp>
        </p:grpSp>
        <p:sp>
          <p:nvSpPr>
            <p:cNvPr id="47" name="CuadroTexto 107">
              <a:extLst>
                <a:ext uri="{FF2B5EF4-FFF2-40B4-BE49-F238E27FC236}">
                  <a16:creationId xmlns:a16="http://schemas.microsoft.com/office/drawing/2014/main" id="{E3CA91A6-6475-41C8-8C82-8612DDEB61C0}"/>
                </a:ext>
              </a:extLst>
            </p:cNvPr>
            <p:cNvSpPr txBox="1"/>
            <p:nvPr/>
          </p:nvSpPr>
          <p:spPr>
            <a:xfrm>
              <a:off x="2728168" y="2707893"/>
              <a:ext cx="1624404" cy="646327"/>
            </a:xfrm>
            <a:prstGeom prst="rect">
              <a:avLst/>
            </a:prstGeom>
            <a:solidFill>
              <a:schemeClr val="accent6">
                <a:lumMod val="75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b="1">
                  <a:latin typeface="Calibri"/>
                  <a:ea typeface="Calibri"/>
                  <a:cs typeface="Calibri"/>
                  <a:sym typeface="Calibri"/>
                </a:defRPr>
              </a:lvl1pPr>
            </a:lstStyle>
            <a:p>
              <a:pPr algn="ctr"/>
              <a:r>
                <a:rPr lang="en-US" dirty="0">
                  <a:solidFill>
                    <a:schemeClr val="bg1"/>
                  </a:solidFill>
                </a:rPr>
                <a:t>AUTONOMOUS</a:t>
              </a:r>
            </a:p>
            <a:p>
              <a:pPr algn="ctr"/>
              <a:r>
                <a:rPr lang="en-US" dirty="0">
                  <a:solidFill>
                    <a:schemeClr val="bg1"/>
                  </a:solidFill>
                </a:rPr>
                <a:t>PATHWAY</a:t>
              </a:r>
            </a:p>
          </p:txBody>
        </p:sp>
        <p:sp>
          <p:nvSpPr>
            <p:cNvPr id="48" name="CuadroTexto 106">
              <a:extLst>
                <a:ext uri="{FF2B5EF4-FFF2-40B4-BE49-F238E27FC236}">
                  <a16:creationId xmlns:a16="http://schemas.microsoft.com/office/drawing/2014/main" id="{30461DB8-224A-459B-B1CC-7BB5B9DC3CDB}"/>
                </a:ext>
              </a:extLst>
            </p:cNvPr>
            <p:cNvSpPr txBox="1"/>
            <p:nvPr/>
          </p:nvSpPr>
          <p:spPr>
            <a:xfrm flipH="1">
              <a:off x="563328" y="2273146"/>
              <a:ext cx="2070206" cy="523216"/>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b="1">
                  <a:latin typeface="Calibri"/>
                  <a:ea typeface="Calibri"/>
                  <a:cs typeface="Calibri"/>
                  <a:sym typeface="Calibri"/>
                </a:defRPr>
              </a:lvl1pPr>
            </a:lstStyle>
            <a:p>
              <a:pPr algn="ctr"/>
              <a:r>
                <a:rPr lang="en-US" dirty="0">
                  <a:solidFill>
                    <a:schemeClr val="bg1"/>
                  </a:solidFill>
                </a:rPr>
                <a:t>AMBIENT TEMPERATURE</a:t>
              </a:r>
            </a:p>
            <a:p>
              <a:pPr algn="ctr"/>
              <a:r>
                <a:rPr lang="en-US" dirty="0">
                  <a:solidFill>
                    <a:schemeClr val="bg1"/>
                  </a:solidFill>
                </a:rPr>
                <a:t>PATHWAY</a:t>
              </a:r>
            </a:p>
          </p:txBody>
        </p:sp>
        <p:sp>
          <p:nvSpPr>
            <p:cNvPr id="49" name="CuadroTexto 106">
              <a:extLst>
                <a:ext uri="{FF2B5EF4-FFF2-40B4-BE49-F238E27FC236}">
                  <a16:creationId xmlns:a16="http://schemas.microsoft.com/office/drawing/2014/main" id="{D717A66F-CACA-4A35-BA22-2535B9EEB501}"/>
                </a:ext>
              </a:extLst>
            </p:cNvPr>
            <p:cNvSpPr txBox="1"/>
            <p:nvPr/>
          </p:nvSpPr>
          <p:spPr>
            <a:xfrm flipH="1">
              <a:off x="1351467" y="3423963"/>
              <a:ext cx="1758894" cy="646327"/>
            </a:xfrm>
            <a:prstGeom prst="rect">
              <a:avLst/>
            </a:prstGeom>
            <a:solidFill>
              <a:srgbClr val="4472C4"/>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b="1">
                  <a:latin typeface="Calibri"/>
                  <a:ea typeface="Calibri"/>
                  <a:cs typeface="Calibri"/>
                  <a:sym typeface="Calibri"/>
                </a:defRPr>
              </a:lvl1pPr>
            </a:lstStyle>
            <a:p>
              <a:pPr algn="ctr"/>
              <a:r>
                <a:rPr lang="en-US" dirty="0">
                  <a:solidFill>
                    <a:schemeClr val="bg1"/>
                  </a:solidFill>
                </a:rPr>
                <a:t>VERNALIZATION </a:t>
              </a:r>
            </a:p>
            <a:p>
              <a:pPr algn="ctr"/>
              <a:r>
                <a:rPr lang="en-US" dirty="0">
                  <a:solidFill>
                    <a:schemeClr val="bg1"/>
                  </a:solidFill>
                </a:rPr>
                <a:t>PATHWAY</a:t>
              </a:r>
            </a:p>
          </p:txBody>
        </p:sp>
        <p:sp>
          <p:nvSpPr>
            <p:cNvPr id="51" name="Conector recto de flecha 117">
              <a:extLst>
                <a:ext uri="{FF2B5EF4-FFF2-40B4-BE49-F238E27FC236}">
                  <a16:creationId xmlns:a16="http://schemas.microsoft.com/office/drawing/2014/main" id="{A0596239-DA4A-4A63-830C-A42C67CFE349}"/>
                </a:ext>
              </a:extLst>
            </p:cNvPr>
            <p:cNvSpPr/>
            <p:nvPr/>
          </p:nvSpPr>
          <p:spPr>
            <a:xfrm rot="3000000" flipV="1">
              <a:off x="44635" y="3492942"/>
              <a:ext cx="2325549" cy="344704"/>
            </a:xfrm>
            <a:prstGeom prst="line">
              <a:avLst/>
            </a:prstGeom>
            <a:noFill/>
            <a:ln w="28575" cap="flat">
              <a:solidFill>
                <a:srgbClr val="FF0000"/>
              </a:solidFill>
              <a:prstDash val="sysDash"/>
              <a:round/>
              <a:tailEnd type="triangle" w="med" len="med"/>
            </a:ln>
            <a:effectLst/>
          </p:spPr>
          <p:txBody>
            <a:bodyPr wrap="square" lIns="45718" tIns="45718" rIns="45718" bIns="45718" numCol="1" anchor="t">
              <a:noAutofit/>
            </a:bodyPr>
            <a:lstStyle/>
            <a:p>
              <a:endParaRPr lang="en-US" dirty="0"/>
            </a:p>
          </p:txBody>
        </p:sp>
        <p:sp>
          <p:nvSpPr>
            <p:cNvPr id="55" name="Conector recto de flecha 117">
              <a:extLst>
                <a:ext uri="{FF2B5EF4-FFF2-40B4-BE49-F238E27FC236}">
                  <a16:creationId xmlns:a16="http://schemas.microsoft.com/office/drawing/2014/main" id="{58C624A1-0C07-4110-9016-C2DD9EBA4F9D}"/>
                </a:ext>
              </a:extLst>
            </p:cNvPr>
            <p:cNvSpPr/>
            <p:nvPr/>
          </p:nvSpPr>
          <p:spPr>
            <a:xfrm rot="4500000">
              <a:off x="2178280" y="4136850"/>
              <a:ext cx="483825" cy="118727"/>
            </a:xfrm>
            <a:prstGeom prst="line">
              <a:avLst/>
            </a:prstGeom>
            <a:noFill/>
            <a:ln w="28575" cap="flat">
              <a:solidFill>
                <a:srgbClr val="4472C4"/>
              </a:solidFill>
              <a:prstDash val="sysDash"/>
              <a:round/>
              <a:tailEnd type="triangle" w="med" len="med"/>
            </a:ln>
            <a:effectLst/>
          </p:spPr>
          <p:txBody>
            <a:bodyPr wrap="square" lIns="45718" tIns="45718" rIns="45718" bIns="45718" numCol="1" anchor="t">
              <a:noAutofit/>
            </a:bodyPr>
            <a:lstStyle/>
            <a:p>
              <a:endParaRPr lang="en-US" dirty="0"/>
            </a:p>
          </p:txBody>
        </p:sp>
        <p:sp>
          <p:nvSpPr>
            <p:cNvPr id="56" name="Conector recto de flecha 117">
              <a:extLst>
                <a:ext uri="{FF2B5EF4-FFF2-40B4-BE49-F238E27FC236}">
                  <a16:creationId xmlns:a16="http://schemas.microsoft.com/office/drawing/2014/main" id="{561F0DD5-1FD2-44E8-BA4A-FEAC41BD56E9}"/>
                </a:ext>
              </a:extLst>
            </p:cNvPr>
            <p:cNvSpPr/>
            <p:nvPr/>
          </p:nvSpPr>
          <p:spPr>
            <a:xfrm rot="18600000" flipH="1" flipV="1">
              <a:off x="2580469" y="3609012"/>
              <a:ext cx="1948321" cy="448441"/>
            </a:xfrm>
            <a:prstGeom prst="line">
              <a:avLst/>
            </a:prstGeom>
            <a:noFill/>
            <a:ln w="28575" cap="flat">
              <a:solidFill>
                <a:schemeClr val="accent6"/>
              </a:solidFill>
              <a:prstDash val="sysDash"/>
              <a:round/>
              <a:tailEnd type="triangle" w="med" len="med"/>
            </a:ln>
            <a:effectLst/>
          </p:spPr>
          <p:txBody>
            <a:bodyPr wrap="square" lIns="45718" tIns="45718" rIns="45718" bIns="45718" numCol="1" anchor="t">
              <a:noAutofit/>
            </a:bodyPr>
            <a:lstStyle/>
            <a:p>
              <a:endParaRPr lang="en-US" dirty="0"/>
            </a:p>
          </p:txBody>
        </p:sp>
      </p:grpSp>
      <p:sp>
        <p:nvSpPr>
          <p:cNvPr id="50" name="Rectángulo 13">
            <a:extLst>
              <a:ext uri="{FF2B5EF4-FFF2-40B4-BE49-F238E27FC236}">
                <a16:creationId xmlns:a16="http://schemas.microsoft.com/office/drawing/2014/main" id="{020D18A9-F1CF-44C6-9DB5-7F5440C50668}"/>
              </a:ext>
            </a:extLst>
          </p:cNvPr>
          <p:cNvSpPr/>
          <p:nvPr/>
        </p:nvSpPr>
        <p:spPr>
          <a:xfrm>
            <a:off x="265761" y="1013215"/>
            <a:ext cx="4306239" cy="4630191"/>
          </a:xfrm>
          <a:prstGeom prst="rect">
            <a:avLst/>
          </a:prstGeom>
          <a:ln w="19050">
            <a:solidFill>
              <a:srgbClr val="000000"/>
            </a:solidFill>
            <a:prstDash val="sysDash"/>
          </a:ln>
        </p:spPr>
        <p:txBody>
          <a:bodyPr lIns="45718" tIns="45718" rIns="45718" bIns="45718" anchor="ctr"/>
          <a:lstStyle/>
          <a:p>
            <a:pPr algn="ctr">
              <a:defRPr>
                <a:solidFill>
                  <a:srgbClr val="FFFFFF"/>
                </a:solidFill>
              </a:defRPr>
            </a:pPr>
            <a:endParaRPr lang="en-US" dirty="0"/>
          </a:p>
        </p:txBody>
      </p:sp>
    </p:spTree>
    <p:extLst>
      <p:ext uri="{BB962C8B-B14F-4D97-AF65-F5344CB8AC3E}">
        <p14:creationId xmlns:p14="http://schemas.microsoft.com/office/powerpoint/2010/main" val="282498219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1040" y="1268759"/>
            <a:ext cx="835824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FLC</a:t>
            </a:r>
            <a:r>
              <a:rPr kumimoji="0" lang="en-US" sz="2000" b="1" i="0" u="none" strike="noStrike" kern="1200" cap="none" spc="0" normalizeH="0" baseline="0" noProof="0" dirty="0">
                <a:ln>
                  <a:noFill/>
                </a:ln>
                <a:solidFill>
                  <a:prstClr val="black"/>
                </a:solidFill>
                <a:effectLst/>
                <a:uLnTx/>
                <a:uFillTx/>
                <a:latin typeface="Calibri"/>
                <a:ea typeface="+mn-ea"/>
                <a:cs typeface="+mn-cs"/>
              </a:rPr>
              <a:t> –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Codifica</a:t>
            </a:r>
            <a:r>
              <a:rPr kumimoji="0" lang="en-US" sz="2000" b="1" i="0" u="none" strike="noStrike" kern="1200" cap="none" spc="0" normalizeH="0" baseline="0" noProof="0" dirty="0">
                <a:ln>
                  <a:noFill/>
                </a:ln>
                <a:solidFill>
                  <a:prstClr val="black"/>
                </a:solidFill>
                <a:effectLst/>
                <a:uLnTx/>
                <a:uFillTx/>
                <a:latin typeface="Calibri"/>
                <a:ea typeface="+mn-ea"/>
                <a:cs typeface="+mn-cs"/>
              </a:rPr>
              <a:t> un factor de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transcripción</a:t>
            </a:r>
            <a:r>
              <a:rPr kumimoji="0" lang="en-US" sz="2000" b="1" i="0" u="none" strike="noStrike" kern="1200" cap="none" spc="0" normalizeH="0" baseline="0" noProof="0" dirty="0">
                <a:ln>
                  <a:noFill/>
                </a:ln>
                <a:solidFill>
                  <a:prstClr val="black"/>
                </a:solidFill>
                <a:effectLst/>
                <a:uLnTx/>
                <a:uFillTx/>
                <a:latin typeface="Calibri"/>
                <a:ea typeface="+mn-ea"/>
                <a:cs typeface="+mn-cs"/>
              </a:rPr>
              <a:t> MADS-box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que</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ratarda</a:t>
            </a:r>
            <a:r>
              <a:rPr kumimoji="0" lang="en-US" sz="2000" b="1" i="0" u="none" strike="noStrike" kern="1200" cap="none" spc="0" normalizeH="0" baseline="0" noProof="0" dirty="0">
                <a:ln>
                  <a:noFill/>
                </a:ln>
                <a:solidFill>
                  <a:prstClr val="black"/>
                </a:solidFill>
                <a:effectLst/>
                <a:uLnTx/>
                <a:uFillTx/>
                <a:latin typeface="Calibri"/>
                <a:ea typeface="+mn-ea"/>
                <a:cs typeface="+mn-cs"/>
              </a:rPr>
              <a:t> la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transición</a:t>
            </a:r>
            <a:r>
              <a:rPr kumimoji="0" lang="en-US" sz="2000" b="1" i="0" u="none" strike="noStrike" kern="1200" cap="none" spc="0" normalizeH="0" baseline="0" noProof="0" dirty="0">
                <a:ln>
                  <a:noFill/>
                </a:ln>
                <a:solidFill>
                  <a:prstClr val="black"/>
                </a:solidFill>
                <a:effectLst/>
                <a:uLnTx/>
                <a:uFillTx/>
                <a:latin typeface="Calibri"/>
                <a:ea typeface="+mn-ea"/>
                <a:cs typeface="+mn-cs"/>
              </a:rPr>
              <a:t> floral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Reprime la transcripción de </a:t>
            </a:r>
            <a:r>
              <a:rPr kumimoji="0" lang="en-US" sz="2000" b="1" i="1" u="none" strike="noStrike" kern="1200" cap="none" spc="0" normalizeH="0" baseline="0" noProof="0" dirty="0">
                <a:ln>
                  <a:noFill/>
                </a:ln>
                <a:solidFill>
                  <a:prstClr val="black"/>
                </a:solidFill>
                <a:effectLst/>
                <a:uLnTx/>
                <a:uFillTx/>
                <a:latin typeface="Calibri"/>
                <a:ea typeface="+mn-ea"/>
                <a:cs typeface="+mn-cs"/>
              </a:rPr>
              <a:t>AGAMOUS-LIKE 20</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1" u="none" strike="noStrike" kern="1200" cap="none" spc="0" normalizeH="0" baseline="0" noProof="0" dirty="0">
                <a:ln>
                  <a:noFill/>
                </a:ln>
                <a:solidFill>
                  <a:prstClr val="black"/>
                </a:solidFill>
                <a:effectLst/>
                <a:uLnTx/>
                <a:uFillTx/>
                <a:latin typeface="Calibri"/>
                <a:ea typeface="+mn-ea"/>
                <a:cs typeface="+mn-cs"/>
              </a:rPr>
              <a:t>AGL20</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n-US" sz="2000" b="1" i="1" u="none" strike="noStrike" kern="1200" cap="none" spc="0" normalizeH="0" baseline="0" noProof="0" dirty="0">
                <a:ln>
                  <a:noFill/>
                </a:ln>
                <a:solidFill>
                  <a:prstClr val="black"/>
                </a:solidFill>
                <a:effectLst/>
                <a:uLnTx/>
                <a:uFillTx/>
                <a:latin typeface="Calibri"/>
                <a:ea typeface="+mn-ea"/>
                <a:cs typeface="+mn-cs"/>
              </a:rPr>
              <a:t>SUPPRESSOR OF 	  OVEREXPRESSION OF CONSTANS 1</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1" u="none" strike="noStrike" kern="1200" cap="none" spc="0" normalizeH="0" baseline="0" noProof="0" dirty="0">
                <a:ln>
                  <a:noFill/>
                </a:ln>
                <a:solidFill>
                  <a:prstClr val="black"/>
                </a:solidFill>
                <a:effectLst/>
                <a:uLnTx/>
                <a:uFillTx/>
                <a:latin typeface="Calibri"/>
                <a:ea typeface="+mn-ea"/>
                <a:cs typeface="+mn-cs"/>
              </a:rPr>
              <a:t>SOC1</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Altamente</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expresado</a:t>
            </a:r>
            <a:r>
              <a:rPr kumimoji="0" lang="en-US" sz="2000" b="1" i="0" u="none" strike="noStrike" kern="1200" cap="none" spc="0" normalizeH="0" baseline="0" noProof="0" dirty="0">
                <a:ln>
                  <a:noFill/>
                </a:ln>
                <a:solidFill>
                  <a:prstClr val="black"/>
                </a:solidFill>
                <a:effectLst/>
                <a:uLnTx/>
                <a:uFillTx/>
                <a:latin typeface="Calibri"/>
                <a:ea typeface="+mn-ea"/>
                <a:cs typeface="+mn-cs"/>
              </a:rPr>
              <a:t> en un SAM no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vernalizado</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2 Rectángulo"/>
          <p:cNvSpPr/>
          <p:nvPr/>
        </p:nvSpPr>
        <p:spPr>
          <a:xfrm>
            <a:off x="2559768" y="309870"/>
            <a:ext cx="4102662" cy="523220"/>
          </a:xfrm>
          <a:prstGeom prst="rect">
            <a:avLst/>
          </a:prstGeom>
          <a:solidFill>
            <a:schemeClr val="accent6"/>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FLOWERING LOCUS 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a:ln>
                  <a:noFill/>
                </a:ln>
                <a:solidFill>
                  <a:prstClr val="black"/>
                </a:solidFill>
                <a:effectLst/>
                <a:uLnTx/>
                <a:uFillTx/>
                <a:latin typeface="Calibri"/>
                <a:ea typeface="+mn-ea"/>
                <a:cs typeface="+mn-cs"/>
              </a:rPr>
              <a:t>FLC</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33717"/>
            <a:ext cx="65897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recto"/>
          <p:cNvCxnSpPr/>
          <p:nvPr/>
        </p:nvCxnSpPr>
        <p:spPr>
          <a:xfrm>
            <a:off x="6251275" y="4077072"/>
            <a:ext cx="972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7 Conector recto"/>
          <p:cNvCxnSpPr/>
          <p:nvPr/>
        </p:nvCxnSpPr>
        <p:spPr>
          <a:xfrm>
            <a:off x="6251275" y="3833717"/>
            <a:ext cx="0" cy="459379"/>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8 Rectángulo"/>
          <p:cNvSpPr/>
          <p:nvPr/>
        </p:nvSpPr>
        <p:spPr>
          <a:xfrm>
            <a:off x="7452320" y="3846239"/>
            <a:ext cx="6157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1" u="none" strike="noStrike" kern="1200" cap="none" spc="0" normalizeH="0" baseline="0" noProof="0" dirty="0">
                <a:ln>
                  <a:noFill/>
                </a:ln>
                <a:solidFill>
                  <a:prstClr val="black"/>
                </a:solidFill>
                <a:effectLst/>
                <a:uLnTx/>
                <a:uFillTx/>
                <a:latin typeface="Calibri"/>
                <a:ea typeface="+mn-ea"/>
                <a:cs typeface="+mn-cs"/>
              </a:rPr>
              <a:t>FLC</a:t>
            </a:r>
          </a:p>
        </p:txBody>
      </p:sp>
    </p:spTree>
    <p:extLst>
      <p:ext uri="{BB962C8B-B14F-4D97-AF65-F5344CB8AC3E}">
        <p14:creationId xmlns:p14="http://schemas.microsoft.com/office/powerpoint/2010/main" val="714633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grpSp>
        <p:nvGrpSpPr>
          <p:cNvPr id="11" name="10 Grupo"/>
          <p:cNvGrpSpPr/>
          <p:nvPr/>
        </p:nvGrpSpPr>
        <p:grpSpPr>
          <a:xfrm>
            <a:off x="3297134" y="2492896"/>
            <a:ext cx="5955386" cy="4409074"/>
            <a:chOff x="533400" y="914400"/>
            <a:chExt cx="7843838" cy="5772150"/>
          </a:xfrm>
        </p:grpSpPr>
        <p:pic>
          <p:nvPicPr>
            <p:cNvPr id="4" name="Picture 3" descr="pp24270"/>
            <p:cNvPicPr preferRelativeResize="0">
              <a:picLocks noChangeAspect="1" noChangeArrowheads="1"/>
            </p:cNvPicPr>
            <p:nvPr/>
          </p:nvPicPr>
          <p:blipFill>
            <a:blip r:embed="rId2"/>
            <a:srcRect t="2429" b="3714"/>
            <a:stretch>
              <a:fillRect/>
            </a:stretch>
          </p:blipFill>
          <p:spPr bwMode="auto">
            <a:xfrm>
              <a:off x="533400" y="914400"/>
              <a:ext cx="7843838" cy="5772150"/>
            </a:xfrm>
            <a:prstGeom prst="rect">
              <a:avLst/>
            </a:prstGeom>
            <a:noFill/>
            <a:ln w="9525">
              <a:noFill/>
              <a:miter lim="800000"/>
              <a:headEnd/>
              <a:tailEnd/>
            </a:ln>
          </p:spPr>
        </p:pic>
        <p:sp>
          <p:nvSpPr>
            <p:cNvPr id="5" name="Text Box 4"/>
            <p:cNvSpPr txBox="1">
              <a:spLocks noChangeArrowheads="1"/>
            </p:cNvSpPr>
            <p:nvPr/>
          </p:nvSpPr>
          <p:spPr bwMode="auto">
            <a:xfrm>
              <a:off x="3752850" y="4464050"/>
              <a:ext cx="1657350" cy="64135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Winter annual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without cold</a:t>
              </a:r>
            </a:p>
          </p:txBody>
        </p:sp>
        <p:sp>
          <p:nvSpPr>
            <p:cNvPr id="6" name="Text Box 5"/>
            <p:cNvSpPr txBox="1">
              <a:spLocks noChangeArrowheads="1"/>
            </p:cNvSpPr>
            <p:nvPr/>
          </p:nvSpPr>
          <p:spPr bwMode="auto">
            <a:xfrm>
              <a:off x="3886200" y="5562600"/>
              <a:ext cx="1352550" cy="3667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FLC</a:t>
              </a:r>
              <a:r>
                <a:rPr kumimoji="0" lang="en-US" sz="1800" b="0" i="0" u="none" strike="noStrike" kern="1200" cap="none" spc="0" normalizeH="0" baseline="0" noProof="0">
                  <a:ln>
                    <a:noFill/>
                  </a:ln>
                  <a:solidFill>
                    <a:prstClr val="black"/>
                  </a:solidFill>
                  <a:effectLst/>
                  <a:uLnTx/>
                  <a:uFillTx/>
                  <a:latin typeface="Calibri"/>
                  <a:ea typeface="+mn-ea"/>
                  <a:cs typeface="+mn-cs"/>
                </a:rPr>
                <a:t> mRNA</a:t>
              </a:r>
            </a:p>
          </p:txBody>
        </p:sp>
        <p:sp>
          <p:nvSpPr>
            <p:cNvPr id="7" name="Line 6"/>
            <p:cNvSpPr>
              <a:spLocks noChangeShapeType="1"/>
            </p:cNvSpPr>
            <p:nvPr/>
          </p:nvSpPr>
          <p:spPr bwMode="auto">
            <a:xfrm>
              <a:off x="4495800" y="5105400"/>
              <a:ext cx="0" cy="457200"/>
            </a:xfrm>
            <a:prstGeom prst="line">
              <a:avLst/>
            </a:prstGeom>
            <a:no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7"/>
            <p:cNvSpPr txBox="1">
              <a:spLocks noChangeArrowheads="1"/>
            </p:cNvSpPr>
            <p:nvPr/>
          </p:nvSpPr>
          <p:spPr bwMode="auto">
            <a:xfrm>
              <a:off x="898525" y="5105400"/>
              <a:ext cx="2149475" cy="6413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Winter annual after 40 days cold</a:t>
              </a:r>
            </a:p>
          </p:txBody>
        </p:sp>
        <p:sp>
          <p:nvSpPr>
            <p:cNvPr id="9" name="Line 8"/>
            <p:cNvSpPr>
              <a:spLocks noChangeShapeType="1"/>
            </p:cNvSpPr>
            <p:nvPr/>
          </p:nvSpPr>
          <p:spPr bwMode="auto">
            <a:xfrm>
              <a:off x="2819400" y="5562600"/>
              <a:ext cx="685800" cy="457200"/>
            </a:xfrm>
            <a:prstGeom prst="line">
              <a:avLst/>
            </a:prstGeom>
            <a:no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 Box 9"/>
            <p:cNvSpPr txBox="1">
              <a:spLocks noChangeArrowheads="1"/>
            </p:cNvSpPr>
            <p:nvPr/>
          </p:nvSpPr>
          <p:spPr bwMode="auto">
            <a:xfrm>
              <a:off x="6019800" y="5105400"/>
              <a:ext cx="2149475" cy="91598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Winter annual without cold, but with </a:t>
              </a:r>
              <a:r>
                <a:rPr kumimoji="0" lang="en-US" sz="1800" b="0" i="1" u="none" strike="noStrike" kern="1200" cap="none" spc="0" normalizeH="0" baseline="0" noProof="0">
                  <a:ln>
                    <a:noFill/>
                  </a:ln>
                  <a:solidFill>
                    <a:prstClr val="black"/>
                  </a:solidFill>
                  <a:effectLst/>
                  <a:uLnTx/>
                  <a:uFillTx/>
                  <a:latin typeface="Calibri"/>
                  <a:ea typeface="+mn-ea"/>
                  <a:cs typeface="+mn-cs"/>
                </a:rPr>
                <a:t>flc</a:t>
              </a:r>
              <a:r>
                <a:rPr kumimoji="0" lang="en-US" sz="1800" b="0" i="0" u="none" strike="noStrike" kern="1200" cap="none" spc="0" normalizeH="0" baseline="0" noProof="0">
                  <a:ln>
                    <a:noFill/>
                  </a:ln>
                  <a:solidFill>
                    <a:prstClr val="black"/>
                  </a:solidFill>
                  <a:effectLst/>
                  <a:uLnTx/>
                  <a:uFillTx/>
                  <a:latin typeface="Calibri"/>
                  <a:ea typeface="+mn-ea"/>
                  <a:cs typeface="+mn-cs"/>
                </a:rPr>
                <a:t> mutation</a:t>
              </a:r>
            </a:p>
          </p:txBody>
        </p:sp>
      </p:grpSp>
      <p:sp>
        <p:nvSpPr>
          <p:cNvPr id="12" name="11 Rectángulo"/>
          <p:cNvSpPr/>
          <p:nvPr/>
        </p:nvSpPr>
        <p:spPr>
          <a:xfrm>
            <a:off x="4848046" y="1289010"/>
            <a:ext cx="421975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black"/>
                </a:solidFill>
                <a:effectLst/>
                <a:uLnTx/>
                <a:uFillTx/>
                <a:latin typeface="Calibri"/>
                <a:ea typeface="+mn-ea"/>
                <a:cs typeface="+mn-cs"/>
              </a:rPr>
              <a:t>FLC</a:t>
            </a:r>
            <a:r>
              <a:rPr kumimoji="0" lang="es-MX"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(Flowering Locus C</a:t>
            </a:r>
            <a:r>
              <a:rPr kumimoji="0" lang="es-MX" sz="1800" b="0" i="0" u="none" strike="noStrike" kern="1200" cap="none" spc="0" normalizeH="0" baseline="0" noProof="0" dirty="0">
                <a:ln>
                  <a:noFill/>
                </a:ln>
                <a:solidFill>
                  <a:prstClr val="black"/>
                </a:solidFill>
                <a:effectLst/>
                <a:uLnTx/>
                <a:uFillTx/>
                <a:latin typeface="Calibri"/>
                <a:ea typeface="+mn-ea"/>
                <a:cs typeface="+mn-cs"/>
              </a:rPr>
              <a:t>: Codifica un factor de transcripción MADS-box que inhibe la floración </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0" y="1248480"/>
            <a:ext cx="4538480" cy="305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a:t>
            </a:r>
            <a:r>
              <a:rPr kumimoji="0" lang="es-MX" sz="2000" b="0" i="0" u="none" strike="noStrike" kern="1200" cap="none" spc="0" normalizeH="0" baseline="0" noProof="0" dirty="0">
                <a:ln>
                  <a:noFill/>
                </a:ln>
                <a:solidFill>
                  <a:prstClr val="black"/>
                </a:solidFill>
                <a:effectLst/>
                <a:uLnTx/>
                <a:uFillTx/>
                <a:latin typeface="Calibri"/>
                <a:ea typeface="+mn-ea"/>
                <a:cs typeface="+mn-cs"/>
              </a:rPr>
              <a:t>Induce cambios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epigenéticos</a:t>
            </a:r>
            <a:r>
              <a:rPr kumimoji="0" lang="es-MX" sz="2000" b="0" i="0" u="none" strike="noStrike" kern="1200" cap="none" spc="0" normalizeH="0" baseline="0" noProof="0" dirty="0">
                <a:ln>
                  <a:noFill/>
                </a:ln>
                <a:solidFill>
                  <a:prstClr val="black"/>
                </a:solidFill>
                <a:effectLst/>
                <a:uLnTx/>
                <a:uFillTx/>
                <a:latin typeface="Calibri"/>
                <a:ea typeface="+mn-ea"/>
                <a:cs typeface="+mn-cs"/>
              </a:rPr>
              <a:t>  sobre la estructura de la cromatina, inhibe la transcripción de FLC</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549273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13 Rectángulo"/>
          <p:cNvSpPr/>
          <p:nvPr/>
        </p:nvSpPr>
        <p:spPr>
          <a:xfrm>
            <a:off x="-1" y="0"/>
            <a:ext cx="4211961"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a:t>
            </a:r>
            <a:r>
              <a:rPr kumimoji="0" lang="es-MX" sz="2000" b="0" i="0" u="none" strike="noStrike" kern="1200" cap="none" spc="0" normalizeH="0" baseline="0" noProof="0" dirty="0">
                <a:ln>
                  <a:noFill/>
                </a:ln>
                <a:solidFill>
                  <a:prstClr val="black"/>
                </a:solidFill>
                <a:effectLst/>
                <a:uLnTx/>
                <a:uFillTx/>
                <a:latin typeface="Calibri"/>
                <a:ea typeface="+mn-ea"/>
                <a:cs typeface="+mn-cs"/>
              </a:rPr>
              <a:t>Induce cambios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epigenéticos</a:t>
            </a:r>
            <a:r>
              <a:rPr kumimoji="0" lang="es-MX" sz="2000" b="0" i="0" u="none" strike="noStrike" kern="1200" cap="none" spc="0" normalizeH="0" baseline="0" noProof="0" dirty="0">
                <a:ln>
                  <a:noFill/>
                </a:ln>
                <a:solidFill>
                  <a:prstClr val="black"/>
                </a:solidFill>
                <a:effectLst/>
                <a:uLnTx/>
                <a:uFillTx/>
                <a:latin typeface="Calibri"/>
                <a:ea typeface="+mn-ea"/>
                <a:cs typeface="+mn-cs"/>
              </a:rPr>
              <a:t>  sobre la estructura de la cromatina, inhibe la transcripción de FLC</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Imagen 2"/>
          <p:cNvPicPr>
            <a:picLocks noChangeAspect="1"/>
          </p:cNvPicPr>
          <p:nvPr/>
        </p:nvPicPr>
        <p:blipFill>
          <a:blip r:embed="rId2"/>
          <a:stretch>
            <a:fillRect/>
          </a:stretch>
        </p:blipFill>
        <p:spPr>
          <a:xfrm>
            <a:off x="4572000" y="332656"/>
            <a:ext cx="4375468" cy="5760640"/>
          </a:xfrm>
          <a:prstGeom prst="rect">
            <a:avLst/>
          </a:prstGeom>
        </p:spPr>
      </p:pic>
    </p:spTree>
    <p:extLst>
      <p:ext uri="{BB962C8B-B14F-4D97-AF65-F5344CB8AC3E}">
        <p14:creationId xmlns:p14="http://schemas.microsoft.com/office/powerpoint/2010/main" val="3870290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43315CA-C9F6-48FA-9356-86986B97FE8C}"/>
              </a:ext>
            </a:extLst>
          </p:cNvPr>
          <p:cNvSpPr txBox="1">
            <a:spLocks/>
          </p:cNvSpPr>
          <p:nvPr/>
        </p:nvSpPr>
        <p:spPr>
          <a:xfrm>
            <a:off x="0" y="133540"/>
            <a:ext cx="91440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nchor="t">
            <a:normAutofit/>
          </a:bodyPr>
          <a:lstStyle>
            <a:lvl1pPr marL="0" marR="0" indent="0" algn="ctr" defTabSz="914400" rtl="0" latinLnBrk="0">
              <a:lnSpc>
                <a:spcPct val="100000"/>
              </a:lnSpc>
              <a:spcBef>
                <a:spcPts val="0"/>
              </a:spcBef>
              <a:spcAft>
                <a:spcPts val="0"/>
              </a:spcAft>
              <a:buClrTx/>
              <a:buSzTx/>
              <a:buFontTx/>
              <a:buNone/>
              <a:tabLst/>
              <a:defRPr sz="2400" b="1" i="0" u="sng"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2700" b="1" i="0" u="none" strike="noStrike" cap="none" spc="0" baseline="0">
                <a:solidFill>
                  <a:srgbClr val="000000"/>
                </a:solidFill>
                <a:uFillTx/>
                <a:latin typeface="+mj-lt"/>
                <a:ea typeface="+mj-ea"/>
                <a:cs typeface="+mj-cs"/>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Regulation of </a:t>
            </a: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rPr>
              <a:t>FLC </a:t>
            </a: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in response to changes in ambient temperature</a:t>
            </a:r>
            <a:endParaRPr lang="en-US" sz="24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5" name="Text Box 32">
            <a:extLst>
              <a:ext uri="{FF2B5EF4-FFF2-40B4-BE49-F238E27FC236}">
                <a16:creationId xmlns:a16="http://schemas.microsoft.com/office/drawing/2014/main" id="{3BC61E39-A8D4-40EE-BBCE-A40B803F3492}"/>
              </a:ext>
            </a:extLst>
          </p:cNvPr>
          <p:cNvSpPr txBox="1"/>
          <p:nvPr/>
        </p:nvSpPr>
        <p:spPr>
          <a:xfrm>
            <a:off x="267221" y="6085716"/>
            <a:ext cx="8623005"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900"/>
              </a:spcBef>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Adapted from Song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(2013) Remembering the prolonged cold of winter. Curr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Biol</a:t>
            </a:r>
            <a:r>
              <a:rPr lang="en-US" sz="800" b="0" dirty="0">
                <a:latin typeface="Times New Roman" panose="02020603050405020304" pitchFamily="18" charset="0"/>
                <a:ea typeface="Calibri" panose="020F0502020204030204" pitchFamily="34" charset="0"/>
                <a:cs typeface="Times New Roman" panose="02020603050405020304" pitchFamily="18" charset="0"/>
              </a:rPr>
              <a:t> 23: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R807–R811</a:t>
            </a:r>
            <a:endParaRPr lang="en-US" sz="800" b="0" dirty="0">
              <a:latin typeface="Times New Roman" panose="02020603050405020304" pitchFamily="18" charset="0"/>
              <a:cs typeface="Times New Roman" panose="02020603050405020304" pitchFamily="18" charset="0"/>
            </a:endParaRPr>
          </a:p>
        </p:txBody>
      </p:sp>
      <p:grpSp>
        <p:nvGrpSpPr>
          <p:cNvPr id="2" name="Grupo 1">
            <a:extLst>
              <a:ext uri="{FF2B5EF4-FFF2-40B4-BE49-F238E27FC236}">
                <a16:creationId xmlns:a16="http://schemas.microsoft.com/office/drawing/2014/main" id="{B9A1A3F5-B12B-40FA-AF70-FD12D15E7E84}"/>
              </a:ext>
            </a:extLst>
          </p:cNvPr>
          <p:cNvGrpSpPr/>
          <p:nvPr/>
        </p:nvGrpSpPr>
        <p:grpSpPr>
          <a:xfrm>
            <a:off x="265814" y="847998"/>
            <a:ext cx="6082798" cy="5092331"/>
            <a:chOff x="1373365" y="882834"/>
            <a:chExt cx="6082798" cy="5092331"/>
          </a:xfrm>
        </p:grpSpPr>
        <p:sp>
          <p:nvSpPr>
            <p:cNvPr id="6" name="CuadroTexto 5">
              <a:extLst>
                <a:ext uri="{FF2B5EF4-FFF2-40B4-BE49-F238E27FC236}">
                  <a16:creationId xmlns:a16="http://schemas.microsoft.com/office/drawing/2014/main" id="{26E94F50-879F-4082-8492-72DEE6A307E6}"/>
                </a:ext>
              </a:extLst>
            </p:cNvPr>
            <p:cNvSpPr txBox="1"/>
            <p:nvPr/>
          </p:nvSpPr>
          <p:spPr>
            <a:xfrm rot="16200000">
              <a:off x="562683" y="4432208"/>
              <a:ext cx="2290872" cy="584775"/>
            </a:xfrm>
            <a:prstGeom prst="rect">
              <a:avLst/>
            </a:prstGeom>
            <a:solidFill>
              <a:schemeClr val="bg1"/>
            </a:solidFill>
          </p:spPr>
          <p:txBody>
            <a:bodyPr wrap="square" rtlCol="0">
              <a:spAutoFit/>
            </a:bodyPr>
            <a:lstStyle/>
            <a:p>
              <a:pPr algn="ctr"/>
              <a:r>
                <a:rPr lang="en-US" sz="1600" b="1" i="1" dirty="0">
                  <a:latin typeface="Calibri" panose="020F0502020204030204" pitchFamily="34" charset="0"/>
                  <a:cs typeface="Calibri" panose="020F0502020204030204" pitchFamily="34" charset="0"/>
                </a:rPr>
                <a:t>FLC</a:t>
              </a:r>
              <a:r>
                <a:rPr lang="en-US" sz="1600" b="1" dirty="0">
                  <a:latin typeface="Calibri" panose="020F0502020204030204" pitchFamily="34" charset="0"/>
                  <a:cs typeface="Calibri" panose="020F0502020204030204" pitchFamily="34" charset="0"/>
                </a:rPr>
                <a:t> gene</a:t>
              </a:r>
            </a:p>
            <a:p>
              <a:pPr algn="ctr"/>
              <a:r>
                <a:rPr lang="en-US" sz="1600" b="1" dirty="0">
                  <a:latin typeface="Calibri" panose="020F0502020204030204" pitchFamily="34" charset="0"/>
                  <a:cs typeface="Calibri" panose="020F0502020204030204" pitchFamily="34" charset="0"/>
                </a:rPr>
                <a:t> expression</a:t>
              </a:r>
            </a:p>
          </p:txBody>
        </p:sp>
        <p:sp>
          <p:nvSpPr>
            <p:cNvPr id="7" name="CuadroTexto 6">
              <a:extLst>
                <a:ext uri="{FF2B5EF4-FFF2-40B4-BE49-F238E27FC236}">
                  <a16:creationId xmlns:a16="http://schemas.microsoft.com/office/drawing/2014/main" id="{520592D2-1CCA-4D38-BE54-EF02D83EC4C5}"/>
                </a:ext>
              </a:extLst>
            </p:cNvPr>
            <p:cNvSpPr txBox="1"/>
            <p:nvPr/>
          </p:nvSpPr>
          <p:spPr>
            <a:xfrm rot="16200000">
              <a:off x="526184" y="2232433"/>
              <a:ext cx="2279138" cy="584775"/>
            </a:xfrm>
            <a:prstGeom prst="rect">
              <a:avLst/>
            </a:prstGeom>
            <a:noFill/>
          </p:spPr>
          <p:txBody>
            <a:bodyPr wrap="square" rtlCol="0">
              <a:spAutoFit/>
            </a:bodyPr>
            <a:lstStyle/>
            <a:p>
              <a:pPr algn="ctr"/>
              <a:r>
                <a:rPr lang="en-US" sz="1600" b="1" i="1" dirty="0">
                  <a:latin typeface="Calibri" panose="020F0502020204030204" pitchFamily="34" charset="0"/>
                  <a:cs typeface="Calibri" panose="020F0502020204030204" pitchFamily="34" charset="0"/>
                </a:rPr>
                <a:t>FLC locus </a:t>
              </a:r>
            </a:p>
            <a:p>
              <a:pPr algn="ctr"/>
              <a:r>
                <a:rPr lang="en-US" sz="1600" b="1" dirty="0">
                  <a:latin typeface="Calibri" panose="020F0502020204030204" pitchFamily="34" charset="0"/>
                  <a:cs typeface="Calibri" panose="020F0502020204030204" pitchFamily="34" charset="0"/>
                </a:rPr>
                <a:t>chromatin modification</a:t>
              </a:r>
            </a:p>
          </p:txBody>
        </p:sp>
        <p:grpSp>
          <p:nvGrpSpPr>
            <p:cNvPr id="8" name="Grupo 7">
              <a:extLst>
                <a:ext uri="{FF2B5EF4-FFF2-40B4-BE49-F238E27FC236}">
                  <a16:creationId xmlns:a16="http://schemas.microsoft.com/office/drawing/2014/main" id="{72AFE2FC-D66F-4F60-B90C-FA395994785B}"/>
                </a:ext>
              </a:extLst>
            </p:cNvPr>
            <p:cNvGrpSpPr/>
            <p:nvPr/>
          </p:nvGrpSpPr>
          <p:grpSpPr>
            <a:xfrm>
              <a:off x="2019599" y="882834"/>
              <a:ext cx="5436564" cy="5092331"/>
              <a:chOff x="2019599" y="882834"/>
              <a:chExt cx="5436564" cy="5092331"/>
            </a:xfrm>
          </p:grpSpPr>
          <p:grpSp>
            <p:nvGrpSpPr>
              <p:cNvPr id="9" name="Grupo 8">
                <a:extLst>
                  <a:ext uri="{FF2B5EF4-FFF2-40B4-BE49-F238E27FC236}">
                    <a16:creationId xmlns:a16="http://schemas.microsoft.com/office/drawing/2014/main" id="{AE1EBD76-D054-4D6E-9CA4-EBF3B05EEFCD}"/>
                  </a:ext>
                </a:extLst>
              </p:cNvPr>
              <p:cNvGrpSpPr/>
              <p:nvPr/>
            </p:nvGrpSpPr>
            <p:grpSpPr>
              <a:xfrm>
                <a:off x="2019599" y="882834"/>
                <a:ext cx="5436564" cy="5092331"/>
                <a:chOff x="2019599" y="885127"/>
                <a:chExt cx="5436564" cy="5092331"/>
              </a:xfrm>
            </p:grpSpPr>
            <p:cxnSp>
              <p:nvCxnSpPr>
                <p:cNvPr id="11" name="Conector recto 10">
                  <a:extLst>
                    <a:ext uri="{FF2B5EF4-FFF2-40B4-BE49-F238E27FC236}">
                      <a16:creationId xmlns:a16="http://schemas.microsoft.com/office/drawing/2014/main" id="{59D7C604-60A6-4EC2-B555-369877E120DE}"/>
                    </a:ext>
                  </a:extLst>
                </p:cNvPr>
                <p:cNvCxnSpPr>
                  <a:cxnSpLocks/>
                </p:cNvCxnSpPr>
                <p:nvPr/>
              </p:nvCxnSpPr>
              <p:spPr>
                <a:xfrm>
                  <a:off x="2032758" y="896809"/>
                  <a:ext cx="13160" cy="5080649"/>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2" name="Conector recto 11">
                  <a:extLst>
                    <a:ext uri="{FF2B5EF4-FFF2-40B4-BE49-F238E27FC236}">
                      <a16:creationId xmlns:a16="http://schemas.microsoft.com/office/drawing/2014/main" id="{9A4AC02A-5EC1-4716-B343-063F9F622F7A}"/>
                    </a:ext>
                  </a:extLst>
                </p:cNvPr>
                <p:cNvCxnSpPr>
                  <a:cxnSpLocks/>
                </p:cNvCxnSpPr>
                <p:nvPr/>
              </p:nvCxnSpPr>
              <p:spPr>
                <a:xfrm>
                  <a:off x="7450376" y="885127"/>
                  <a:ext cx="4934" cy="5080596"/>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3" name="Conector recto 12">
                  <a:extLst>
                    <a:ext uri="{FF2B5EF4-FFF2-40B4-BE49-F238E27FC236}">
                      <a16:creationId xmlns:a16="http://schemas.microsoft.com/office/drawing/2014/main" id="{4F56D0F3-55F0-41E7-A809-D7317D11335C}"/>
                    </a:ext>
                  </a:extLst>
                </p:cNvPr>
                <p:cNvCxnSpPr>
                  <a:cxnSpLocks/>
                </p:cNvCxnSpPr>
                <p:nvPr/>
              </p:nvCxnSpPr>
              <p:spPr>
                <a:xfrm flipH="1">
                  <a:off x="2019599" y="1496123"/>
                  <a:ext cx="5423405" cy="9662"/>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14" name="Conector recto 13">
                  <a:extLst>
                    <a:ext uri="{FF2B5EF4-FFF2-40B4-BE49-F238E27FC236}">
                      <a16:creationId xmlns:a16="http://schemas.microsoft.com/office/drawing/2014/main" id="{94226684-7D76-4EA6-B4BA-722A6D865BFB}"/>
                    </a:ext>
                  </a:extLst>
                </p:cNvPr>
                <p:cNvCxnSpPr>
                  <a:cxnSpLocks/>
                </p:cNvCxnSpPr>
                <p:nvPr/>
              </p:nvCxnSpPr>
              <p:spPr>
                <a:xfrm flipH="1">
                  <a:off x="2032758" y="3446883"/>
                  <a:ext cx="5423405" cy="9662"/>
                </a:xfrm>
                <a:prstGeom prst="line">
                  <a:avLst/>
                </a:prstGeom>
                <a:ln w="12700">
                  <a:prstDash val="sysDash"/>
                </a:ln>
              </p:spPr>
              <p:style>
                <a:lnRef idx="1">
                  <a:schemeClr val="dk1"/>
                </a:lnRef>
                <a:fillRef idx="0">
                  <a:schemeClr val="dk1"/>
                </a:fillRef>
                <a:effectRef idx="0">
                  <a:schemeClr val="dk1"/>
                </a:effectRef>
                <a:fontRef idx="minor">
                  <a:schemeClr val="tx1"/>
                </a:fontRef>
              </p:style>
            </p:cxnSp>
            <p:pic>
              <p:nvPicPr>
                <p:cNvPr id="15" name="Imagen 14">
                  <a:extLst>
                    <a:ext uri="{FF2B5EF4-FFF2-40B4-BE49-F238E27FC236}">
                      <a16:creationId xmlns:a16="http://schemas.microsoft.com/office/drawing/2014/main" id="{96E77E50-570F-4B0D-92E8-0DB7697EFC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14091" y="1660571"/>
                  <a:ext cx="1045519" cy="1183498"/>
                </a:xfrm>
                <a:prstGeom prst="rect">
                  <a:avLst/>
                </a:prstGeom>
              </p:spPr>
            </p:pic>
            <p:sp>
              <p:nvSpPr>
                <p:cNvPr id="16" name="CuadroTexto 15">
                  <a:extLst>
                    <a:ext uri="{FF2B5EF4-FFF2-40B4-BE49-F238E27FC236}">
                      <a16:creationId xmlns:a16="http://schemas.microsoft.com/office/drawing/2014/main" id="{F17DD5DB-68F0-4C40-AFF9-23DC983F0164}"/>
                    </a:ext>
                  </a:extLst>
                </p:cNvPr>
                <p:cNvSpPr txBox="1"/>
                <p:nvPr/>
              </p:nvSpPr>
              <p:spPr>
                <a:xfrm>
                  <a:off x="2039156" y="921010"/>
                  <a:ext cx="1795390"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without </a:t>
                  </a:r>
                </a:p>
                <a:p>
                  <a:pPr algn="ctr"/>
                  <a:r>
                    <a:rPr lang="en-US" sz="1600" b="1" dirty="0">
                      <a:latin typeface="Calibri" panose="020F0502020204030204" pitchFamily="34" charset="0"/>
                      <a:cs typeface="Calibri" panose="020F0502020204030204" pitchFamily="34" charset="0"/>
                    </a:rPr>
                    <a:t>cold</a:t>
                  </a:r>
                </a:p>
              </p:txBody>
            </p:sp>
            <p:pic>
              <p:nvPicPr>
                <p:cNvPr id="17" name="Imagen 16">
                  <a:extLst>
                    <a:ext uri="{FF2B5EF4-FFF2-40B4-BE49-F238E27FC236}">
                      <a16:creationId xmlns:a16="http://schemas.microsoft.com/office/drawing/2014/main" id="{66C91107-C540-477D-9D21-4347B15ECD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53470" y="1695365"/>
                  <a:ext cx="1020053" cy="1113909"/>
                </a:xfrm>
                <a:prstGeom prst="rect">
                  <a:avLst/>
                </a:prstGeom>
              </p:spPr>
            </p:pic>
            <p:pic>
              <p:nvPicPr>
                <p:cNvPr id="18" name="Imagen 17">
                  <a:extLst>
                    <a:ext uri="{FF2B5EF4-FFF2-40B4-BE49-F238E27FC236}">
                      <a16:creationId xmlns:a16="http://schemas.microsoft.com/office/drawing/2014/main" id="{82653B06-7874-49CB-BAB7-274D2AD532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29824" y="1678430"/>
                  <a:ext cx="1018471" cy="1130844"/>
                </a:xfrm>
                <a:prstGeom prst="rect">
                  <a:avLst/>
                </a:prstGeom>
              </p:spPr>
            </p:pic>
            <p:sp>
              <p:nvSpPr>
                <p:cNvPr id="19" name="CuadroTexto 18">
                  <a:extLst>
                    <a:ext uri="{FF2B5EF4-FFF2-40B4-BE49-F238E27FC236}">
                      <a16:creationId xmlns:a16="http://schemas.microsoft.com/office/drawing/2014/main" id="{3A080E0D-937D-4763-BD8E-AC5452F330EE}"/>
                    </a:ext>
                  </a:extLst>
                </p:cNvPr>
                <p:cNvSpPr txBox="1"/>
                <p:nvPr/>
              </p:nvSpPr>
              <p:spPr>
                <a:xfrm>
                  <a:off x="3840943" y="911348"/>
                  <a:ext cx="1795390"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after a short period of cold</a:t>
                  </a:r>
                </a:p>
              </p:txBody>
            </p:sp>
            <p:sp>
              <p:nvSpPr>
                <p:cNvPr id="20" name="CuadroTexto 19">
                  <a:extLst>
                    <a:ext uri="{FF2B5EF4-FFF2-40B4-BE49-F238E27FC236}">
                      <a16:creationId xmlns:a16="http://schemas.microsoft.com/office/drawing/2014/main" id="{D999CDB6-20AD-43E1-B5D3-8296B720F24A}"/>
                    </a:ext>
                  </a:extLst>
                </p:cNvPr>
                <p:cNvSpPr txBox="1"/>
                <p:nvPr/>
              </p:nvSpPr>
              <p:spPr>
                <a:xfrm>
                  <a:off x="5642730" y="921009"/>
                  <a:ext cx="1786557"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after a long </a:t>
                  </a:r>
                </a:p>
                <a:p>
                  <a:pPr algn="ctr"/>
                  <a:r>
                    <a:rPr lang="en-US" sz="1600" b="1" dirty="0">
                      <a:latin typeface="Calibri" panose="020F0502020204030204" pitchFamily="34" charset="0"/>
                      <a:cs typeface="Calibri" panose="020F0502020204030204" pitchFamily="34" charset="0"/>
                    </a:rPr>
                    <a:t>period of cold</a:t>
                  </a:r>
                </a:p>
              </p:txBody>
            </p:sp>
            <p:sp>
              <p:nvSpPr>
                <p:cNvPr id="21" name="CuadroTexto 20">
                  <a:extLst>
                    <a:ext uri="{FF2B5EF4-FFF2-40B4-BE49-F238E27FC236}">
                      <a16:creationId xmlns:a16="http://schemas.microsoft.com/office/drawing/2014/main" id="{4A363F23-C45B-483D-8B98-DC3BD49EC945}"/>
                    </a:ext>
                  </a:extLst>
                </p:cNvPr>
                <p:cNvSpPr txBox="1"/>
                <p:nvPr/>
              </p:nvSpPr>
              <p:spPr>
                <a:xfrm>
                  <a:off x="2045918" y="2865473"/>
                  <a:ext cx="1769438"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Establishment of </a:t>
                  </a:r>
                  <a:r>
                    <a:rPr lang="en-US" sz="1600" b="1" dirty="0">
                      <a:solidFill>
                        <a:srgbClr val="00B0F0"/>
                      </a:solidFill>
                      <a:latin typeface="Calibri" panose="020F0502020204030204" pitchFamily="34" charset="0"/>
                      <a:cs typeface="Calibri" panose="020F0502020204030204" pitchFamily="34" charset="0"/>
                    </a:rPr>
                    <a:t>active state</a:t>
                  </a:r>
                </a:p>
              </p:txBody>
            </p:sp>
            <p:sp>
              <p:nvSpPr>
                <p:cNvPr id="22" name="CuadroTexto 21">
                  <a:extLst>
                    <a:ext uri="{FF2B5EF4-FFF2-40B4-BE49-F238E27FC236}">
                      <a16:creationId xmlns:a16="http://schemas.microsoft.com/office/drawing/2014/main" id="{465D5389-93F2-4062-9196-781757B44088}"/>
                    </a:ext>
                  </a:extLst>
                </p:cNvPr>
                <p:cNvSpPr txBox="1"/>
                <p:nvPr/>
              </p:nvSpPr>
              <p:spPr>
                <a:xfrm>
                  <a:off x="3840943" y="2871786"/>
                  <a:ext cx="1801787"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Transition to silencing</a:t>
                  </a:r>
                </a:p>
              </p:txBody>
            </p:sp>
            <p:sp>
              <p:nvSpPr>
                <p:cNvPr id="23" name="CuadroTexto 22">
                  <a:extLst>
                    <a:ext uri="{FF2B5EF4-FFF2-40B4-BE49-F238E27FC236}">
                      <a16:creationId xmlns:a16="http://schemas.microsoft.com/office/drawing/2014/main" id="{CDE6C640-E252-4318-A140-4E232ED8C86D}"/>
                    </a:ext>
                  </a:extLst>
                </p:cNvPr>
                <p:cNvSpPr txBox="1"/>
                <p:nvPr/>
              </p:nvSpPr>
              <p:spPr>
                <a:xfrm>
                  <a:off x="5634818" y="2866150"/>
                  <a:ext cx="1808183"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Maintenance of </a:t>
                  </a:r>
                  <a:r>
                    <a:rPr lang="en-US" sz="1600" b="1" dirty="0">
                      <a:solidFill>
                        <a:schemeClr val="bg1">
                          <a:lumMod val="50000"/>
                        </a:schemeClr>
                      </a:solidFill>
                      <a:latin typeface="Calibri" panose="020F0502020204030204" pitchFamily="34" charset="0"/>
                      <a:cs typeface="Calibri" panose="020F0502020204030204" pitchFamily="34" charset="0"/>
                    </a:rPr>
                    <a:t>silenced state</a:t>
                  </a:r>
                </a:p>
              </p:txBody>
            </p:sp>
            <p:grpSp>
              <p:nvGrpSpPr>
                <p:cNvPr id="24" name="Grupo 23">
                  <a:extLst>
                    <a:ext uri="{FF2B5EF4-FFF2-40B4-BE49-F238E27FC236}">
                      <a16:creationId xmlns:a16="http://schemas.microsoft.com/office/drawing/2014/main" id="{1B688F87-E008-4D11-94F8-B3E22DFFE4A6}"/>
                    </a:ext>
                  </a:extLst>
                </p:cNvPr>
                <p:cNvGrpSpPr/>
                <p:nvPr/>
              </p:nvGrpSpPr>
              <p:grpSpPr>
                <a:xfrm>
                  <a:off x="2318680" y="3581453"/>
                  <a:ext cx="5110607" cy="1773116"/>
                  <a:chOff x="1978438" y="4059918"/>
                  <a:chExt cx="5110607" cy="1773116"/>
                </a:xfrm>
              </p:grpSpPr>
              <p:pic>
                <p:nvPicPr>
                  <p:cNvPr id="35" name="Imagen 34">
                    <a:extLst>
                      <a:ext uri="{FF2B5EF4-FFF2-40B4-BE49-F238E27FC236}">
                        <a16:creationId xmlns:a16="http://schemas.microsoft.com/office/drawing/2014/main" id="{12F06CE0-B203-44D0-B246-9A232C618AF6}"/>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1978438" y="4059918"/>
                    <a:ext cx="5089341" cy="1773116"/>
                  </a:xfrm>
                  <a:prstGeom prst="rect">
                    <a:avLst/>
                  </a:prstGeom>
                  <a:ln>
                    <a:noFill/>
                  </a:ln>
                </p:spPr>
              </p:pic>
              <p:sp>
                <p:nvSpPr>
                  <p:cNvPr id="36" name="Rectángulo 35">
                    <a:extLst>
                      <a:ext uri="{FF2B5EF4-FFF2-40B4-BE49-F238E27FC236}">
                        <a16:creationId xmlns:a16="http://schemas.microsoft.com/office/drawing/2014/main" id="{61E1FA7D-8634-48B5-8F8D-05428C07BE47}"/>
                      </a:ext>
                    </a:extLst>
                  </p:cNvPr>
                  <p:cNvSpPr/>
                  <p:nvPr/>
                </p:nvSpPr>
                <p:spPr>
                  <a:xfrm>
                    <a:off x="2349795" y="4187678"/>
                    <a:ext cx="769571" cy="198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panose="020F0502020204030204" pitchFamily="34" charset="0"/>
                      <a:cs typeface="Calibri" panose="020F0502020204030204" pitchFamily="34" charset="0"/>
                    </a:endParaRPr>
                  </a:p>
                </p:txBody>
              </p:sp>
              <p:sp>
                <p:nvSpPr>
                  <p:cNvPr id="37" name="Rectángulo 36">
                    <a:extLst>
                      <a:ext uri="{FF2B5EF4-FFF2-40B4-BE49-F238E27FC236}">
                        <a16:creationId xmlns:a16="http://schemas.microsoft.com/office/drawing/2014/main" id="{BCBA9585-5864-4ADD-9BD7-CC9D8A777CC4}"/>
                      </a:ext>
                    </a:extLst>
                  </p:cNvPr>
                  <p:cNvSpPr/>
                  <p:nvPr/>
                </p:nvSpPr>
                <p:spPr>
                  <a:xfrm>
                    <a:off x="4077630" y="4166248"/>
                    <a:ext cx="1104180" cy="30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panose="020F0502020204030204" pitchFamily="34" charset="0"/>
                      <a:cs typeface="Calibri" panose="020F0502020204030204" pitchFamily="34" charset="0"/>
                    </a:endParaRPr>
                  </a:p>
                </p:txBody>
              </p:sp>
              <p:sp>
                <p:nvSpPr>
                  <p:cNvPr id="38" name="Rectángulo 37">
                    <a:extLst>
                      <a:ext uri="{FF2B5EF4-FFF2-40B4-BE49-F238E27FC236}">
                        <a16:creationId xmlns:a16="http://schemas.microsoft.com/office/drawing/2014/main" id="{9D5ED8B6-7E54-422B-85A1-5F84D1D05A46}"/>
                      </a:ext>
                    </a:extLst>
                  </p:cNvPr>
                  <p:cNvSpPr/>
                  <p:nvPr/>
                </p:nvSpPr>
                <p:spPr>
                  <a:xfrm>
                    <a:off x="5984865" y="4187869"/>
                    <a:ext cx="1104180" cy="30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panose="020F0502020204030204" pitchFamily="34" charset="0"/>
                      <a:cs typeface="Calibri" panose="020F0502020204030204" pitchFamily="34" charset="0"/>
                    </a:endParaRPr>
                  </a:p>
                </p:txBody>
              </p:sp>
            </p:grpSp>
            <p:sp>
              <p:nvSpPr>
                <p:cNvPr id="25" name="CuadroTexto 24">
                  <a:extLst>
                    <a:ext uri="{FF2B5EF4-FFF2-40B4-BE49-F238E27FC236}">
                      <a16:creationId xmlns:a16="http://schemas.microsoft.com/office/drawing/2014/main" id="{E5DD3D1F-F1D5-4889-85E3-86CDA9FF9DFB}"/>
                    </a:ext>
                  </a:extLst>
                </p:cNvPr>
                <p:cNvSpPr txBox="1"/>
                <p:nvPr/>
              </p:nvSpPr>
              <p:spPr>
                <a:xfrm>
                  <a:off x="2063315" y="5372779"/>
                  <a:ext cx="1743594" cy="584775"/>
                </a:xfrm>
                <a:prstGeom prst="rect">
                  <a:avLst/>
                </a:prstGeom>
                <a:noFill/>
              </p:spPr>
              <p:txBody>
                <a:bodyPr wrap="square" rtlCol="0">
                  <a:spAutoFit/>
                </a:bodyPr>
                <a:lstStyle/>
                <a:p>
                  <a:pPr algn="ctr"/>
                  <a:r>
                    <a:rPr lang="en-US" sz="1600" b="1" dirty="0">
                      <a:solidFill>
                        <a:schemeClr val="tx1"/>
                      </a:solidFill>
                      <a:latin typeface="Calibri" panose="020F0502020204030204" pitchFamily="34" charset="0"/>
                      <a:cs typeface="Calibri" panose="020F0502020204030204" pitchFamily="34" charset="0"/>
                    </a:rPr>
                    <a:t>FLC activation </a:t>
                  </a:r>
                </a:p>
                <a:p>
                  <a:pPr algn="ctr"/>
                  <a:r>
                    <a:rPr lang="en-US" sz="1600" b="1" dirty="0">
                      <a:latin typeface="Calibri" panose="020F0502020204030204" pitchFamily="34" charset="0"/>
                      <a:cs typeface="Calibri" panose="020F0502020204030204" pitchFamily="34" charset="0"/>
                    </a:rPr>
                    <a:t>before cold winter</a:t>
                  </a:r>
                  <a:endParaRPr lang="en-US" sz="1600" b="1" dirty="0">
                    <a:solidFill>
                      <a:schemeClr val="accent5"/>
                    </a:solidFill>
                    <a:latin typeface="Calibri" panose="020F0502020204030204" pitchFamily="34" charset="0"/>
                    <a:cs typeface="Calibri" panose="020F0502020204030204" pitchFamily="34" charset="0"/>
                  </a:endParaRPr>
                </a:p>
              </p:txBody>
            </p:sp>
            <p:sp>
              <p:nvSpPr>
                <p:cNvPr id="26" name="CuadroTexto 25">
                  <a:extLst>
                    <a:ext uri="{FF2B5EF4-FFF2-40B4-BE49-F238E27FC236}">
                      <a16:creationId xmlns:a16="http://schemas.microsoft.com/office/drawing/2014/main" id="{D3828319-FAC9-4328-B269-A138821E420A}"/>
                    </a:ext>
                  </a:extLst>
                </p:cNvPr>
                <p:cNvSpPr txBox="1"/>
                <p:nvPr/>
              </p:nvSpPr>
              <p:spPr>
                <a:xfrm>
                  <a:off x="5646605" y="5385109"/>
                  <a:ext cx="1809558" cy="584775"/>
                </a:xfrm>
                <a:prstGeom prst="rect">
                  <a:avLst/>
                </a:prstGeom>
                <a:noFill/>
              </p:spPr>
              <p:txBody>
                <a:bodyPr wrap="square" rtlCol="0">
                  <a:spAutoFit/>
                </a:bodyPr>
                <a:lstStyle/>
                <a:p>
                  <a:pPr algn="ctr"/>
                  <a:r>
                    <a:rPr lang="en-US" sz="1600" b="1" dirty="0">
                      <a:solidFill>
                        <a:schemeClr val="tx1"/>
                      </a:solidFill>
                      <a:latin typeface="Calibri" panose="020F0502020204030204" pitchFamily="34" charset="0"/>
                      <a:cs typeface="Calibri" panose="020F0502020204030204" pitchFamily="34" charset="0"/>
                    </a:rPr>
                    <a:t>FLC repression </a:t>
                  </a:r>
                </a:p>
                <a:p>
                  <a:pPr algn="ctr"/>
                  <a:r>
                    <a:rPr lang="en-US" sz="1600" b="1" dirty="0">
                      <a:latin typeface="Calibri" panose="020F0502020204030204" pitchFamily="34" charset="0"/>
                      <a:cs typeface="Calibri" panose="020F0502020204030204" pitchFamily="34" charset="0"/>
                    </a:rPr>
                    <a:t>after cold winter</a:t>
                  </a:r>
                  <a:endParaRPr lang="en-US" sz="1600" b="1" dirty="0">
                    <a:solidFill>
                      <a:schemeClr val="accent5"/>
                    </a:solidFill>
                    <a:latin typeface="Calibri" panose="020F0502020204030204" pitchFamily="34" charset="0"/>
                    <a:cs typeface="Calibri" panose="020F0502020204030204" pitchFamily="34" charset="0"/>
                  </a:endParaRPr>
                </a:p>
              </p:txBody>
            </p:sp>
            <p:sp>
              <p:nvSpPr>
                <p:cNvPr id="27" name="CuadroTexto 26">
                  <a:extLst>
                    <a:ext uri="{FF2B5EF4-FFF2-40B4-BE49-F238E27FC236}">
                      <a16:creationId xmlns:a16="http://schemas.microsoft.com/office/drawing/2014/main" id="{3F88261C-62F0-4E51-9CA4-6B87122053FE}"/>
                    </a:ext>
                  </a:extLst>
                </p:cNvPr>
                <p:cNvSpPr txBox="1"/>
                <p:nvPr/>
              </p:nvSpPr>
              <p:spPr>
                <a:xfrm>
                  <a:off x="3771058" y="5385109"/>
                  <a:ext cx="1935160"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FLC downregulation </a:t>
                  </a:r>
                </a:p>
                <a:p>
                  <a:pPr algn="ctr"/>
                  <a:r>
                    <a:rPr lang="en-US" sz="1600" b="1" dirty="0">
                      <a:latin typeface="Calibri" panose="020F0502020204030204" pitchFamily="34" charset="0"/>
                      <a:cs typeface="Calibri" panose="020F0502020204030204" pitchFamily="34" charset="0"/>
                    </a:rPr>
                    <a:t>during cold winter</a:t>
                  </a:r>
                  <a:endParaRPr lang="en-US" sz="1600" b="1" dirty="0">
                    <a:solidFill>
                      <a:schemeClr val="accent5"/>
                    </a:solidFill>
                    <a:latin typeface="Calibri" panose="020F0502020204030204" pitchFamily="34" charset="0"/>
                    <a:cs typeface="Calibri" panose="020F0502020204030204" pitchFamily="34" charset="0"/>
                  </a:endParaRPr>
                </a:p>
              </p:txBody>
            </p:sp>
            <p:pic>
              <p:nvPicPr>
                <p:cNvPr id="28" name="Imagen 27">
                  <a:extLst>
                    <a:ext uri="{FF2B5EF4-FFF2-40B4-BE49-F238E27FC236}">
                      <a16:creationId xmlns:a16="http://schemas.microsoft.com/office/drawing/2014/main" id="{101A00BF-0522-410B-9BE5-5E09D26D35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750451" y="4594126"/>
                  <a:ext cx="668409" cy="537038"/>
                </a:xfrm>
                <a:prstGeom prst="rect">
                  <a:avLst/>
                </a:prstGeom>
              </p:spPr>
            </p:pic>
            <p:pic>
              <p:nvPicPr>
                <p:cNvPr id="29" name="Imagen 28">
                  <a:extLst>
                    <a:ext uri="{FF2B5EF4-FFF2-40B4-BE49-F238E27FC236}">
                      <a16:creationId xmlns:a16="http://schemas.microsoft.com/office/drawing/2014/main" id="{55526090-690C-44D8-99E6-87EC1C600E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
                <a:stretch/>
              </p:blipFill>
              <p:spPr>
                <a:xfrm>
                  <a:off x="5982975" y="3709213"/>
                  <a:ext cx="649284" cy="849949"/>
                </a:xfrm>
                <a:prstGeom prst="rect">
                  <a:avLst/>
                </a:prstGeom>
              </p:spPr>
            </p:pic>
            <p:pic>
              <p:nvPicPr>
                <p:cNvPr id="30" name="Imagen 29">
                  <a:extLst>
                    <a:ext uri="{FF2B5EF4-FFF2-40B4-BE49-F238E27FC236}">
                      <a16:creationId xmlns:a16="http://schemas.microsoft.com/office/drawing/2014/main" id="{A5CC199E-3B13-449F-AB7C-9239A62218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786601" y="4399692"/>
                  <a:ext cx="649281" cy="731472"/>
                </a:xfrm>
                <a:prstGeom prst="rect">
                  <a:avLst/>
                </a:prstGeom>
              </p:spPr>
            </p:pic>
            <p:cxnSp>
              <p:nvCxnSpPr>
                <p:cNvPr id="31" name="Conector recto 30">
                  <a:extLst>
                    <a:ext uri="{FF2B5EF4-FFF2-40B4-BE49-F238E27FC236}">
                      <a16:creationId xmlns:a16="http://schemas.microsoft.com/office/drawing/2014/main" id="{5D0CFD4A-900E-467A-AD37-C5630FE9FD16}"/>
                    </a:ext>
                  </a:extLst>
                </p:cNvPr>
                <p:cNvCxnSpPr>
                  <a:cxnSpLocks/>
                </p:cNvCxnSpPr>
                <p:nvPr/>
              </p:nvCxnSpPr>
              <p:spPr>
                <a:xfrm flipH="1">
                  <a:off x="2032758" y="895814"/>
                  <a:ext cx="5423405" cy="9662"/>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6FD964B5-01B7-481B-BA03-B28E44ABFCBD}"/>
                    </a:ext>
                  </a:extLst>
                </p:cNvPr>
                <p:cNvCxnSpPr>
                  <a:cxnSpLocks/>
                </p:cNvCxnSpPr>
                <p:nvPr/>
              </p:nvCxnSpPr>
              <p:spPr>
                <a:xfrm flipH="1">
                  <a:off x="3815356" y="892503"/>
                  <a:ext cx="12793" cy="5084955"/>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3" name="Conector recto 32">
                  <a:extLst>
                    <a:ext uri="{FF2B5EF4-FFF2-40B4-BE49-F238E27FC236}">
                      <a16:creationId xmlns:a16="http://schemas.microsoft.com/office/drawing/2014/main" id="{ED887911-EA8D-4F7C-9472-9BCF5184E9A4}"/>
                    </a:ext>
                  </a:extLst>
                </p:cNvPr>
                <p:cNvCxnSpPr>
                  <a:cxnSpLocks/>
                </p:cNvCxnSpPr>
                <p:nvPr/>
              </p:nvCxnSpPr>
              <p:spPr>
                <a:xfrm flipH="1">
                  <a:off x="5628291" y="885128"/>
                  <a:ext cx="6825" cy="5092330"/>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4" name="Conector recto 33">
                  <a:extLst>
                    <a:ext uri="{FF2B5EF4-FFF2-40B4-BE49-F238E27FC236}">
                      <a16:creationId xmlns:a16="http://schemas.microsoft.com/office/drawing/2014/main" id="{BABEA876-92C9-48A0-BAC7-49D98E6B9708}"/>
                    </a:ext>
                  </a:extLst>
                </p:cNvPr>
                <p:cNvCxnSpPr>
                  <a:cxnSpLocks/>
                </p:cNvCxnSpPr>
                <p:nvPr/>
              </p:nvCxnSpPr>
              <p:spPr>
                <a:xfrm flipH="1">
                  <a:off x="2039157" y="5965723"/>
                  <a:ext cx="5416153" cy="11735"/>
                </a:xfrm>
                <a:prstGeom prst="line">
                  <a:avLst/>
                </a:prstGeom>
                <a:ln w="12700">
                  <a:prstDash val="sysDash"/>
                </a:ln>
              </p:spPr>
              <p:style>
                <a:lnRef idx="1">
                  <a:schemeClr val="dk1"/>
                </a:lnRef>
                <a:fillRef idx="0">
                  <a:schemeClr val="dk1"/>
                </a:fillRef>
                <a:effectRef idx="0">
                  <a:schemeClr val="dk1"/>
                </a:effectRef>
                <a:fontRef idx="minor">
                  <a:schemeClr val="tx1"/>
                </a:fontRef>
              </p:style>
            </p:cxnSp>
          </p:grpSp>
          <p:sp>
            <p:nvSpPr>
              <p:cNvPr id="10" name="Rectángulo 9">
                <a:extLst>
                  <a:ext uri="{FF2B5EF4-FFF2-40B4-BE49-F238E27FC236}">
                    <a16:creationId xmlns:a16="http://schemas.microsoft.com/office/drawing/2014/main" id="{E5A43061-4C80-48BC-AD43-CF2E06F1AD91}"/>
                  </a:ext>
                </a:extLst>
              </p:cNvPr>
              <p:cNvSpPr/>
              <p:nvPr/>
            </p:nvSpPr>
            <p:spPr>
              <a:xfrm rot="5400000">
                <a:off x="2090977" y="4267966"/>
                <a:ext cx="335203" cy="198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panose="020F0502020204030204" pitchFamily="34" charset="0"/>
                  <a:cs typeface="Calibri" panose="020F0502020204030204" pitchFamily="34" charset="0"/>
                </a:endParaRPr>
              </a:p>
            </p:txBody>
          </p:sp>
        </p:grpSp>
      </p:grpSp>
      <p:sp>
        <p:nvSpPr>
          <p:cNvPr id="39" name="CuadroTexto 5">
            <a:extLst>
              <a:ext uri="{FF2B5EF4-FFF2-40B4-BE49-F238E27FC236}">
                <a16:creationId xmlns:a16="http://schemas.microsoft.com/office/drawing/2014/main" id="{BB52126D-DD80-411C-885B-101EC560C186}"/>
              </a:ext>
            </a:extLst>
          </p:cNvPr>
          <p:cNvSpPr txBox="1"/>
          <p:nvPr/>
        </p:nvSpPr>
        <p:spPr>
          <a:xfrm>
            <a:off x="6420829" y="1919766"/>
            <a:ext cx="2375839"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latin typeface="Calibri"/>
                <a:ea typeface="Calibri"/>
                <a:cs typeface="Calibri"/>
                <a:sym typeface="Calibri"/>
              </a:defRPr>
            </a:pPr>
            <a:r>
              <a:rPr lang="en-US" dirty="0"/>
              <a:t>Quantitative nature </a:t>
            </a:r>
          </a:p>
          <a:p>
            <a:pPr algn="ctr">
              <a:defRPr sz="1800" b="1">
                <a:latin typeface="Calibri"/>
                <a:ea typeface="Calibri"/>
                <a:cs typeface="Calibri"/>
                <a:sym typeface="Calibri"/>
              </a:defRPr>
            </a:pPr>
            <a:r>
              <a:rPr lang="en-US" dirty="0"/>
              <a:t>of </a:t>
            </a:r>
          </a:p>
          <a:p>
            <a:pPr algn="ctr">
              <a:defRPr sz="1800" b="1">
                <a:latin typeface="Calibri"/>
                <a:ea typeface="Calibri"/>
                <a:cs typeface="Calibri"/>
                <a:sym typeface="Calibri"/>
              </a:defRPr>
            </a:pPr>
            <a:r>
              <a:rPr lang="en-US" dirty="0"/>
              <a:t>vernalization</a:t>
            </a:r>
          </a:p>
        </p:txBody>
      </p:sp>
      <p:sp>
        <p:nvSpPr>
          <p:cNvPr id="40" name="CuadroTexto 5">
            <a:extLst>
              <a:ext uri="{FF2B5EF4-FFF2-40B4-BE49-F238E27FC236}">
                <a16:creationId xmlns:a16="http://schemas.microsoft.com/office/drawing/2014/main" id="{B70C8C45-268C-43E9-9EBF-9416B6FBA1B0}"/>
              </a:ext>
            </a:extLst>
          </p:cNvPr>
          <p:cNvSpPr txBox="1"/>
          <p:nvPr/>
        </p:nvSpPr>
        <p:spPr>
          <a:xfrm>
            <a:off x="6454812" y="4430882"/>
            <a:ext cx="237583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latin typeface="Calibri"/>
                <a:ea typeface="Calibri"/>
                <a:cs typeface="Calibri"/>
                <a:sym typeface="Calibri"/>
              </a:defRPr>
            </a:pPr>
            <a:r>
              <a:rPr lang="en-US" dirty="0"/>
              <a:t>FLOWERING</a:t>
            </a:r>
          </a:p>
        </p:txBody>
      </p:sp>
      <p:sp>
        <p:nvSpPr>
          <p:cNvPr id="3" name="Flecha: hacia abajo 2">
            <a:extLst>
              <a:ext uri="{FF2B5EF4-FFF2-40B4-BE49-F238E27FC236}">
                <a16:creationId xmlns:a16="http://schemas.microsoft.com/office/drawing/2014/main" id="{E9F9AEB9-827F-428A-9615-5342AC960471}"/>
              </a:ext>
            </a:extLst>
          </p:cNvPr>
          <p:cNvSpPr/>
          <p:nvPr/>
        </p:nvSpPr>
        <p:spPr>
          <a:xfrm>
            <a:off x="7392308" y="3033767"/>
            <a:ext cx="404838" cy="1080000"/>
          </a:xfrm>
          <a:prstGeom prst="downArrow">
            <a:avLst/>
          </a:prstGeom>
          <a:gradFill flip="none" rotWithShape="1">
            <a:gsLst>
              <a:gs pos="50000">
                <a:schemeClr val="accent5">
                  <a:lumMod val="40000"/>
                  <a:lumOff val="60000"/>
                </a:schemeClr>
              </a:gs>
              <a:gs pos="0">
                <a:srgbClr val="38A8E0"/>
              </a:gs>
              <a:gs pos="100000">
                <a:schemeClr val="bg1">
                  <a:lumMod val="75000"/>
                </a:schemeClr>
              </a:gs>
            </a:gsLst>
            <a:lin ang="5400000" scaled="1"/>
            <a:tileRect/>
          </a:gra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22241048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CA3472A9-E57B-4074-AFF7-D26401B1AB62}" type="slidenum">
              <a:rPr lang="ar-SA"/>
              <a:pPr/>
              <a:t>8</a:t>
            </a:fld>
            <a:endParaRPr lang="en-US"/>
          </a:p>
        </p:txBody>
      </p:sp>
      <p:sp>
        <p:nvSpPr>
          <p:cNvPr id="16" name="15 CuadroTexto"/>
          <p:cNvSpPr txBox="1"/>
          <p:nvPr/>
        </p:nvSpPr>
        <p:spPr>
          <a:xfrm>
            <a:off x="1098202" y="116632"/>
            <a:ext cx="6264696"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srgbClr val="FF0000"/>
                </a:solidFill>
                <a:effectLst/>
                <a:uLnTx/>
                <a:uFillTx/>
              </a:rPr>
              <a:t>Cambio de Fase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black"/>
              </a:solidFill>
              <a:effectLst/>
              <a:uLnTx/>
              <a:uFillTx/>
            </a:endParaRPr>
          </a:p>
        </p:txBody>
      </p:sp>
      <p:grpSp>
        <p:nvGrpSpPr>
          <p:cNvPr id="19" name="18 Grupo"/>
          <p:cNvGrpSpPr/>
          <p:nvPr/>
        </p:nvGrpSpPr>
        <p:grpSpPr>
          <a:xfrm>
            <a:off x="831504" y="874615"/>
            <a:ext cx="8283994" cy="5159040"/>
            <a:chOff x="831504" y="874615"/>
            <a:chExt cx="8283994" cy="5159040"/>
          </a:xfrm>
        </p:grpSpPr>
        <p:sp>
          <p:nvSpPr>
            <p:cNvPr id="7" name="Rectangle 9"/>
            <p:cNvSpPr>
              <a:spLocks noChangeArrowheads="1"/>
            </p:cNvSpPr>
            <p:nvPr/>
          </p:nvSpPr>
          <p:spPr bwMode="auto">
            <a:xfrm>
              <a:off x="4578808" y="879103"/>
              <a:ext cx="2400722" cy="461665"/>
            </a:xfrm>
            <a:prstGeom prst="rect">
              <a:avLst/>
            </a:prstGeom>
            <a:noFill/>
            <a:ln w="9525">
              <a:noFill/>
              <a:miter lim="800000"/>
              <a:headEnd/>
              <a:tailEnd/>
            </a:ln>
          </p:spPr>
          <p:txBody>
            <a:bodyPr wrap="none">
              <a:spAutoFit/>
            </a:bodyPr>
            <a:lstStyle/>
            <a:p>
              <a:r>
                <a:rPr lang="en-US" sz="2400" b="0" dirty="0" err="1"/>
                <a:t>Fase</a:t>
              </a:r>
              <a:r>
                <a:rPr lang="en-US" sz="2400" b="0" dirty="0"/>
                <a:t> </a:t>
              </a:r>
              <a:r>
                <a:rPr lang="es-AR" sz="2400" b="0" dirty="0"/>
                <a:t>reproductiva</a:t>
              </a:r>
            </a:p>
          </p:txBody>
        </p:sp>
        <p:sp>
          <p:nvSpPr>
            <p:cNvPr id="9" name="WordArt 14"/>
            <p:cNvSpPr>
              <a:spLocks noChangeArrowheads="1" noChangeShapeType="1" noTextEdit="1"/>
            </p:cNvSpPr>
            <p:nvPr/>
          </p:nvSpPr>
          <p:spPr bwMode="auto">
            <a:xfrm>
              <a:off x="3284712" y="1899805"/>
              <a:ext cx="838200" cy="1387475"/>
            </a:xfrm>
            <a:prstGeom prst="rect">
              <a:avLst/>
            </a:prstGeom>
          </p:spPr>
          <p:txBody>
            <a:bodyPr wrap="none" fromWordArt="1">
              <a:prstTxWarp prst="textPlain">
                <a:avLst>
                  <a:gd name="adj" fmla="val 50000"/>
                </a:avLst>
              </a:prstTxWarp>
            </a:bodyPr>
            <a:lstStyle/>
            <a:p>
              <a:pPr algn="ctr"/>
              <a:r>
                <a:rPr lang="en-US" sz="3600" kern="10" normalizeH="1" dirty="0">
                  <a:ln w="9525">
                    <a:solidFill>
                      <a:srgbClr val="FF0000"/>
                    </a:solidFill>
                    <a:round/>
                    <a:headEnd/>
                    <a:tailEnd/>
                  </a:ln>
                  <a:solidFill>
                    <a:srgbClr val="FF0000"/>
                  </a:solidFill>
                  <a:latin typeface="Arial Black"/>
                </a:rPr>
                <a:t>?</a:t>
              </a:r>
            </a:p>
          </p:txBody>
        </p:sp>
        <p:grpSp>
          <p:nvGrpSpPr>
            <p:cNvPr id="5" name="4 Grupo"/>
            <p:cNvGrpSpPr/>
            <p:nvPr/>
          </p:nvGrpSpPr>
          <p:grpSpPr>
            <a:xfrm>
              <a:off x="831504" y="874615"/>
              <a:ext cx="2114169" cy="3082590"/>
              <a:chOff x="831504" y="874615"/>
              <a:chExt cx="2114169" cy="3082590"/>
            </a:xfrm>
          </p:grpSpPr>
          <p:sp>
            <p:nvSpPr>
              <p:cNvPr id="6" name="Rectangle 8"/>
              <p:cNvSpPr>
                <a:spLocks noChangeArrowheads="1"/>
              </p:cNvSpPr>
              <p:nvPr/>
            </p:nvSpPr>
            <p:spPr bwMode="auto">
              <a:xfrm>
                <a:off x="831504" y="874615"/>
                <a:ext cx="2114169" cy="461665"/>
              </a:xfrm>
              <a:prstGeom prst="rect">
                <a:avLst/>
              </a:prstGeom>
              <a:noFill/>
              <a:ln w="9525">
                <a:noFill/>
                <a:miter lim="800000"/>
                <a:headEnd/>
                <a:tailEnd/>
              </a:ln>
            </p:spPr>
            <p:txBody>
              <a:bodyPr wrap="none">
                <a:spAutoFit/>
              </a:bodyPr>
              <a:lstStyle/>
              <a:p>
                <a:r>
                  <a:rPr lang="en-US" sz="2400" b="0" dirty="0" err="1"/>
                  <a:t>Fase</a:t>
                </a:r>
                <a:r>
                  <a:rPr lang="en-US" sz="2400" b="0" dirty="0"/>
                  <a:t> </a:t>
                </a:r>
                <a:r>
                  <a:rPr lang="es-AR" sz="2400" b="0" dirty="0"/>
                  <a:t>Vegetativa</a:t>
                </a:r>
              </a:p>
            </p:txBody>
          </p:sp>
          <p:pic>
            <p:nvPicPr>
              <p:cNvPr id="10" name="Picture 15"/>
              <p:cNvPicPr>
                <a:picLocks noChangeAspect="1" noChangeArrowheads="1"/>
              </p:cNvPicPr>
              <p:nvPr/>
            </p:nvPicPr>
            <p:blipFill>
              <a:blip r:embed="rId2"/>
              <a:srcRect t="39215" r="67451" b="26666"/>
              <a:stretch>
                <a:fillRect/>
              </a:stretch>
            </p:blipFill>
            <p:spPr bwMode="auto">
              <a:xfrm>
                <a:off x="940056" y="1968067"/>
                <a:ext cx="1897063" cy="1989138"/>
              </a:xfrm>
              <a:prstGeom prst="rect">
                <a:avLst/>
              </a:prstGeom>
              <a:noFill/>
              <a:ln w="9525">
                <a:noFill/>
                <a:miter lim="800000"/>
                <a:headEnd/>
                <a:tailEnd/>
              </a:ln>
            </p:spPr>
          </p:pic>
        </p:grpSp>
        <p:pic>
          <p:nvPicPr>
            <p:cNvPr id="11" name="Picture 16"/>
            <p:cNvPicPr>
              <a:picLocks noChangeAspect="1" noChangeArrowheads="1"/>
            </p:cNvPicPr>
            <p:nvPr/>
          </p:nvPicPr>
          <p:blipFill>
            <a:blip r:embed="rId2"/>
            <a:srcRect l="28235" r="28235"/>
            <a:stretch>
              <a:fillRect/>
            </a:stretch>
          </p:blipFill>
          <p:spPr bwMode="auto">
            <a:xfrm>
              <a:off x="4864517" y="1423555"/>
              <a:ext cx="2008188" cy="4610100"/>
            </a:xfrm>
            <a:prstGeom prst="rect">
              <a:avLst/>
            </a:prstGeom>
            <a:noFill/>
            <a:ln w="9525">
              <a:noFill/>
              <a:miter lim="800000"/>
              <a:headEnd/>
              <a:tailEnd/>
            </a:ln>
          </p:spPr>
        </p:pic>
        <p:sp>
          <p:nvSpPr>
            <p:cNvPr id="12" name="Rectangle 17"/>
            <p:cNvSpPr>
              <a:spLocks noChangeArrowheads="1"/>
            </p:cNvSpPr>
            <p:nvPr/>
          </p:nvSpPr>
          <p:spPr bwMode="auto">
            <a:xfrm>
              <a:off x="6866011" y="3500005"/>
              <a:ext cx="2249487" cy="457200"/>
            </a:xfrm>
            <a:prstGeom prst="rect">
              <a:avLst/>
            </a:prstGeom>
            <a:noFill/>
            <a:ln w="9525">
              <a:noFill/>
              <a:miter lim="800000"/>
              <a:headEnd/>
              <a:tailEnd/>
            </a:ln>
          </p:spPr>
          <p:txBody>
            <a:bodyPr>
              <a:spAutoFit/>
            </a:bodyPr>
            <a:lstStyle/>
            <a:p>
              <a:r>
                <a:rPr lang="en-US" sz="2400" b="0" dirty="0" err="1"/>
                <a:t>Inflorescencia</a:t>
              </a:r>
              <a:endParaRPr lang="en-US" sz="2400" b="0" dirty="0"/>
            </a:p>
          </p:txBody>
        </p:sp>
        <p:sp>
          <p:nvSpPr>
            <p:cNvPr id="13" name="AutoShape 21"/>
            <p:cNvSpPr>
              <a:spLocks/>
            </p:cNvSpPr>
            <p:nvPr/>
          </p:nvSpPr>
          <p:spPr bwMode="auto">
            <a:xfrm>
              <a:off x="6408912" y="1336280"/>
              <a:ext cx="381000" cy="3886200"/>
            </a:xfrm>
            <a:prstGeom prst="rightBrace">
              <a:avLst>
                <a:gd name="adj1" fmla="val 85000"/>
                <a:gd name="adj2" fmla="val 50000"/>
              </a:avLst>
            </a:prstGeom>
            <a:noFill/>
            <a:ln w="28575">
              <a:solidFill>
                <a:schemeClr val="bg1"/>
              </a:solidFill>
              <a:round/>
              <a:headEnd/>
              <a:tailEnd/>
            </a:ln>
          </p:spPr>
          <p:txBody>
            <a:bodyPr wrap="none" anchor="ctr"/>
            <a:lstStyle/>
            <a:p>
              <a:endParaRPr lang="en-US"/>
            </a:p>
          </p:txBody>
        </p:sp>
        <p:sp>
          <p:nvSpPr>
            <p:cNvPr id="15" name="Rectangle 25"/>
            <p:cNvSpPr>
              <a:spLocks noChangeArrowheads="1"/>
            </p:cNvSpPr>
            <p:nvPr/>
          </p:nvSpPr>
          <p:spPr bwMode="auto">
            <a:xfrm>
              <a:off x="7362898" y="1671205"/>
              <a:ext cx="1143000" cy="457200"/>
            </a:xfrm>
            <a:prstGeom prst="rect">
              <a:avLst/>
            </a:prstGeom>
            <a:noFill/>
            <a:ln w="9525">
              <a:noFill/>
              <a:miter lim="800000"/>
              <a:headEnd/>
              <a:tailEnd/>
            </a:ln>
          </p:spPr>
          <p:txBody>
            <a:bodyPr>
              <a:spAutoFit/>
            </a:bodyPr>
            <a:lstStyle/>
            <a:p>
              <a:r>
                <a:rPr lang="en-US" sz="2400" b="0" dirty="0" err="1"/>
                <a:t>Flor</a:t>
              </a:r>
              <a:endParaRPr lang="en-US" sz="2400" b="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712" y="3792080"/>
              <a:ext cx="10112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Line 24"/>
            <p:cNvSpPr>
              <a:spLocks noChangeShapeType="1"/>
            </p:cNvSpPr>
            <p:nvPr/>
          </p:nvSpPr>
          <p:spPr bwMode="auto">
            <a:xfrm flipH="1">
              <a:off x="6372298" y="1899805"/>
              <a:ext cx="1066800" cy="228600"/>
            </a:xfrm>
            <a:prstGeom prst="line">
              <a:avLst/>
            </a:prstGeom>
            <a:noFill/>
            <a:ln w="38100">
              <a:solidFill>
                <a:srgbClr val="FF0000"/>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Title 2"/>
          <p:cNvSpPr txBox="1">
            <a:spLocks noGrp="1"/>
          </p:cNvSpPr>
          <p:nvPr>
            <p:ph type="title"/>
          </p:nvPr>
        </p:nvSpPr>
        <p:spPr>
          <a:xfrm>
            <a:off x="14177" y="-158352"/>
            <a:ext cx="9144001" cy="1143001"/>
          </a:xfrm>
          <a:prstGeom prst="rect">
            <a:avLst/>
          </a:prstGeom>
        </p:spPr>
        <p:txBody>
          <a:bodyPr/>
          <a:lstStyle>
            <a:lvl1pPr>
              <a:defRPr sz="2400" u="sng">
                <a:latin typeface="Calibri"/>
                <a:ea typeface="Calibri"/>
                <a:cs typeface="Calibri"/>
                <a:sym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Natural variation in vernalization requirements</a:t>
            </a:r>
            <a:r>
              <a:rPr lang="en-US" sz="2400" dirty="0">
                <a:solidFill>
                  <a:srgbClr val="000000"/>
                </a:solidFill>
                <a:effectLst/>
                <a:uFill>
                  <a:solidFill>
                    <a:srgbClr val="000000"/>
                  </a:solidFill>
                </a:uFill>
                <a:latin typeface="Calibri" panose="020F0502020204030204" pitchFamily="34" charset="0"/>
                <a:ea typeface="Calibri" panose="020F0502020204030204" pitchFamily="34" charset="0"/>
              </a:rPr>
              <a:t> </a:t>
            </a: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in </a:t>
            </a: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rPr>
              <a:t>Arabidopsis</a:t>
            </a:r>
            <a:endParaRPr lang="en-US" sz="24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1343" name="Text Box 32"/>
          <p:cNvSpPr txBox="1"/>
          <p:nvPr/>
        </p:nvSpPr>
        <p:spPr>
          <a:xfrm>
            <a:off x="1628503" y="5957034"/>
            <a:ext cx="7273034"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900"/>
              </a:spcBef>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Amasino</a:t>
            </a:r>
            <a:r>
              <a:rPr lang="en-US" sz="800" b="0" dirty="0">
                <a:latin typeface="Times New Roman" panose="02020603050405020304" pitchFamily="18" charset="0"/>
                <a:ea typeface="Calibri" panose="020F0502020204030204" pitchFamily="34" charset="0"/>
                <a:cs typeface="Times New Roman" panose="02020603050405020304" pitchFamily="18" charset="0"/>
              </a:rPr>
              <a:t> (2004) Vernalization, competence, and the epigenetic memory of winter. Plant Cell 16: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2553–2559</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a:latin typeface="Times New Roman" panose="02020603050405020304" pitchFamily="18" charset="0"/>
                <a:cs typeface="Times New Roman" panose="02020603050405020304" pitchFamily="18" charset="0"/>
              </a:rPr>
              <a:t>and </a:t>
            </a:r>
            <a:r>
              <a:rPr lang="en-US" sz="800" b="0" dirty="0">
                <a:latin typeface="Times New Roman" panose="02020603050405020304" pitchFamily="18" charset="0"/>
                <a:ea typeface="Calibri" panose="020F0502020204030204" pitchFamily="34" charset="0"/>
                <a:cs typeface="Times New Roman" panose="02020603050405020304" pitchFamily="18" charset="0"/>
              </a:rPr>
              <a:t>Zhang et al. (2020) Functional analysis of FRIGIDA using naturally occurring variation in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 thaliana</a:t>
            </a:r>
            <a:r>
              <a:rPr lang="en-US" sz="800" b="0" dirty="0">
                <a:latin typeface="Times New Roman" panose="02020603050405020304" pitchFamily="18" charset="0"/>
                <a:ea typeface="Calibri" panose="020F0502020204030204" pitchFamily="34" charset="0"/>
                <a:cs typeface="Times New Roman" panose="02020603050405020304" pitchFamily="18" charset="0"/>
              </a:rPr>
              <a:t>. Plant J 103: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4"/>
              </a:rPr>
              <a:t>154–165</a:t>
            </a:r>
            <a:r>
              <a:rPr lang="en-US" sz="800" b="0" dirty="0">
                <a:latin typeface="Times New Roman" panose="02020603050405020304" pitchFamily="18" charset="0"/>
                <a:ea typeface="Calibri" panose="020F0502020204030204" pitchFamily="34" charset="0"/>
                <a:cs typeface="Times New Roman" panose="02020603050405020304" pitchFamily="18" charset="0"/>
              </a:rPr>
              <a:t>. See also </a:t>
            </a:r>
            <a:r>
              <a:rPr lang="en-US" sz="800" b="0" dirty="0" err="1">
                <a:latin typeface="Times New Roman" panose="02020603050405020304" pitchFamily="18" charset="0"/>
                <a:cs typeface="Times New Roman" panose="02020603050405020304" pitchFamily="18" charset="0"/>
              </a:rPr>
              <a:t>Johanson</a:t>
            </a:r>
            <a:r>
              <a:rPr lang="en-US" sz="800" b="0" dirty="0">
                <a:latin typeface="Times New Roman" panose="02020603050405020304" pitchFamily="18" charset="0"/>
                <a:cs typeface="Times New Roman" panose="02020603050405020304" pitchFamily="18" charset="0"/>
              </a:rPr>
              <a:t> et al. (2000); </a:t>
            </a:r>
            <a:r>
              <a:rPr lang="en-US" sz="800" b="0" dirty="0" err="1">
                <a:latin typeface="Times New Roman" panose="02020603050405020304" pitchFamily="18" charset="0"/>
                <a:cs typeface="Times New Roman" panose="02020603050405020304" pitchFamily="18" charset="0"/>
              </a:rPr>
              <a:t>Shindo</a:t>
            </a:r>
            <a:r>
              <a:rPr lang="en-US" sz="800" b="0" dirty="0">
                <a:latin typeface="Times New Roman" panose="02020603050405020304" pitchFamily="18" charset="0"/>
                <a:cs typeface="Times New Roman" panose="02020603050405020304" pitchFamily="18" charset="0"/>
              </a:rPr>
              <a:t> et al. (2005) </a:t>
            </a:r>
          </a:p>
        </p:txBody>
      </p:sp>
      <p:sp>
        <p:nvSpPr>
          <p:cNvPr id="1344" name="CuadroTexto 5"/>
          <p:cNvSpPr txBox="1"/>
          <p:nvPr/>
        </p:nvSpPr>
        <p:spPr>
          <a:xfrm>
            <a:off x="6372706" y="939551"/>
            <a:ext cx="2375839"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latin typeface="Calibri"/>
                <a:ea typeface="Calibri"/>
                <a:cs typeface="Calibri"/>
                <a:sym typeface="Calibri"/>
              </a:defRPr>
            </a:pPr>
            <a:r>
              <a:rPr lang="en-US" dirty="0"/>
              <a:t>Late flowering </a:t>
            </a:r>
          </a:p>
          <a:p>
            <a:pPr algn="ctr">
              <a:defRPr sz="1800" b="1">
                <a:latin typeface="Calibri"/>
                <a:ea typeface="Calibri"/>
                <a:cs typeface="Calibri"/>
                <a:sym typeface="Calibri"/>
              </a:defRPr>
            </a:pPr>
            <a:r>
              <a:rPr lang="en-US" dirty="0"/>
              <a:t>accession </a:t>
            </a:r>
          </a:p>
          <a:p>
            <a:pPr algn="ctr">
              <a:defRPr sz="1800" b="1">
                <a:latin typeface="Calibri"/>
                <a:ea typeface="Calibri"/>
                <a:cs typeface="Calibri"/>
                <a:sym typeface="Calibri"/>
              </a:defRPr>
            </a:pPr>
            <a:r>
              <a:rPr lang="en-US" dirty="0"/>
              <a:t>from Sweden</a:t>
            </a:r>
          </a:p>
          <a:p>
            <a:pPr algn="ctr">
              <a:defRPr sz="1800" b="1">
                <a:latin typeface="Calibri"/>
                <a:ea typeface="Calibri"/>
                <a:cs typeface="Calibri"/>
                <a:sym typeface="Calibri"/>
              </a:defRPr>
            </a:pPr>
            <a:r>
              <a:rPr lang="en-US" dirty="0"/>
              <a:t>(natural populations) </a:t>
            </a:r>
          </a:p>
        </p:txBody>
      </p:sp>
      <p:sp>
        <p:nvSpPr>
          <p:cNvPr id="1345" name="CuadroTexto 7"/>
          <p:cNvSpPr txBox="1"/>
          <p:nvPr/>
        </p:nvSpPr>
        <p:spPr>
          <a:xfrm>
            <a:off x="395455" y="948298"/>
            <a:ext cx="2319629"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latin typeface="Calibri"/>
                <a:ea typeface="Calibri"/>
                <a:cs typeface="Calibri"/>
                <a:sym typeface="Calibri"/>
              </a:defRPr>
            </a:pPr>
            <a:r>
              <a:rPr lang="en-US" dirty="0"/>
              <a:t>Early flowering ecotype Columbia-0</a:t>
            </a:r>
          </a:p>
          <a:p>
            <a:pPr algn="ctr">
              <a:defRPr sz="1800" b="1">
                <a:latin typeface="Calibri"/>
                <a:ea typeface="Calibri"/>
                <a:cs typeface="Calibri"/>
                <a:sym typeface="Calibri"/>
              </a:defRPr>
            </a:pPr>
            <a:r>
              <a:rPr lang="en-US" dirty="0"/>
              <a:t>(rapid cycling strains </a:t>
            </a:r>
          </a:p>
          <a:p>
            <a:pPr algn="ctr">
              <a:defRPr sz="1800" b="1">
                <a:latin typeface="Calibri"/>
                <a:ea typeface="Calibri"/>
                <a:cs typeface="Calibri"/>
                <a:sym typeface="Calibri"/>
              </a:defRPr>
            </a:pPr>
            <a:r>
              <a:rPr lang="en-US" dirty="0"/>
              <a:t>used in the lab) </a:t>
            </a:r>
          </a:p>
        </p:txBody>
      </p:sp>
      <p:sp>
        <p:nvSpPr>
          <p:cNvPr id="1346" name="CuadroTexto 8"/>
          <p:cNvSpPr txBox="1"/>
          <p:nvPr/>
        </p:nvSpPr>
        <p:spPr>
          <a:xfrm>
            <a:off x="4562006" y="2709446"/>
            <a:ext cx="1740879"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808080"/>
                </a:solidFill>
                <a:latin typeface="Calibri"/>
                <a:ea typeface="Calibri"/>
                <a:cs typeface="Calibri"/>
                <a:sym typeface="Calibri"/>
              </a:defRPr>
            </a:lvl1pPr>
          </a:lstStyle>
          <a:p>
            <a:r>
              <a:rPr lang="en-US" dirty="0"/>
              <a:t>WINTER ANNUAL</a:t>
            </a:r>
          </a:p>
        </p:txBody>
      </p:sp>
      <p:sp>
        <p:nvSpPr>
          <p:cNvPr id="1347" name="CuadroTexto 13"/>
          <p:cNvSpPr txBox="1"/>
          <p:nvPr/>
        </p:nvSpPr>
        <p:spPr>
          <a:xfrm>
            <a:off x="436347" y="2967342"/>
            <a:ext cx="2071430"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800" b="1">
                <a:solidFill>
                  <a:srgbClr val="FF0000"/>
                </a:solidFill>
                <a:latin typeface="Calibri"/>
                <a:ea typeface="Calibri"/>
                <a:cs typeface="Calibri"/>
                <a:sym typeface="Calibri"/>
              </a:defRPr>
            </a:lvl1pPr>
          </a:lstStyle>
          <a:p>
            <a:r>
              <a:rPr lang="en-US" dirty="0"/>
              <a:t>Defective FRIGIDA </a:t>
            </a:r>
          </a:p>
        </p:txBody>
      </p:sp>
      <p:sp>
        <p:nvSpPr>
          <p:cNvPr id="1348" name="CuadroTexto 14"/>
          <p:cNvSpPr txBox="1"/>
          <p:nvPr/>
        </p:nvSpPr>
        <p:spPr>
          <a:xfrm>
            <a:off x="445193" y="3873129"/>
            <a:ext cx="207143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solidFill>
                  <a:srgbClr val="FF0000"/>
                </a:solidFill>
                <a:latin typeface="Calibri"/>
                <a:ea typeface="Calibri"/>
                <a:cs typeface="Calibri"/>
                <a:sym typeface="Calibri"/>
              </a:defRPr>
            </a:pPr>
            <a:r>
              <a:rPr lang="en-US" dirty="0"/>
              <a:t>low </a:t>
            </a:r>
            <a:r>
              <a:rPr lang="en-US" i="1" dirty="0"/>
              <a:t>FLC</a:t>
            </a:r>
            <a:r>
              <a:rPr lang="en-US" dirty="0"/>
              <a:t> expression</a:t>
            </a:r>
          </a:p>
        </p:txBody>
      </p:sp>
      <p:sp>
        <p:nvSpPr>
          <p:cNvPr id="1349" name="CuadroTexto 15"/>
          <p:cNvSpPr txBox="1"/>
          <p:nvPr/>
        </p:nvSpPr>
        <p:spPr>
          <a:xfrm>
            <a:off x="353093" y="5059956"/>
            <a:ext cx="2313179"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solidFill>
                  <a:srgbClr val="FF0000"/>
                </a:solidFill>
                <a:latin typeface="Calibri"/>
                <a:ea typeface="Calibri"/>
                <a:cs typeface="Calibri"/>
                <a:sym typeface="Calibri"/>
              </a:defRPr>
            </a:pPr>
            <a:r>
              <a:rPr lang="en-US" dirty="0"/>
              <a:t>Accelerated </a:t>
            </a:r>
          </a:p>
          <a:p>
            <a:pPr algn="ctr">
              <a:defRPr sz="1800" b="1">
                <a:solidFill>
                  <a:srgbClr val="FF0000"/>
                </a:solidFill>
                <a:latin typeface="Calibri"/>
                <a:ea typeface="Calibri"/>
                <a:cs typeface="Calibri"/>
                <a:sym typeface="Calibri"/>
              </a:defRPr>
            </a:pPr>
            <a:r>
              <a:rPr lang="en-US" dirty="0"/>
              <a:t>reproductive phase</a:t>
            </a:r>
          </a:p>
        </p:txBody>
      </p:sp>
      <p:pic>
        <p:nvPicPr>
          <p:cNvPr id="1350" name="Imagen 16" descr="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974" y="3470928"/>
            <a:ext cx="4166054" cy="2176960"/>
          </a:xfrm>
          <a:prstGeom prst="rect">
            <a:avLst/>
          </a:prstGeom>
          <a:ln w="12700">
            <a:miter lim="400000"/>
          </a:ln>
        </p:spPr>
      </p:pic>
      <p:sp>
        <p:nvSpPr>
          <p:cNvPr id="1351" name="Conector recto de flecha 19"/>
          <p:cNvSpPr/>
          <p:nvPr/>
        </p:nvSpPr>
        <p:spPr>
          <a:xfrm>
            <a:off x="1509683" y="4506872"/>
            <a:ext cx="2" cy="490956"/>
          </a:xfrm>
          <a:prstGeom prst="line">
            <a:avLst/>
          </a:prstGeom>
          <a:ln w="38100">
            <a:solidFill>
              <a:srgbClr val="FF0000"/>
            </a:solidFill>
            <a:tailEnd type="triangle"/>
          </a:ln>
        </p:spPr>
        <p:txBody>
          <a:bodyPr lIns="45718" tIns="45718" rIns="45718" bIns="45718"/>
          <a:lstStyle/>
          <a:p>
            <a:endParaRPr lang="en-US" dirty="0"/>
          </a:p>
        </p:txBody>
      </p:sp>
      <p:sp>
        <p:nvSpPr>
          <p:cNvPr id="1352" name="Conector recto de flecha 20"/>
          <p:cNvSpPr/>
          <p:nvPr/>
        </p:nvSpPr>
        <p:spPr>
          <a:xfrm>
            <a:off x="1509683" y="3363698"/>
            <a:ext cx="2" cy="490956"/>
          </a:xfrm>
          <a:prstGeom prst="line">
            <a:avLst/>
          </a:prstGeom>
          <a:ln w="38100">
            <a:solidFill>
              <a:srgbClr val="FF0000"/>
            </a:solidFill>
            <a:tailEnd type="triangle"/>
          </a:ln>
        </p:spPr>
        <p:txBody>
          <a:bodyPr lIns="45718" tIns="45718" rIns="45718" bIns="45718"/>
          <a:lstStyle/>
          <a:p>
            <a:endParaRPr lang="en-US" dirty="0"/>
          </a:p>
        </p:txBody>
      </p:sp>
      <p:sp>
        <p:nvSpPr>
          <p:cNvPr id="1353" name="CuadroTexto 21"/>
          <p:cNvSpPr txBox="1"/>
          <p:nvPr/>
        </p:nvSpPr>
        <p:spPr>
          <a:xfrm>
            <a:off x="6620574" y="2967342"/>
            <a:ext cx="2313180"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800" b="1">
                <a:solidFill>
                  <a:srgbClr val="808080"/>
                </a:solidFill>
                <a:latin typeface="Calibri"/>
                <a:ea typeface="Calibri"/>
                <a:cs typeface="Calibri"/>
                <a:sym typeface="Calibri"/>
              </a:defRPr>
            </a:lvl1pPr>
          </a:lstStyle>
          <a:p>
            <a:r>
              <a:rPr lang="en-US" dirty="0"/>
              <a:t>Functional FRIGIDA </a:t>
            </a:r>
          </a:p>
        </p:txBody>
      </p:sp>
      <p:sp>
        <p:nvSpPr>
          <p:cNvPr id="1354" name="CuadroTexto 22"/>
          <p:cNvSpPr txBox="1"/>
          <p:nvPr/>
        </p:nvSpPr>
        <p:spPr>
          <a:xfrm>
            <a:off x="6620574" y="3850668"/>
            <a:ext cx="2078230"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solidFill>
                  <a:srgbClr val="808080"/>
                </a:solidFill>
                <a:latin typeface="Calibri"/>
                <a:ea typeface="Calibri"/>
                <a:cs typeface="Calibri"/>
                <a:sym typeface="Calibri"/>
              </a:defRPr>
            </a:pPr>
            <a:r>
              <a:rPr lang="en-US" dirty="0"/>
              <a:t>high </a:t>
            </a:r>
            <a:r>
              <a:rPr lang="en-US" i="1" dirty="0"/>
              <a:t>FLC</a:t>
            </a:r>
            <a:r>
              <a:rPr lang="en-US" dirty="0"/>
              <a:t> expression</a:t>
            </a:r>
          </a:p>
        </p:txBody>
      </p:sp>
      <p:sp>
        <p:nvSpPr>
          <p:cNvPr id="1355" name="CuadroTexto 23"/>
          <p:cNvSpPr txBox="1"/>
          <p:nvPr/>
        </p:nvSpPr>
        <p:spPr>
          <a:xfrm>
            <a:off x="6620574" y="5071007"/>
            <a:ext cx="2058145"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800" b="1">
                <a:solidFill>
                  <a:srgbClr val="808080"/>
                </a:solidFill>
                <a:latin typeface="Calibri"/>
                <a:ea typeface="Calibri"/>
                <a:cs typeface="Calibri"/>
                <a:sym typeface="Calibri"/>
              </a:defRPr>
            </a:pPr>
            <a:r>
              <a:rPr lang="en-US" dirty="0"/>
              <a:t>prolonged </a:t>
            </a:r>
          </a:p>
          <a:p>
            <a:pPr algn="ctr">
              <a:defRPr sz="1800" b="1">
                <a:solidFill>
                  <a:srgbClr val="808080"/>
                </a:solidFill>
                <a:latin typeface="Calibri"/>
                <a:ea typeface="Calibri"/>
                <a:cs typeface="Calibri"/>
                <a:sym typeface="Calibri"/>
              </a:defRPr>
            </a:pPr>
            <a:r>
              <a:rPr lang="en-US" dirty="0"/>
              <a:t>vegetative phase</a:t>
            </a:r>
          </a:p>
        </p:txBody>
      </p:sp>
      <p:sp>
        <p:nvSpPr>
          <p:cNvPr id="1356" name="Conector recto de flecha 24"/>
          <p:cNvSpPr/>
          <p:nvPr/>
        </p:nvSpPr>
        <p:spPr>
          <a:xfrm>
            <a:off x="7637925" y="4506872"/>
            <a:ext cx="2" cy="490956"/>
          </a:xfrm>
          <a:prstGeom prst="line">
            <a:avLst/>
          </a:prstGeom>
          <a:ln w="38100">
            <a:solidFill>
              <a:srgbClr val="808080"/>
            </a:solidFill>
            <a:tailEnd type="triangle"/>
          </a:ln>
        </p:spPr>
        <p:txBody>
          <a:bodyPr lIns="45718" tIns="45718" rIns="45718" bIns="45718"/>
          <a:lstStyle/>
          <a:p>
            <a:endParaRPr lang="en-US" dirty="0"/>
          </a:p>
        </p:txBody>
      </p:sp>
      <p:sp>
        <p:nvSpPr>
          <p:cNvPr id="1357" name="Conector recto de flecha 25"/>
          <p:cNvSpPr/>
          <p:nvPr/>
        </p:nvSpPr>
        <p:spPr>
          <a:xfrm>
            <a:off x="7620000" y="3372413"/>
            <a:ext cx="1" cy="490956"/>
          </a:xfrm>
          <a:prstGeom prst="line">
            <a:avLst/>
          </a:prstGeom>
          <a:ln w="38100">
            <a:solidFill>
              <a:srgbClr val="808080"/>
            </a:solidFill>
            <a:tailEnd type="triangle"/>
          </a:ln>
        </p:spPr>
        <p:txBody>
          <a:bodyPr lIns="45718" tIns="45718" rIns="45718" bIns="45718"/>
          <a:lstStyle/>
          <a:p>
            <a:endParaRPr lang="en-US" dirty="0"/>
          </a:p>
        </p:txBody>
      </p:sp>
      <p:sp>
        <p:nvSpPr>
          <p:cNvPr id="1358" name="Conector recto 27"/>
          <p:cNvSpPr/>
          <p:nvPr/>
        </p:nvSpPr>
        <p:spPr>
          <a:xfrm>
            <a:off x="4570352" y="2690884"/>
            <a:ext cx="14650" cy="2947916"/>
          </a:xfrm>
          <a:prstGeom prst="line">
            <a:avLst/>
          </a:prstGeom>
          <a:ln w="19050">
            <a:solidFill>
              <a:srgbClr val="000000"/>
            </a:solidFill>
            <a:prstDash val="sysDash"/>
          </a:ln>
        </p:spPr>
        <p:txBody>
          <a:bodyPr lIns="45718" tIns="45718" rIns="45718" bIns="45718"/>
          <a:lstStyle/>
          <a:p>
            <a:endParaRPr lang="en-US" dirty="0"/>
          </a:p>
        </p:txBody>
      </p:sp>
      <p:sp>
        <p:nvSpPr>
          <p:cNvPr id="1359" name="Rectángulo 28"/>
          <p:cNvSpPr/>
          <p:nvPr/>
        </p:nvSpPr>
        <p:spPr>
          <a:xfrm>
            <a:off x="2776285" y="1301446"/>
            <a:ext cx="3528004" cy="1396852"/>
          </a:xfrm>
          <a:prstGeom prst="rect">
            <a:avLst/>
          </a:prstGeom>
          <a:solidFill>
            <a:srgbClr val="000000"/>
          </a:solidFill>
          <a:ln w="12700">
            <a:miter lim="400000"/>
          </a:ln>
        </p:spPr>
        <p:txBody>
          <a:bodyPr lIns="45718" tIns="45718" rIns="45718" bIns="45718" anchor="ctr"/>
          <a:lstStyle/>
          <a:p>
            <a:pPr algn="ctr">
              <a:defRPr>
                <a:solidFill>
                  <a:srgbClr val="FFFFFF"/>
                </a:solidFill>
              </a:defRPr>
            </a:pPr>
            <a:endParaRPr lang="en-US" dirty="0"/>
          </a:p>
        </p:txBody>
      </p:sp>
      <p:pic>
        <p:nvPicPr>
          <p:cNvPr id="1360" name="Imagen 17" descr="Imagen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235224" y="1649545"/>
            <a:ext cx="867620" cy="830999"/>
          </a:xfrm>
          <a:prstGeom prst="rect">
            <a:avLst/>
          </a:prstGeom>
          <a:ln w="12700">
            <a:miter lim="400000"/>
          </a:ln>
        </p:spPr>
      </p:pic>
      <p:pic>
        <p:nvPicPr>
          <p:cNvPr id="1361" name="Imagen 30" descr="Imagen 3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3225" y="1474444"/>
            <a:ext cx="1365464" cy="1059107"/>
          </a:xfrm>
          <a:prstGeom prst="rect">
            <a:avLst/>
          </a:prstGeom>
          <a:ln w="12700">
            <a:miter lim="400000"/>
          </a:ln>
        </p:spPr>
      </p:pic>
      <p:sp>
        <p:nvSpPr>
          <p:cNvPr id="1362" name="Conector recto 34"/>
          <p:cNvSpPr/>
          <p:nvPr/>
        </p:nvSpPr>
        <p:spPr>
          <a:xfrm>
            <a:off x="4570351" y="1318469"/>
            <a:ext cx="472" cy="1379830"/>
          </a:xfrm>
          <a:prstGeom prst="line">
            <a:avLst/>
          </a:prstGeom>
          <a:ln w="19050">
            <a:solidFill>
              <a:srgbClr val="FFFFFF"/>
            </a:solidFill>
            <a:prstDash val="sysDash"/>
          </a:ln>
        </p:spPr>
        <p:txBody>
          <a:bodyPr lIns="45718" tIns="45718" rIns="45718" bIns="45718"/>
          <a:lstStyle/>
          <a:p>
            <a:endParaRPr lang="en-US" dirty="0"/>
          </a:p>
        </p:txBody>
      </p:sp>
      <p:sp>
        <p:nvSpPr>
          <p:cNvPr id="1363" name="CuadroTexto 29"/>
          <p:cNvSpPr txBox="1"/>
          <p:nvPr/>
        </p:nvSpPr>
        <p:spPr>
          <a:xfrm>
            <a:off x="2776284" y="2709446"/>
            <a:ext cx="178271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FF0000"/>
                </a:solidFill>
                <a:latin typeface="Calibri"/>
                <a:ea typeface="Calibri"/>
                <a:cs typeface="Calibri"/>
                <a:sym typeface="Calibri"/>
              </a:defRPr>
            </a:lvl1pPr>
          </a:lstStyle>
          <a:p>
            <a:r>
              <a:rPr lang="en-US" dirty="0"/>
              <a:t>SUMMER ANNUAL</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13 Rectángulo"/>
          <p:cNvSpPr/>
          <p:nvPr/>
        </p:nvSpPr>
        <p:spPr>
          <a:xfrm>
            <a:off x="-1" y="0"/>
            <a:ext cx="86868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err="1">
                <a:ln>
                  <a:noFill/>
                </a:ln>
                <a:solidFill>
                  <a:prstClr val="black"/>
                </a:solidFill>
                <a:effectLst/>
                <a:uLnTx/>
                <a:uFillTx/>
                <a:latin typeface="Calibri"/>
                <a:ea typeface="+mn-ea"/>
                <a:cs typeface="+mn-cs"/>
              </a:rPr>
              <a:t>Vernalización</a:t>
            </a:r>
            <a:r>
              <a:rPr kumimoji="0" lang="es-AR" sz="2400" b="0" i="0" u="none" strike="noStrike" kern="1200" cap="none" spc="0" normalizeH="0" baseline="0" noProof="0" dirty="0">
                <a:ln>
                  <a:noFill/>
                </a:ln>
                <a:solidFill>
                  <a:prstClr val="black"/>
                </a:solidFill>
                <a:effectLst/>
                <a:uLnTx/>
                <a:uFillTx/>
                <a:latin typeface="Calibri"/>
                <a:ea typeface="+mn-ea"/>
                <a:cs typeface="+mn-cs"/>
              </a:rPr>
              <a:t>:</a:t>
            </a:r>
            <a:r>
              <a:rPr kumimoji="0" lang="es-MX" sz="2000" b="0" i="0" u="none" strike="noStrike" kern="1200" cap="none" spc="0" normalizeH="0" baseline="0" noProof="0" dirty="0">
                <a:ln>
                  <a:noFill/>
                </a:ln>
                <a:solidFill>
                  <a:prstClr val="black"/>
                </a:solidFill>
                <a:effectLst/>
                <a:uLnTx/>
                <a:uFillTx/>
                <a:latin typeface="Calibri"/>
                <a:ea typeface="+mn-ea"/>
                <a:cs typeface="+mn-cs"/>
              </a:rPr>
              <a:t>participación del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polycomb</a:t>
            </a:r>
            <a:r>
              <a:rPr kumimoji="0" lang="es-MX" sz="2000" b="0" i="0" u="none" strike="noStrike" kern="1200" cap="none" spc="0" normalizeH="0" baseline="0" noProof="0" dirty="0">
                <a:ln>
                  <a:noFill/>
                </a:ln>
                <a:solidFill>
                  <a:prstClr val="black"/>
                </a:solidFill>
                <a:effectLst/>
                <a:uLnTx/>
                <a:uFillTx/>
                <a:latin typeface="Calibri"/>
                <a:ea typeface="+mn-ea"/>
                <a:cs typeface="+mn-cs"/>
              </a:rPr>
              <a:t>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complex</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n 3"/>
          <p:cNvPicPr>
            <a:picLocks noChangeAspect="1"/>
          </p:cNvPicPr>
          <p:nvPr/>
        </p:nvPicPr>
        <p:blipFill>
          <a:blip r:embed="rId2"/>
          <a:stretch>
            <a:fillRect/>
          </a:stretch>
        </p:blipFill>
        <p:spPr>
          <a:xfrm>
            <a:off x="-1" y="898029"/>
            <a:ext cx="4869874" cy="3850779"/>
          </a:xfrm>
          <a:prstGeom prst="rect">
            <a:avLst/>
          </a:prstGeom>
        </p:spPr>
      </p:pic>
      <p:pic>
        <p:nvPicPr>
          <p:cNvPr id="5" name="Imagen 4"/>
          <p:cNvPicPr>
            <a:picLocks noChangeAspect="1"/>
          </p:cNvPicPr>
          <p:nvPr/>
        </p:nvPicPr>
        <p:blipFill>
          <a:blip r:embed="rId3"/>
          <a:stretch>
            <a:fillRect/>
          </a:stretch>
        </p:blipFill>
        <p:spPr>
          <a:xfrm>
            <a:off x="4566745" y="2532336"/>
            <a:ext cx="4423183" cy="4325664"/>
          </a:xfrm>
          <a:prstGeom prst="rect">
            <a:avLst/>
          </a:prstGeom>
        </p:spPr>
      </p:pic>
    </p:spTree>
    <p:extLst>
      <p:ext uri="{BB962C8B-B14F-4D97-AF65-F5344CB8AC3E}">
        <p14:creationId xmlns:p14="http://schemas.microsoft.com/office/powerpoint/2010/main" val="32543372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AEE8B13-627A-4711-8110-42720C750C33}"/>
              </a:ext>
            </a:extLst>
          </p:cNvPr>
          <p:cNvSpPr txBox="1">
            <a:spLocks noGrp="1"/>
          </p:cNvSpPr>
          <p:nvPr>
            <p:ph type="title"/>
          </p:nvPr>
        </p:nvSpPr>
        <p:spPr>
          <a:xfrm>
            <a:off x="77969" y="142248"/>
            <a:ext cx="8991600" cy="578835"/>
          </a:xfrm>
          <a:prstGeom prst="rect">
            <a:avLst/>
          </a:prstGeom>
        </p:spPr>
        <p:txBody>
          <a:bodyPr/>
          <a:lstStyle>
            <a:lvl1pPr>
              <a:defRPr sz="2400" u="sng">
                <a:latin typeface="Calibri"/>
                <a:ea typeface="Calibri"/>
                <a:cs typeface="Calibri"/>
                <a:sym typeface="Calibri"/>
              </a:defRPr>
            </a:lvl1pPr>
          </a:lstStyle>
          <a:p>
            <a:r>
              <a:rPr lang="en-US" i="1" dirty="0"/>
              <a:t>FLC</a:t>
            </a:r>
            <a:r>
              <a:rPr lang="en-US" dirty="0"/>
              <a:t> regulation: Summary</a:t>
            </a:r>
          </a:p>
        </p:txBody>
      </p:sp>
      <p:cxnSp>
        <p:nvCxnSpPr>
          <p:cNvPr id="5" name="Conector recto de flecha 4">
            <a:extLst>
              <a:ext uri="{FF2B5EF4-FFF2-40B4-BE49-F238E27FC236}">
                <a16:creationId xmlns:a16="http://schemas.microsoft.com/office/drawing/2014/main" id="{58D9E925-1822-434D-BEBF-530DE8EBF1EF}"/>
              </a:ext>
            </a:extLst>
          </p:cNvPr>
          <p:cNvCxnSpPr>
            <a:cxnSpLocks/>
          </p:cNvCxnSpPr>
          <p:nvPr/>
        </p:nvCxnSpPr>
        <p:spPr>
          <a:xfrm flipV="1">
            <a:off x="1404601" y="2153416"/>
            <a:ext cx="2494791" cy="1006926"/>
          </a:xfrm>
          <a:prstGeom prst="straightConnector1">
            <a:avLst/>
          </a:prstGeom>
          <a:ln w="28575">
            <a:prstDash val="solid"/>
            <a:tailEnd type="triangle"/>
          </a:ln>
        </p:spPr>
        <p:style>
          <a:lnRef idx="1">
            <a:schemeClr val="dk1"/>
          </a:lnRef>
          <a:fillRef idx="0">
            <a:schemeClr val="dk1"/>
          </a:fillRef>
          <a:effectRef idx="0">
            <a:schemeClr val="dk1"/>
          </a:effectRef>
          <a:fontRef idx="minor">
            <a:schemeClr val="tx1"/>
          </a:fontRef>
        </p:style>
      </p:cxnSp>
      <p:sp>
        <p:nvSpPr>
          <p:cNvPr id="9" name="CuadroTexto 8">
            <a:extLst>
              <a:ext uri="{FF2B5EF4-FFF2-40B4-BE49-F238E27FC236}">
                <a16:creationId xmlns:a16="http://schemas.microsoft.com/office/drawing/2014/main" id="{6938B119-8B2A-4957-A648-11108A6D15A0}"/>
              </a:ext>
            </a:extLst>
          </p:cNvPr>
          <p:cNvSpPr txBox="1"/>
          <p:nvPr/>
        </p:nvSpPr>
        <p:spPr>
          <a:xfrm>
            <a:off x="288511" y="3241271"/>
            <a:ext cx="2169436" cy="923330"/>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FRIGIDA </a:t>
            </a:r>
          </a:p>
          <a:p>
            <a:pPr algn="ctr"/>
            <a:r>
              <a:rPr lang="en-US" sz="1800" b="1" dirty="0">
                <a:latin typeface="Calibri" panose="020F0502020204030204" pitchFamily="34" charset="0"/>
                <a:cs typeface="Calibri" panose="020F0502020204030204" pitchFamily="34" charset="0"/>
              </a:rPr>
              <a:t>Super </a:t>
            </a:r>
          </a:p>
          <a:p>
            <a:pPr algn="ctr"/>
            <a:r>
              <a:rPr lang="en-US" sz="1800" b="1" dirty="0">
                <a:latin typeface="Calibri" panose="020F0502020204030204" pitchFamily="34" charset="0"/>
                <a:cs typeface="Calibri" panose="020F0502020204030204" pitchFamily="34" charset="0"/>
              </a:rPr>
              <a:t>Complex</a:t>
            </a:r>
          </a:p>
        </p:txBody>
      </p:sp>
      <p:grpSp>
        <p:nvGrpSpPr>
          <p:cNvPr id="13" name="Grupo 12">
            <a:extLst>
              <a:ext uri="{FF2B5EF4-FFF2-40B4-BE49-F238E27FC236}">
                <a16:creationId xmlns:a16="http://schemas.microsoft.com/office/drawing/2014/main" id="{834C868E-7F19-4DE5-99BB-633616C5CAC0}"/>
              </a:ext>
            </a:extLst>
          </p:cNvPr>
          <p:cNvGrpSpPr/>
          <p:nvPr/>
        </p:nvGrpSpPr>
        <p:grpSpPr>
          <a:xfrm rot="16200000" flipV="1">
            <a:off x="4177167" y="2778343"/>
            <a:ext cx="792000" cy="144000"/>
            <a:chOff x="1133126" y="3755354"/>
            <a:chExt cx="565712" cy="144000"/>
          </a:xfrm>
        </p:grpSpPr>
        <p:cxnSp>
          <p:nvCxnSpPr>
            <p:cNvPr id="14" name="Conector recto 13">
              <a:extLst>
                <a:ext uri="{FF2B5EF4-FFF2-40B4-BE49-F238E27FC236}">
                  <a16:creationId xmlns:a16="http://schemas.microsoft.com/office/drawing/2014/main" id="{5A4B3C92-8E6F-4115-935D-EEDDC0305426}"/>
                </a:ext>
              </a:extLst>
            </p:cNvPr>
            <p:cNvCxnSpPr>
              <a:cxnSpLocks/>
            </p:cNvCxnSpPr>
            <p:nvPr/>
          </p:nvCxnSpPr>
          <p:spPr>
            <a:xfrm>
              <a:off x="1698410" y="3755354"/>
              <a:ext cx="0" cy="144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Conector recto 14">
              <a:extLst>
                <a:ext uri="{FF2B5EF4-FFF2-40B4-BE49-F238E27FC236}">
                  <a16:creationId xmlns:a16="http://schemas.microsoft.com/office/drawing/2014/main" id="{87FB903B-41B9-4017-851C-F9ED2CF11B2E}"/>
                </a:ext>
              </a:extLst>
            </p:cNvPr>
            <p:cNvCxnSpPr>
              <a:cxnSpLocks/>
            </p:cNvCxnSpPr>
            <p:nvPr/>
          </p:nvCxnSpPr>
          <p:spPr>
            <a:xfrm rot="16200000">
              <a:off x="1415982" y="3544483"/>
              <a:ext cx="0" cy="565712"/>
            </a:xfrm>
            <a:prstGeom prst="line">
              <a:avLst/>
            </a:prstGeom>
            <a:ln w="28575"/>
          </p:spPr>
          <p:style>
            <a:lnRef idx="1">
              <a:schemeClr val="dk1"/>
            </a:lnRef>
            <a:fillRef idx="0">
              <a:schemeClr val="dk1"/>
            </a:fillRef>
            <a:effectRef idx="0">
              <a:schemeClr val="dk1"/>
            </a:effectRef>
            <a:fontRef idx="minor">
              <a:schemeClr val="tx1"/>
            </a:fontRef>
          </p:style>
        </p:cxnSp>
      </p:grpSp>
      <p:sp>
        <p:nvSpPr>
          <p:cNvPr id="16" name="CuadroTexto 15">
            <a:extLst>
              <a:ext uri="{FF2B5EF4-FFF2-40B4-BE49-F238E27FC236}">
                <a16:creationId xmlns:a16="http://schemas.microsoft.com/office/drawing/2014/main" id="{CD5EC913-5F85-4FE6-A1AD-AC0800765628}"/>
              </a:ext>
            </a:extLst>
          </p:cNvPr>
          <p:cNvSpPr txBox="1"/>
          <p:nvPr/>
        </p:nvSpPr>
        <p:spPr>
          <a:xfrm>
            <a:off x="3461167" y="3210015"/>
            <a:ext cx="2224546" cy="923330"/>
          </a:xfrm>
          <a:prstGeom prst="rect">
            <a:avLst/>
          </a:prstGeom>
          <a:noFill/>
        </p:spPr>
        <p:txBody>
          <a:bodyPr wrap="square" rtlCol="0">
            <a:spAutoFit/>
          </a:bodyPr>
          <a:lstStyle/>
          <a:p>
            <a:pPr algn="ctr"/>
            <a:r>
              <a:rPr lang="en-US" sz="1800" b="1" dirty="0" err="1">
                <a:latin typeface="Calibri" panose="020F0502020204030204" pitchFamily="34" charset="0"/>
                <a:cs typeface="Calibri" panose="020F0502020204030204" pitchFamily="34" charset="0"/>
              </a:rPr>
              <a:t>Polycomb</a:t>
            </a:r>
            <a:r>
              <a:rPr lang="en-US" sz="1800" b="1" dirty="0">
                <a:latin typeface="Calibri" panose="020F0502020204030204" pitchFamily="34" charset="0"/>
                <a:cs typeface="Calibri" panose="020F0502020204030204" pitchFamily="34" charset="0"/>
              </a:rPr>
              <a:t> </a:t>
            </a:r>
          </a:p>
          <a:p>
            <a:pPr algn="ctr"/>
            <a:r>
              <a:rPr lang="en-US" sz="1800" b="1" dirty="0">
                <a:latin typeface="Calibri" panose="020F0502020204030204" pitchFamily="34" charset="0"/>
                <a:cs typeface="Calibri" panose="020F0502020204030204" pitchFamily="34" charset="0"/>
              </a:rPr>
              <a:t>Repressive </a:t>
            </a:r>
          </a:p>
          <a:p>
            <a:pPr algn="ctr"/>
            <a:r>
              <a:rPr lang="en-US" sz="1800" b="1" dirty="0">
                <a:latin typeface="Calibri" panose="020F0502020204030204" pitchFamily="34" charset="0"/>
                <a:cs typeface="Calibri" panose="020F0502020204030204" pitchFamily="34" charset="0"/>
              </a:rPr>
              <a:t>Complex 2</a:t>
            </a:r>
          </a:p>
        </p:txBody>
      </p:sp>
      <p:sp>
        <p:nvSpPr>
          <p:cNvPr id="20" name="CuadroTexto 19">
            <a:extLst>
              <a:ext uri="{FF2B5EF4-FFF2-40B4-BE49-F238E27FC236}">
                <a16:creationId xmlns:a16="http://schemas.microsoft.com/office/drawing/2014/main" id="{80C8AD66-4CDB-4BAE-BDF7-4245EDD87BE8}"/>
              </a:ext>
            </a:extLst>
          </p:cNvPr>
          <p:cNvSpPr txBox="1"/>
          <p:nvPr/>
        </p:nvSpPr>
        <p:spPr>
          <a:xfrm>
            <a:off x="4190530" y="1830649"/>
            <a:ext cx="824201" cy="523220"/>
          </a:xfrm>
          <a:prstGeom prst="rect">
            <a:avLst/>
          </a:prstGeom>
          <a:noFill/>
        </p:spPr>
        <p:txBody>
          <a:bodyPr wrap="square" rtlCol="0">
            <a:spAutoFit/>
          </a:bodyPr>
          <a:lstStyle/>
          <a:p>
            <a:pPr algn="ctr"/>
            <a:r>
              <a:rPr lang="es-ES" sz="2800" b="1" i="1" dirty="0">
                <a:latin typeface="Calibri" panose="020F0502020204030204" pitchFamily="34" charset="0"/>
                <a:cs typeface="Calibri" panose="020F0502020204030204" pitchFamily="34" charset="0"/>
              </a:rPr>
              <a:t>FLC</a:t>
            </a:r>
          </a:p>
        </p:txBody>
      </p:sp>
      <p:sp>
        <p:nvSpPr>
          <p:cNvPr id="21" name="CuadroTexto 20">
            <a:extLst>
              <a:ext uri="{FF2B5EF4-FFF2-40B4-BE49-F238E27FC236}">
                <a16:creationId xmlns:a16="http://schemas.microsoft.com/office/drawing/2014/main" id="{1541BDD3-8960-42A8-88FA-63062D5AAB38}"/>
              </a:ext>
            </a:extLst>
          </p:cNvPr>
          <p:cNvSpPr txBox="1"/>
          <p:nvPr/>
        </p:nvSpPr>
        <p:spPr>
          <a:xfrm>
            <a:off x="6716723" y="3226933"/>
            <a:ext cx="2160000" cy="923330"/>
          </a:xfrm>
          <a:prstGeom prst="rect">
            <a:avLst/>
          </a:prstGeom>
          <a:noFill/>
        </p:spPr>
        <p:txBody>
          <a:bodyPr wrap="square" rtlCol="0">
            <a:spAutoFit/>
          </a:bodyPr>
          <a:lstStyle/>
          <a:p>
            <a:pPr algn="ctr"/>
            <a:r>
              <a:rPr lang="en-US" sz="1800" b="1" dirty="0">
                <a:effectLst/>
                <a:latin typeface="Calibri" panose="020F0502020204030204" pitchFamily="34" charset="0"/>
                <a:ea typeface="Arial Unicode MS"/>
                <a:cs typeface="Calibri" panose="020F0502020204030204" pitchFamily="34" charset="0"/>
              </a:rPr>
              <a:t>Autonomous pathway</a:t>
            </a:r>
          </a:p>
          <a:p>
            <a:pPr algn="ctr"/>
            <a:r>
              <a:rPr lang="en-US" sz="1800" b="1" dirty="0">
                <a:effectLst/>
                <a:latin typeface="Calibri" panose="020F0502020204030204" pitchFamily="34" charset="0"/>
                <a:ea typeface="Arial Unicode MS"/>
                <a:cs typeface="Calibri" panose="020F0502020204030204" pitchFamily="34" charset="0"/>
              </a:rPr>
              <a:t>components</a:t>
            </a:r>
            <a:endParaRPr lang="es-ES" sz="1800" b="1" dirty="0">
              <a:latin typeface="Calibri" panose="020F0502020204030204" pitchFamily="34" charset="0"/>
              <a:cs typeface="Calibri" panose="020F0502020204030204" pitchFamily="34" charset="0"/>
            </a:endParaRPr>
          </a:p>
        </p:txBody>
      </p:sp>
      <p:grpSp>
        <p:nvGrpSpPr>
          <p:cNvPr id="40" name="Grupo 39">
            <a:extLst>
              <a:ext uri="{FF2B5EF4-FFF2-40B4-BE49-F238E27FC236}">
                <a16:creationId xmlns:a16="http://schemas.microsoft.com/office/drawing/2014/main" id="{2F86700F-79F6-4161-B0CC-8575FCD6C51B}"/>
              </a:ext>
            </a:extLst>
          </p:cNvPr>
          <p:cNvGrpSpPr/>
          <p:nvPr/>
        </p:nvGrpSpPr>
        <p:grpSpPr>
          <a:xfrm>
            <a:off x="297947" y="4159442"/>
            <a:ext cx="2160000" cy="1440000"/>
            <a:chOff x="971325" y="4731641"/>
            <a:chExt cx="2160000" cy="1440000"/>
          </a:xfrm>
        </p:grpSpPr>
        <p:sp>
          <p:nvSpPr>
            <p:cNvPr id="31" name="Rectángulo 30">
              <a:extLst>
                <a:ext uri="{FF2B5EF4-FFF2-40B4-BE49-F238E27FC236}">
                  <a16:creationId xmlns:a16="http://schemas.microsoft.com/office/drawing/2014/main" id="{35F11D6E-48E5-45BD-8CB3-C3290D7C7DE2}"/>
                </a:ext>
              </a:extLst>
            </p:cNvPr>
            <p:cNvSpPr/>
            <p:nvPr/>
          </p:nvSpPr>
          <p:spPr>
            <a:xfrm>
              <a:off x="971325" y="4731641"/>
              <a:ext cx="2160000" cy="1440000"/>
            </a:xfrm>
            <a:prstGeom prst="rect">
              <a:avLst/>
            </a:prstGeom>
            <a:solidFill>
              <a:srgbClr val="FFFFFF"/>
            </a:solidFill>
            <a:ln w="25400" cap="flat">
              <a:solidFill>
                <a:schemeClr val="accent5"/>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dirty="0">
                <a:ln>
                  <a:noFill/>
                </a:ln>
                <a:solidFill>
                  <a:srgbClr val="000000"/>
                </a:solidFill>
                <a:effectLst/>
                <a:uFillTx/>
                <a:latin typeface="+mj-lt"/>
                <a:ea typeface="+mj-ea"/>
                <a:cs typeface="+mj-cs"/>
                <a:sym typeface="Arial"/>
              </a:endParaRPr>
            </a:p>
          </p:txBody>
        </p:sp>
        <p:pic>
          <p:nvPicPr>
            <p:cNvPr id="32" name="Imagen 31">
              <a:extLst>
                <a:ext uri="{FF2B5EF4-FFF2-40B4-BE49-F238E27FC236}">
                  <a16:creationId xmlns:a16="http://schemas.microsoft.com/office/drawing/2014/main" id="{3729A519-3EC9-40E6-8A2C-9423DC5D31B2}"/>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1125438" y="5030367"/>
              <a:ext cx="1789914" cy="800156"/>
            </a:xfrm>
            <a:prstGeom prst="rect">
              <a:avLst/>
            </a:prstGeom>
          </p:spPr>
        </p:pic>
        <p:sp>
          <p:nvSpPr>
            <p:cNvPr id="33" name="CuadroTexto 32">
              <a:extLst>
                <a:ext uri="{FF2B5EF4-FFF2-40B4-BE49-F238E27FC236}">
                  <a16:creationId xmlns:a16="http://schemas.microsoft.com/office/drawing/2014/main" id="{0FC25C97-0BB8-497E-B459-93B174F92336}"/>
                </a:ext>
              </a:extLst>
            </p:cNvPr>
            <p:cNvSpPr txBox="1"/>
            <p:nvPr/>
          </p:nvSpPr>
          <p:spPr>
            <a:xfrm>
              <a:off x="971325" y="4795386"/>
              <a:ext cx="2160000" cy="307777"/>
            </a:xfrm>
            <a:prstGeom prst="rect">
              <a:avLst/>
            </a:prstGeom>
            <a:noFill/>
          </p:spPr>
          <p:txBody>
            <a:bodyPr wrap="square" rtlCol="0">
              <a:spAutoFit/>
            </a:bodyPr>
            <a:lstStyle/>
            <a:p>
              <a:r>
                <a:rPr lang="es-ES" sz="1400" b="1" dirty="0" err="1">
                  <a:solidFill>
                    <a:schemeClr val="tx1"/>
                  </a:solidFill>
                  <a:latin typeface="Calibri" panose="020F0502020204030204" pitchFamily="34" charset="0"/>
                  <a:cs typeface="Calibri" panose="020F0502020204030204" pitchFamily="34" charset="0"/>
                </a:rPr>
                <a:t>FRIsc</a:t>
              </a:r>
              <a:endParaRPr lang="es-ES" sz="1400" b="1" dirty="0">
                <a:solidFill>
                  <a:schemeClr val="tx1"/>
                </a:solidFill>
                <a:latin typeface="Calibri" panose="020F0502020204030204" pitchFamily="34" charset="0"/>
                <a:cs typeface="Calibri" panose="020F0502020204030204" pitchFamily="34" charset="0"/>
              </a:endParaRPr>
            </a:p>
          </p:txBody>
        </p:sp>
        <p:sp>
          <p:nvSpPr>
            <p:cNvPr id="34" name="CuadroTexto 33">
              <a:extLst>
                <a:ext uri="{FF2B5EF4-FFF2-40B4-BE49-F238E27FC236}">
                  <a16:creationId xmlns:a16="http://schemas.microsoft.com/office/drawing/2014/main" id="{2D2C2732-4B2E-497A-A911-045AF5689B2C}"/>
                </a:ext>
              </a:extLst>
            </p:cNvPr>
            <p:cNvSpPr txBox="1"/>
            <p:nvPr/>
          </p:nvSpPr>
          <p:spPr>
            <a:xfrm>
              <a:off x="971325" y="5816519"/>
              <a:ext cx="2160000" cy="338554"/>
            </a:xfrm>
            <a:prstGeom prst="rect">
              <a:avLst/>
            </a:prstGeom>
            <a:noFill/>
          </p:spPr>
          <p:txBody>
            <a:bodyPr wrap="square" rtlCol="0">
              <a:spAutoFit/>
            </a:bodyPr>
            <a:lstStyle/>
            <a:p>
              <a:pPr algn="r"/>
              <a:r>
                <a:rPr lang="es-ES" sz="1600" b="1" i="1" dirty="0">
                  <a:solidFill>
                    <a:schemeClr val="tx1"/>
                  </a:solidFill>
                  <a:latin typeface="Calibri" panose="020F0502020204030204" pitchFamily="34" charset="0"/>
                  <a:cs typeface="Calibri" panose="020F0502020204030204" pitchFamily="34" charset="0"/>
                </a:rPr>
                <a:t>FLC</a:t>
              </a:r>
              <a:r>
                <a:rPr lang="es-ES" sz="1600" b="1" dirty="0">
                  <a:solidFill>
                    <a:schemeClr val="tx1"/>
                  </a:solidFill>
                  <a:latin typeface="Calibri" panose="020F0502020204030204" pitchFamily="34" charset="0"/>
                  <a:cs typeface="Calibri" panose="020F0502020204030204" pitchFamily="34" charset="0"/>
                </a:rPr>
                <a:t> active </a:t>
              </a:r>
              <a:r>
                <a:rPr lang="es-ES" sz="1600" b="1" dirty="0" err="1">
                  <a:solidFill>
                    <a:schemeClr val="tx1"/>
                  </a:solidFill>
                  <a:latin typeface="Calibri" panose="020F0502020204030204" pitchFamily="34" charset="0"/>
                  <a:cs typeface="Calibri" panose="020F0502020204030204" pitchFamily="34" charset="0"/>
                </a:rPr>
                <a:t>state</a:t>
              </a:r>
              <a:endParaRPr lang="es-ES" sz="1600" b="1" dirty="0">
                <a:solidFill>
                  <a:schemeClr val="tx1"/>
                </a:solidFill>
                <a:latin typeface="Calibri" panose="020F0502020204030204" pitchFamily="34" charset="0"/>
                <a:cs typeface="Calibri" panose="020F0502020204030204" pitchFamily="34" charset="0"/>
              </a:endParaRPr>
            </a:p>
          </p:txBody>
        </p:sp>
      </p:grpSp>
      <p:sp>
        <p:nvSpPr>
          <p:cNvPr id="25" name="Flecha: arriba y abajo 24">
            <a:extLst>
              <a:ext uri="{FF2B5EF4-FFF2-40B4-BE49-F238E27FC236}">
                <a16:creationId xmlns:a16="http://schemas.microsoft.com/office/drawing/2014/main" id="{9EE3153C-D3F1-4ADA-AEBC-CF608BB60D12}"/>
              </a:ext>
            </a:extLst>
          </p:cNvPr>
          <p:cNvSpPr/>
          <p:nvPr/>
        </p:nvSpPr>
        <p:spPr>
          <a:xfrm rot="5400000">
            <a:off x="2790382" y="4483442"/>
            <a:ext cx="360000" cy="792000"/>
          </a:xfrm>
          <a:prstGeom prst="upDownArrow">
            <a:avLst/>
          </a:prstGeom>
          <a:gradFill>
            <a:gsLst>
              <a:gs pos="50000">
                <a:schemeClr val="bg1"/>
              </a:gs>
              <a:gs pos="0">
                <a:schemeClr val="bg1">
                  <a:lumMod val="65000"/>
                </a:schemeClr>
              </a:gs>
              <a:gs pos="100000">
                <a:schemeClr val="accent5"/>
              </a:gs>
            </a:gsLst>
            <a:lin ang="5400000" scaled="1"/>
          </a:gra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grpSp>
        <p:nvGrpSpPr>
          <p:cNvPr id="39" name="Grupo 38">
            <a:extLst>
              <a:ext uri="{FF2B5EF4-FFF2-40B4-BE49-F238E27FC236}">
                <a16:creationId xmlns:a16="http://schemas.microsoft.com/office/drawing/2014/main" id="{356AC548-6AEC-4372-966C-CDDBD4A15A26}"/>
              </a:ext>
            </a:extLst>
          </p:cNvPr>
          <p:cNvGrpSpPr/>
          <p:nvPr/>
        </p:nvGrpSpPr>
        <p:grpSpPr>
          <a:xfrm>
            <a:off x="3489374" y="4138041"/>
            <a:ext cx="2178169" cy="1440000"/>
            <a:chOff x="3267269" y="4731641"/>
            <a:chExt cx="2178169" cy="1440000"/>
          </a:xfrm>
        </p:grpSpPr>
        <p:sp>
          <p:nvSpPr>
            <p:cNvPr id="35" name="Rectángulo 34">
              <a:extLst>
                <a:ext uri="{FF2B5EF4-FFF2-40B4-BE49-F238E27FC236}">
                  <a16:creationId xmlns:a16="http://schemas.microsoft.com/office/drawing/2014/main" id="{DE752E2F-FFB0-4615-82D5-C68E0C830B66}"/>
                </a:ext>
              </a:extLst>
            </p:cNvPr>
            <p:cNvSpPr/>
            <p:nvPr/>
          </p:nvSpPr>
          <p:spPr>
            <a:xfrm>
              <a:off x="3285438" y="4731641"/>
              <a:ext cx="2160000" cy="1440000"/>
            </a:xfrm>
            <a:prstGeom prst="rect">
              <a:avLst/>
            </a:prstGeom>
            <a:solidFill>
              <a:srgbClr val="FFFFFF"/>
            </a:solidFill>
            <a:ln w="25400" cap="flat">
              <a:solidFill>
                <a:schemeClr val="bg1">
                  <a:lumMod val="6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dirty="0">
                <a:ln>
                  <a:noFill/>
                </a:ln>
                <a:solidFill>
                  <a:srgbClr val="000000"/>
                </a:solidFill>
                <a:effectLst/>
                <a:uFillTx/>
                <a:latin typeface="+mj-lt"/>
                <a:ea typeface="+mj-ea"/>
                <a:cs typeface="+mj-cs"/>
                <a:sym typeface="Arial"/>
              </a:endParaRPr>
            </a:p>
          </p:txBody>
        </p:sp>
        <p:sp>
          <p:nvSpPr>
            <p:cNvPr id="36" name="CuadroTexto 35">
              <a:extLst>
                <a:ext uri="{FF2B5EF4-FFF2-40B4-BE49-F238E27FC236}">
                  <a16:creationId xmlns:a16="http://schemas.microsoft.com/office/drawing/2014/main" id="{4582DE3F-C744-4ABF-AF27-D04F6A7291E3}"/>
                </a:ext>
              </a:extLst>
            </p:cNvPr>
            <p:cNvSpPr txBox="1"/>
            <p:nvPr/>
          </p:nvSpPr>
          <p:spPr>
            <a:xfrm>
              <a:off x="3267269" y="4803559"/>
              <a:ext cx="2160000" cy="307777"/>
            </a:xfrm>
            <a:prstGeom prst="rect">
              <a:avLst/>
            </a:prstGeom>
            <a:noFill/>
          </p:spPr>
          <p:txBody>
            <a:bodyPr wrap="square" rtlCol="0">
              <a:spAutoFit/>
            </a:bodyPr>
            <a:lstStyle/>
            <a:p>
              <a:r>
                <a:rPr lang="es-ES" sz="1400" b="1" dirty="0">
                  <a:solidFill>
                    <a:schemeClr val="tx1"/>
                  </a:solidFill>
                  <a:latin typeface="Calibri" panose="020F0502020204030204" pitchFamily="34" charset="0"/>
                  <a:cs typeface="Calibri" panose="020F0502020204030204" pitchFamily="34" charset="0"/>
                </a:rPr>
                <a:t>PRC2</a:t>
              </a:r>
            </a:p>
          </p:txBody>
        </p:sp>
        <p:sp>
          <p:nvSpPr>
            <p:cNvPr id="37" name="CuadroTexto 36">
              <a:extLst>
                <a:ext uri="{FF2B5EF4-FFF2-40B4-BE49-F238E27FC236}">
                  <a16:creationId xmlns:a16="http://schemas.microsoft.com/office/drawing/2014/main" id="{CAED3C1C-8C05-4601-BC4F-F471E6849324}"/>
                </a:ext>
              </a:extLst>
            </p:cNvPr>
            <p:cNvSpPr txBox="1"/>
            <p:nvPr/>
          </p:nvSpPr>
          <p:spPr>
            <a:xfrm>
              <a:off x="3267269" y="5811372"/>
              <a:ext cx="2160000" cy="338554"/>
            </a:xfrm>
            <a:prstGeom prst="rect">
              <a:avLst/>
            </a:prstGeom>
            <a:noFill/>
          </p:spPr>
          <p:txBody>
            <a:bodyPr wrap="square" rtlCol="0">
              <a:spAutoFit/>
            </a:bodyPr>
            <a:lstStyle/>
            <a:p>
              <a:pPr algn="r"/>
              <a:r>
                <a:rPr lang="es-ES" sz="1600" b="1" i="1" dirty="0">
                  <a:solidFill>
                    <a:schemeClr val="tx1"/>
                  </a:solidFill>
                  <a:latin typeface="Calibri" panose="020F0502020204030204" pitchFamily="34" charset="0"/>
                  <a:cs typeface="Calibri" panose="020F0502020204030204" pitchFamily="34" charset="0"/>
                </a:rPr>
                <a:t>FLC</a:t>
              </a:r>
              <a:r>
                <a:rPr lang="es-ES" sz="1600" b="1" dirty="0">
                  <a:solidFill>
                    <a:schemeClr val="tx1"/>
                  </a:solidFill>
                  <a:latin typeface="Calibri" panose="020F0502020204030204" pitchFamily="34" charset="0"/>
                  <a:cs typeface="Calibri" panose="020F0502020204030204" pitchFamily="34" charset="0"/>
                </a:rPr>
                <a:t> </a:t>
              </a:r>
              <a:r>
                <a:rPr lang="es-ES" sz="1600" b="1" dirty="0" err="1">
                  <a:solidFill>
                    <a:schemeClr val="tx1"/>
                  </a:solidFill>
                  <a:latin typeface="Calibri" panose="020F0502020204030204" pitchFamily="34" charset="0"/>
                  <a:cs typeface="Calibri" panose="020F0502020204030204" pitchFamily="34" charset="0"/>
                </a:rPr>
                <a:t>repressed</a:t>
              </a:r>
              <a:r>
                <a:rPr lang="es-ES" sz="1600" b="1" dirty="0">
                  <a:solidFill>
                    <a:schemeClr val="tx1"/>
                  </a:solidFill>
                  <a:latin typeface="Calibri" panose="020F0502020204030204" pitchFamily="34" charset="0"/>
                  <a:cs typeface="Calibri" panose="020F0502020204030204" pitchFamily="34" charset="0"/>
                </a:rPr>
                <a:t> </a:t>
              </a:r>
              <a:r>
                <a:rPr lang="es-ES" sz="1600" b="1" dirty="0" err="1">
                  <a:solidFill>
                    <a:schemeClr val="tx1"/>
                  </a:solidFill>
                  <a:latin typeface="Calibri" panose="020F0502020204030204" pitchFamily="34" charset="0"/>
                  <a:cs typeface="Calibri" panose="020F0502020204030204" pitchFamily="34" charset="0"/>
                </a:rPr>
                <a:t>state</a:t>
              </a:r>
              <a:endParaRPr lang="es-ES" sz="1600" b="1" dirty="0">
                <a:solidFill>
                  <a:schemeClr val="tx1"/>
                </a:solidFill>
                <a:latin typeface="Calibri" panose="020F0502020204030204" pitchFamily="34" charset="0"/>
                <a:cs typeface="Calibri" panose="020F0502020204030204" pitchFamily="34" charset="0"/>
              </a:endParaRPr>
            </a:p>
          </p:txBody>
        </p:sp>
        <p:pic>
          <p:nvPicPr>
            <p:cNvPr id="38" name="Imagen 37">
              <a:extLst>
                <a:ext uri="{FF2B5EF4-FFF2-40B4-BE49-F238E27FC236}">
                  <a16:creationId xmlns:a16="http://schemas.microsoft.com/office/drawing/2014/main" id="{401EAC28-E8BC-47CE-BCB4-8EE5BC5A4B15}"/>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a:stretch/>
          </p:blipFill>
          <p:spPr>
            <a:xfrm>
              <a:off x="3401873" y="5108060"/>
              <a:ext cx="1890791" cy="700137"/>
            </a:xfrm>
            <a:prstGeom prst="rect">
              <a:avLst/>
            </a:prstGeom>
          </p:spPr>
        </p:pic>
      </p:grpSp>
      <p:sp>
        <p:nvSpPr>
          <p:cNvPr id="45" name="Flecha: arriba y abajo 44">
            <a:extLst>
              <a:ext uri="{FF2B5EF4-FFF2-40B4-BE49-F238E27FC236}">
                <a16:creationId xmlns:a16="http://schemas.microsoft.com/office/drawing/2014/main" id="{7F780364-7864-4250-9FB1-30506EBFED11}"/>
              </a:ext>
            </a:extLst>
          </p:cNvPr>
          <p:cNvSpPr/>
          <p:nvPr/>
        </p:nvSpPr>
        <p:spPr>
          <a:xfrm rot="5400000">
            <a:off x="5993562" y="4483442"/>
            <a:ext cx="360000" cy="792000"/>
          </a:xfrm>
          <a:prstGeom prst="upDownArrow">
            <a:avLst/>
          </a:prstGeom>
          <a:gradFill>
            <a:gsLst>
              <a:gs pos="50000">
                <a:schemeClr val="bg1"/>
              </a:gs>
              <a:gs pos="0">
                <a:schemeClr val="accent2"/>
              </a:gs>
              <a:gs pos="100000">
                <a:schemeClr val="bg1">
                  <a:lumMod val="65000"/>
                </a:schemeClr>
              </a:gs>
            </a:gsLst>
            <a:lin ang="5400000" scaled="1"/>
          </a:gra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grpSp>
        <p:nvGrpSpPr>
          <p:cNvPr id="47" name="Grupo 46">
            <a:extLst>
              <a:ext uri="{FF2B5EF4-FFF2-40B4-BE49-F238E27FC236}">
                <a16:creationId xmlns:a16="http://schemas.microsoft.com/office/drawing/2014/main" id="{2F5A2849-926F-47CB-9845-1F03C04EBBB1}"/>
              </a:ext>
            </a:extLst>
          </p:cNvPr>
          <p:cNvGrpSpPr/>
          <p:nvPr/>
        </p:nvGrpSpPr>
        <p:grpSpPr>
          <a:xfrm>
            <a:off x="6716723" y="4149276"/>
            <a:ext cx="2160000" cy="1448343"/>
            <a:chOff x="6398986" y="4731641"/>
            <a:chExt cx="2160000" cy="1448343"/>
          </a:xfrm>
        </p:grpSpPr>
        <p:sp>
          <p:nvSpPr>
            <p:cNvPr id="43" name="Rectángulo 42">
              <a:extLst>
                <a:ext uri="{FF2B5EF4-FFF2-40B4-BE49-F238E27FC236}">
                  <a16:creationId xmlns:a16="http://schemas.microsoft.com/office/drawing/2014/main" id="{A6732E38-D868-40F3-9D88-BDEE6BB0E302}"/>
                </a:ext>
              </a:extLst>
            </p:cNvPr>
            <p:cNvSpPr/>
            <p:nvPr/>
          </p:nvSpPr>
          <p:spPr>
            <a:xfrm>
              <a:off x="6398986" y="4731641"/>
              <a:ext cx="2160000" cy="1440000"/>
            </a:xfrm>
            <a:prstGeom prst="rect">
              <a:avLst/>
            </a:prstGeom>
            <a:solidFill>
              <a:srgbClr val="FFFFFF"/>
            </a:solidFill>
            <a:ln w="25400" cap="flat">
              <a:solidFill>
                <a:schemeClr val="accent2"/>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dirty="0">
                <a:ln>
                  <a:noFill/>
                </a:ln>
                <a:solidFill>
                  <a:srgbClr val="000000"/>
                </a:solidFill>
                <a:effectLst/>
                <a:uFillTx/>
                <a:latin typeface="+mj-lt"/>
                <a:ea typeface="+mj-ea"/>
                <a:cs typeface="+mj-cs"/>
                <a:sym typeface="Arial"/>
              </a:endParaRPr>
            </a:p>
          </p:txBody>
        </p:sp>
        <p:pic>
          <p:nvPicPr>
            <p:cNvPr id="42" name="Imagen 41">
              <a:extLst>
                <a:ext uri="{FF2B5EF4-FFF2-40B4-BE49-F238E27FC236}">
                  <a16:creationId xmlns:a16="http://schemas.microsoft.com/office/drawing/2014/main" id="{1B79AA32-935D-409F-BE41-D21799969ED9}"/>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808309" y="5114070"/>
              <a:ext cx="1341354" cy="768892"/>
            </a:xfrm>
            <a:prstGeom prst="rect">
              <a:avLst/>
            </a:prstGeom>
          </p:spPr>
        </p:pic>
        <p:sp>
          <p:nvSpPr>
            <p:cNvPr id="44" name="CuadroTexto 43">
              <a:extLst>
                <a:ext uri="{FF2B5EF4-FFF2-40B4-BE49-F238E27FC236}">
                  <a16:creationId xmlns:a16="http://schemas.microsoft.com/office/drawing/2014/main" id="{F509F111-8856-4FB2-8873-ADE2462DE8F7}"/>
                </a:ext>
              </a:extLst>
            </p:cNvPr>
            <p:cNvSpPr txBox="1"/>
            <p:nvPr/>
          </p:nvSpPr>
          <p:spPr>
            <a:xfrm>
              <a:off x="6398986" y="5841430"/>
              <a:ext cx="2160000" cy="338554"/>
            </a:xfrm>
            <a:prstGeom prst="rect">
              <a:avLst/>
            </a:prstGeom>
            <a:noFill/>
          </p:spPr>
          <p:txBody>
            <a:bodyPr wrap="square" rtlCol="0">
              <a:spAutoFit/>
            </a:bodyPr>
            <a:lstStyle/>
            <a:p>
              <a:pPr algn="r"/>
              <a:r>
                <a:rPr lang="es-ES" sz="1600" b="1" i="1" dirty="0">
                  <a:solidFill>
                    <a:schemeClr val="tx1"/>
                  </a:solidFill>
                  <a:latin typeface="Calibri" panose="020F0502020204030204" pitchFamily="34" charset="0"/>
                  <a:cs typeface="Calibri" panose="020F0502020204030204" pitchFamily="34" charset="0"/>
                </a:rPr>
                <a:t>FLC</a:t>
              </a:r>
              <a:r>
                <a:rPr lang="es-ES" sz="1600" b="1" dirty="0">
                  <a:solidFill>
                    <a:schemeClr val="tx1"/>
                  </a:solidFill>
                  <a:latin typeface="Calibri" panose="020F0502020204030204" pitchFamily="34" charset="0"/>
                  <a:cs typeface="Calibri" panose="020F0502020204030204" pitchFamily="34" charset="0"/>
                </a:rPr>
                <a:t> inactive </a:t>
              </a:r>
              <a:r>
                <a:rPr lang="es-ES" sz="1600" b="1" dirty="0" err="1">
                  <a:solidFill>
                    <a:schemeClr val="tx1"/>
                  </a:solidFill>
                  <a:latin typeface="Calibri" panose="020F0502020204030204" pitchFamily="34" charset="0"/>
                  <a:cs typeface="Calibri" panose="020F0502020204030204" pitchFamily="34" charset="0"/>
                </a:rPr>
                <a:t>state</a:t>
              </a:r>
              <a:endParaRPr lang="es-ES" sz="1600" b="1" dirty="0">
                <a:solidFill>
                  <a:schemeClr val="tx1"/>
                </a:solidFill>
                <a:latin typeface="Calibri" panose="020F0502020204030204" pitchFamily="34" charset="0"/>
                <a:cs typeface="Calibri" panose="020F0502020204030204" pitchFamily="34" charset="0"/>
              </a:endParaRPr>
            </a:p>
          </p:txBody>
        </p:sp>
        <p:sp>
          <p:nvSpPr>
            <p:cNvPr id="46" name="CuadroTexto 45">
              <a:extLst>
                <a:ext uri="{FF2B5EF4-FFF2-40B4-BE49-F238E27FC236}">
                  <a16:creationId xmlns:a16="http://schemas.microsoft.com/office/drawing/2014/main" id="{E9FEE835-1F6D-4983-9A54-CD24C76D0D4D}"/>
                </a:ext>
              </a:extLst>
            </p:cNvPr>
            <p:cNvSpPr txBox="1"/>
            <p:nvPr/>
          </p:nvSpPr>
          <p:spPr>
            <a:xfrm>
              <a:off x="6398986" y="4804349"/>
              <a:ext cx="2160000" cy="307777"/>
            </a:xfrm>
            <a:prstGeom prst="rect">
              <a:avLst/>
            </a:prstGeom>
            <a:noFill/>
          </p:spPr>
          <p:txBody>
            <a:bodyPr wrap="square" rtlCol="0">
              <a:spAutoFit/>
            </a:bodyPr>
            <a:lstStyle/>
            <a:p>
              <a:r>
                <a:rPr lang="es-ES" sz="1400" b="1" dirty="0">
                  <a:solidFill>
                    <a:schemeClr val="tx1"/>
                  </a:solidFill>
                  <a:latin typeface="Calibri" panose="020F0502020204030204" pitchFamily="34" charset="0"/>
                  <a:cs typeface="Calibri" panose="020F0502020204030204" pitchFamily="34" charset="0"/>
                </a:rPr>
                <a:t>Long non-</a:t>
              </a:r>
              <a:r>
                <a:rPr lang="es-ES" sz="1400" b="1" dirty="0" err="1">
                  <a:solidFill>
                    <a:schemeClr val="tx1"/>
                  </a:solidFill>
                  <a:latin typeface="Calibri" panose="020F0502020204030204" pitchFamily="34" charset="0"/>
                  <a:cs typeface="Calibri" panose="020F0502020204030204" pitchFamily="34" charset="0"/>
                </a:rPr>
                <a:t>coding</a:t>
              </a:r>
              <a:r>
                <a:rPr lang="es-ES" sz="1400" b="1" dirty="0">
                  <a:solidFill>
                    <a:schemeClr val="tx1"/>
                  </a:solidFill>
                  <a:latin typeface="Calibri" panose="020F0502020204030204" pitchFamily="34" charset="0"/>
                  <a:cs typeface="Calibri" panose="020F0502020204030204" pitchFamily="34" charset="0"/>
                </a:rPr>
                <a:t> RNA</a:t>
              </a:r>
            </a:p>
          </p:txBody>
        </p:sp>
      </p:grpSp>
      <p:grpSp>
        <p:nvGrpSpPr>
          <p:cNvPr id="103" name="Grupo 102">
            <a:extLst>
              <a:ext uri="{FF2B5EF4-FFF2-40B4-BE49-F238E27FC236}">
                <a16:creationId xmlns:a16="http://schemas.microsoft.com/office/drawing/2014/main" id="{D5082C19-26B3-440C-9BE5-E8D57FDB24D1}"/>
              </a:ext>
            </a:extLst>
          </p:cNvPr>
          <p:cNvGrpSpPr/>
          <p:nvPr/>
        </p:nvGrpSpPr>
        <p:grpSpPr>
          <a:xfrm>
            <a:off x="1365070" y="1284032"/>
            <a:ext cx="655200" cy="622036"/>
            <a:chOff x="1814758" y="1361082"/>
            <a:chExt cx="655200" cy="622036"/>
          </a:xfrm>
        </p:grpSpPr>
        <p:sp>
          <p:nvSpPr>
            <p:cNvPr id="57" name="Forma libre: forma 45">
              <a:extLst>
                <a:ext uri="{FF2B5EF4-FFF2-40B4-BE49-F238E27FC236}">
                  <a16:creationId xmlns:a16="http://schemas.microsoft.com/office/drawing/2014/main" id="{60DC2EF6-4FE8-4592-8D9E-BAF78B0A9470}"/>
                </a:ext>
              </a:extLst>
            </p:cNvPr>
            <p:cNvSpPr/>
            <p:nvPr/>
          </p:nvSpPr>
          <p:spPr>
            <a:xfrm rot="2282361" flipH="1">
              <a:off x="2147369" y="1646333"/>
              <a:ext cx="228761" cy="111470"/>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58" name="Forma libre: forma 46">
              <a:extLst>
                <a:ext uri="{FF2B5EF4-FFF2-40B4-BE49-F238E27FC236}">
                  <a16:creationId xmlns:a16="http://schemas.microsoft.com/office/drawing/2014/main" id="{FC7791D9-F058-4F6B-AE3A-965E3D3FDD3B}"/>
                </a:ext>
              </a:extLst>
            </p:cNvPr>
            <p:cNvSpPr/>
            <p:nvPr/>
          </p:nvSpPr>
          <p:spPr>
            <a:xfrm rot="2078007">
              <a:off x="2027849" y="1736408"/>
              <a:ext cx="367807" cy="246710"/>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59" name="Forma libre: forma 47">
              <a:extLst>
                <a:ext uri="{FF2B5EF4-FFF2-40B4-BE49-F238E27FC236}">
                  <a16:creationId xmlns:a16="http://schemas.microsoft.com/office/drawing/2014/main" id="{7909BF6F-9321-4D86-ACEC-31ACBC84FC07}"/>
                </a:ext>
              </a:extLst>
            </p:cNvPr>
            <p:cNvSpPr/>
            <p:nvPr/>
          </p:nvSpPr>
          <p:spPr>
            <a:xfrm rot="20611904">
              <a:off x="1906337" y="1610191"/>
              <a:ext cx="228759" cy="111471"/>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60" name="Forma libre: forma 48">
              <a:extLst>
                <a:ext uri="{FF2B5EF4-FFF2-40B4-BE49-F238E27FC236}">
                  <a16:creationId xmlns:a16="http://schemas.microsoft.com/office/drawing/2014/main" id="{A928A32B-03E3-4E7E-964A-8C6386996FC4}"/>
                </a:ext>
              </a:extLst>
            </p:cNvPr>
            <p:cNvSpPr/>
            <p:nvPr/>
          </p:nvSpPr>
          <p:spPr>
            <a:xfrm rot="20879333" flipH="1">
              <a:off x="1814758" y="1706715"/>
              <a:ext cx="367807" cy="246712"/>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6350" cap="flat">
              <a:no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61" name="Forma libre: forma 49">
              <a:extLst>
                <a:ext uri="{FF2B5EF4-FFF2-40B4-BE49-F238E27FC236}">
                  <a16:creationId xmlns:a16="http://schemas.microsoft.com/office/drawing/2014/main" id="{387B060E-393E-44A7-A76A-37D85F477C8A}"/>
                </a:ext>
              </a:extLst>
            </p:cNvPr>
            <p:cNvSpPr/>
            <p:nvPr/>
          </p:nvSpPr>
          <p:spPr>
            <a:xfrm rot="18412280">
              <a:off x="2162699" y="1482117"/>
              <a:ext cx="367808" cy="24671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62" name="Forma libre: forma 50">
              <a:extLst>
                <a:ext uri="{FF2B5EF4-FFF2-40B4-BE49-F238E27FC236}">
                  <a16:creationId xmlns:a16="http://schemas.microsoft.com/office/drawing/2014/main" id="{C772C377-0502-4149-B4AA-E03F4B153926}"/>
                </a:ext>
              </a:extLst>
            </p:cNvPr>
            <p:cNvSpPr/>
            <p:nvPr/>
          </p:nvSpPr>
          <p:spPr>
            <a:xfrm rot="4538642" flipH="1">
              <a:off x="1811013" y="1421632"/>
              <a:ext cx="367810" cy="246710"/>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grpSp>
        <p:nvGrpSpPr>
          <p:cNvPr id="65" name="Grupo 53">
            <a:extLst>
              <a:ext uri="{FF2B5EF4-FFF2-40B4-BE49-F238E27FC236}">
                <a16:creationId xmlns:a16="http://schemas.microsoft.com/office/drawing/2014/main" id="{E20DB6AC-1146-42E4-8B76-0B18F8FBF83A}"/>
              </a:ext>
            </a:extLst>
          </p:cNvPr>
          <p:cNvGrpSpPr>
            <a:grpSpLocks noChangeAspect="1"/>
          </p:cNvGrpSpPr>
          <p:nvPr/>
        </p:nvGrpSpPr>
        <p:grpSpPr>
          <a:xfrm>
            <a:off x="6983927" y="579608"/>
            <a:ext cx="944373" cy="1512000"/>
            <a:chOff x="16" y="0"/>
            <a:chExt cx="869170" cy="1391596"/>
          </a:xfrm>
        </p:grpSpPr>
        <p:sp>
          <p:nvSpPr>
            <p:cNvPr id="66" name="Forma libre: forma 54">
              <a:extLst>
                <a:ext uri="{FF2B5EF4-FFF2-40B4-BE49-F238E27FC236}">
                  <a16:creationId xmlns:a16="http://schemas.microsoft.com/office/drawing/2014/main" id="{67973BAC-63EB-4816-BACD-7B9EFFCE9FC8}"/>
                </a:ext>
              </a:extLst>
            </p:cNvPr>
            <p:cNvSpPr/>
            <p:nvPr/>
          </p:nvSpPr>
          <p:spPr>
            <a:xfrm rot="178500">
              <a:off x="200551" y="849901"/>
              <a:ext cx="233248" cy="113659"/>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67" name="Forma libre: forma 55">
              <a:extLst>
                <a:ext uri="{FF2B5EF4-FFF2-40B4-BE49-F238E27FC236}">
                  <a16:creationId xmlns:a16="http://schemas.microsoft.com/office/drawing/2014/main" id="{18E00C26-34B0-4E3B-B481-4477BB880EE6}"/>
                </a:ext>
              </a:extLst>
            </p:cNvPr>
            <p:cNvSpPr/>
            <p:nvPr/>
          </p:nvSpPr>
          <p:spPr>
            <a:xfrm rot="1135025" flipH="1">
              <a:off x="30665" y="896892"/>
              <a:ext cx="375025" cy="25155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69" name="Forma libre: forma 57">
              <a:extLst>
                <a:ext uri="{FF2B5EF4-FFF2-40B4-BE49-F238E27FC236}">
                  <a16:creationId xmlns:a16="http://schemas.microsoft.com/office/drawing/2014/main" id="{C2C1E4D6-CD52-4967-BB91-559529405DE4}"/>
                </a:ext>
              </a:extLst>
            </p:cNvPr>
            <p:cNvSpPr/>
            <p:nvPr/>
          </p:nvSpPr>
          <p:spPr>
            <a:xfrm rot="3424402" flipH="1">
              <a:off x="417167" y="975923"/>
              <a:ext cx="233248" cy="113658"/>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68" name="Forma libre: forma 56">
              <a:extLst>
                <a:ext uri="{FF2B5EF4-FFF2-40B4-BE49-F238E27FC236}">
                  <a16:creationId xmlns:a16="http://schemas.microsoft.com/office/drawing/2014/main" id="{B1A3CDF8-BE3C-4079-945A-4BA1C31BE0C6}"/>
                </a:ext>
              </a:extLst>
            </p:cNvPr>
            <p:cNvSpPr/>
            <p:nvPr/>
          </p:nvSpPr>
          <p:spPr>
            <a:xfrm rot="19956733">
              <a:off x="457323" y="854563"/>
              <a:ext cx="375025" cy="251552"/>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6350" cap="flat">
              <a:solidFill>
                <a:schemeClr val="bg1"/>
              </a:solidFill>
              <a:miter lim="400000"/>
            </a:ln>
            <a:effectLst/>
          </p:spPr>
          <p:txBody>
            <a:bodyPr wrap="square" lIns="45718" tIns="45718" rIns="45718" bIns="45718" numCol="1" anchor="ctr">
              <a:noAutofit/>
            </a:bodyPr>
            <a:lstStyle/>
            <a:p>
              <a:pPr algn="ctr">
                <a:defRPr>
                  <a:solidFill>
                    <a:srgbClr val="FFFFFF"/>
                  </a:solidFill>
                </a:defRPr>
              </a:pPr>
              <a:endParaRPr dirty="0">
                <a:latin typeface="Calibri" panose="020F0502020204030204" pitchFamily="34" charset="0"/>
                <a:cs typeface="Calibri" panose="020F0502020204030204" pitchFamily="34" charset="0"/>
              </a:endParaRPr>
            </a:p>
          </p:txBody>
        </p:sp>
        <p:sp>
          <p:nvSpPr>
            <p:cNvPr id="70" name="Forma libre: forma 58">
              <a:extLst>
                <a:ext uri="{FF2B5EF4-FFF2-40B4-BE49-F238E27FC236}">
                  <a16:creationId xmlns:a16="http://schemas.microsoft.com/office/drawing/2014/main" id="{F8999BEC-8645-4C03-8840-56A8F9E3945A}"/>
                </a:ext>
              </a:extLst>
            </p:cNvPr>
            <p:cNvSpPr/>
            <p:nvPr/>
          </p:nvSpPr>
          <p:spPr>
            <a:xfrm rot="5400000" flipH="1">
              <a:off x="117213" y="657228"/>
              <a:ext cx="375028" cy="25155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71" name="Forma libre: forma 59">
              <a:extLst>
                <a:ext uri="{FF2B5EF4-FFF2-40B4-BE49-F238E27FC236}">
                  <a16:creationId xmlns:a16="http://schemas.microsoft.com/office/drawing/2014/main" id="{57ECB2F5-C411-4621-9F1D-DF01458F9E53}"/>
                </a:ext>
              </a:extLst>
            </p:cNvPr>
            <p:cNvSpPr/>
            <p:nvPr/>
          </p:nvSpPr>
          <p:spPr>
            <a:xfrm rot="2579418">
              <a:off x="283106" y="1045960"/>
              <a:ext cx="375024" cy="251552"/>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rgbClr val="000000"/>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72" name="Forma libre: forma 60">
              <a:extLst>
                <a:ext uri="{FF2B5EF4-FFF2-40B4-BE49-F238E27FC236}">
                  <a16:creationId xmlns:a16="http://schemas.microsoft.com/office/drawing/2014/main" id="{2BD0ED0A-EC48-412C-B8F4-53C2AE56E8C3}"/>
                </a:ext>
              </a:extLst>
            </p:cNvPr>
            <p:cNvSpPr/>
            <p:nvPr/>
          </p:nvSpPr>
          <p:spPr>
            <a:xfrm>
              <a:off x="416862" y="181730"/>
              <a:ext cx="32355" cy="768998"/>
            </a:xfrm>
            <a:custGeom>
              <a:avLst/>
              <a:gdLst/>
              <a:ahLst/>
              <a:cxnLst>
                <a:cxn ang="0">
                  <a:pos x="wd2" y="hd2"/>
                </a:cxn>
                <a:cxn ang="5400000">
                  <a:pos x="wd2" y="hd2"/>
                </a:cxn>
                <a:cxn ang="10800000">
                  <a:pos x="wd2" y="hd2"/>
                </a:cxn>
                <a:cxn ang="16200000">
                  <a:pos x="wd2" y="hd2"/>
                </a:cxn>
              </a:cxnLst>
              <a:rect l="0" t="0" r="r" b="b"/>
              <a:pathLst>
                <a:path w="21600" h="21535" extrusionOk="0">
                  <a:moveTo>
                    <a:pt x="19440" y="21535"/>
                  </a:moveTo>
                  <a:cubicBezTo>
                    <a:pt x="20520" y="20148"/>
                    <a:pt x="21600" y="18761"/>
                    <a:pt x="21600" y="17968"/>
                  </a:cubicBezTo>
                  <a:cubicBezTo>
                    <a:pt x="21600" y="17175"/>
                    <a:pt x="20160" y="17083"/>
                    <a:pt x="19440" y="16779"/>
                  </a:cubicBezTo>
                  <a:cubicBezTo>
                    <a:pt x="18720" y="16475"/>
                    <a:pt x="18720" y="17136"/>
                    <a:pt x="17280" y="16145"/>
                  </a:cubicBezTo>
                  <a:cubicBezTo>
                    <a:pt x="15840" y="15154"/>
                    <a:pt x="13320" y="12155"/>
                    <a:pt x="10800" y="10834"/>
                  </a:cubicBezTo>
                  <a:cubicBezTo>
                    <a:pt x="8280" y="9513"/>
                    <a:pt x="3600" y="8985"/>
                    <a:pt x="2160" y="8218"/>
                  </a:cubicBezTo>
                  <a:cubicBezTo>
                    <a:pt x="720" y="7452"/>
                    <a:pt x="1440" y="7069"/>
                    <a:pt x="2160" y="6237"/>
                  </a:cubicBezTo>
                  <a:cubicBezTo>
                    <a:pt x="2880" y="5404"/>
                    <a:pt x="6480" y="3964"/>
                    <a:pt x="6480" y="3225"/>
                  </a:cubicBezTo>
                  <a:cubicBezTo>
                    <a:pt x="6480" y="2485"/>
                    <a:pt x="2880" y="2194"/>
                    <a:pt x="2160" y="1798"/>
                  </a:cubicBezTo>
                  <a:cubicBezTo>
                    <a:pt x="1440" y="1401"/>
                    <a:pt x="2160" y="847"/>
                    <a:pt x="2160" y="847"/>
                  </a:cubicBezTo>
                  <a:cubicBezTo>
                    <a:pt x="2160" y="556"/>
                    <a:pt x="2520" y="173"/>
                    <a:pt x="2160" y="54"/>
                  </a:cubicBezTo>
                  <a:cubicBezTo>
                    <a:pt x="1800" y="-65"/>
                    <a:pt x="900" y="34"/>
                    <a:pt x="0" y="133"/>
                  </a:cubicBezTo>
                </a:path>
              </a:pathLst>
            </a:custGeom>
            <a:solidFill>
              <a:srgbClr val="000000"/>
            </a:solidFill>
            <a:ln w="28575" cap="flat">
              <a:solidFill>
                <a:srgbClr val="000000"/>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73" name="Conector recto 61">
              <a:extLst>
                <a:ext uri="{FF2B5EF4-FFF2-40B4-BE49-F238E27FC236}">
                  <a16:creationId xmlns:a16="http://schemas.microsoft.com/office/drawing/2014/main" id="{0EA386CF-7774-46CC-BEFB-577521BAB4E2}"/>
                </a:ext>
              </a:extLst>
            </p:cNvPr>
            <p:cNvSpPr/>
            <p:nvPr/>
          </p:nvSpPr>
          <p:spPr>
            <a:xfrm flipH="1">
              <a:off x="431097" y="401801"/>
              <a:ext cx="96901" cy="143696"/>
            </a:xfrm>
            <a:prstGeom prst="line">
              <a:avLst/>
            </a:prstGeom>
            <a:solidFill>
              <a:srgbClr val="000000"/>
            </a:solidFill>
            <a:ln w="19050" cap="flat">
              <a:solidFill>
                <a:srgbClr val="000000"/>
              </a:solidFill>
              <a:prstDash val="solid"/>
              <a:round/>
            </a:ln>
            <a:effectLst/>
          </p:spPr>
          <p:txBody>
            <a:bodyPr wrap="square" lIns="45718" tIns="45718" rIns="45718" bIns="45718" numCol="1" anchor="t">
              <a:noAutofit/>
            </a:bodyPr>
            <a:lstStyle/>
            <a:p>
              <a:endParaRPr>
                <a:latin typeface="Calibri" panose="020F0502020204030204" pitchFamily="34" charset="0"/>
                <a:cs typeface="Calibri" panose="020F0502020204030204" pitchFamily="34" charset="0"/>
              </a:endParaRPr>
            </a:p>
          </p:txBody>
        </p:sp>
        <p:sp>
          <p:nvSpPr>
            <p:cNvPr id="74" name="Conector recto 62">
              <a:extLst>
                <a:ext uri="{FF2B5EF4-FFF2-40B4-BE49-F238E27FC236}">
                  <a16:creationId xmlns:a16="http://schemas.microsoft.com/office/drawing/2014/main" id="{EC1C48D0-350F-4037-AF06-DB49C9EF30A3}"/>
                </a:ext>
              </a:extLst>
            </p:cNvPr>
            <p:cNvSpPr/>
            <p:nvPr/>
          </p:nvSpPr>
          <p:spPr>
            <a:xfrm>
              <a:off x="366781" y="191503"/>
              <a:ext cx="66258" cy="118400"/>
            </a:xfrm>
            <a:prstGeom prst="line">
              <a:avLst/>
            </a:prstGeom>
            <a:solidFill>
              <a:srgbClr val="000000"/>
            </a:solidFill>
            <a:ln w="19050" cap="flat">
              <a:solidFill>
                <a:srgbClr val="000000"/>
              </a:solidFill>
              <a:prstDash val="solid"/>
              <a:round/>
            </a:ln>
            <a:effectLst/>
          </p:spPr>
          <p:txBody>
            <a:bodyPr wrap="square" lIns="45718" tIns="45718" rIns="45718" bIns="45718" numCol="1" anchor="t">
              <a:noAutofit/>
            </a:bodyPr>
            <a:lstStyle/>
            <a:p>
              <a:endParaRPr>
                <a:latin typeface="Calibri" panose="020F0502020204030204" pitchFamily="34" charset="0"/>
                <a:cs typeface="Calibri" panose="020F0502020204030204" pitchFamily="34" charset="0"/>
              </a:endParaRPr>
            </a:p>
          </p:txBody>
        </p:sp>
        <p:grpSp>
          <p:nvGrpSpPr>
            <p:cNvPr id="75" name="Grupo 63">
              <a:extLst>
                <a:ext uri="{FF2B5EF4-FFF2-40B4-BE49-F238E27FC236}">
                  <a16:creationId xmlns:a16="http://schemas.microsoft.com/office/drawing/2014/main" id="{4061CFAF-39F3-443D-B3F6-A6EC765F1B6C}"/>
                </a:ext>
              </a:extLst>
            </p:cNvPr>
            <p:cNvGrpSpPr/>
            <p:nvPr/>
          </p:nvGrpSpPr>
          <p:grpSpPr>
            <a:xfrm>
              <a:off x="484480" y="305979"/>
              <a:ext cx="127187" cy="146361"/>
              <a:chOff x="0" y="0"/>
              <a:chExt cx="127186" cy="146360"/>
            </a:xfrm>
          </p:grpSpPr>
          <p:sp>
            <p:nvSpPr>
              <p:cNvPr id="98" name="Forma libre: forma 86">
                <a:extLst>
                  <a:ext uri="{FF2B5EF4-FFF2-40B4-BE49-F238E27FC236}">
                    <a16:creationId xmlns:a16="http://schemas.microsoft.com/office/drawing/2014/main" id="{0C7C1143-AA99-49F0-9D0F-39C198F834CF}"/>
                  </a:ext>
                </a:extLst>
              </p:cNvPr>
              <p:cNvSpPr/>
              <p:nvPr/>
            </p:nvSpPr>
            <p:spPr>
              <a:xfrm rot="2038553" flipH="1">
                <a:off x="20003" y="23598"/>
                <a:ext cx="100821" cy="53577"/>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9" name="Forma libre: forma 87">
                <a:extLst>
                  <a:ext uri="{FF2B5EF4-FFF2-40B4-BE49-F238E27FC236}">
                    <a16:creationId xmlns:a16="http://schemas.microsoft.com/office/drawing/2014/main" id="{A6D0042B-DEE9-4807-A40F-F321E0AFABA7}"/>
                  </a:ext>
                </a:extLst>
              </p:cNvPr>
              <p:cNvSpPr/>
              <p:nvPr/>
            </p:nvSpPr>
            <p:spPr>
              <a:xfrm rot="2038553" flipH="1">
                <a:off x="63274" y="38545"/>
                <a:ext cx="19647" cy="22293"/>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000000"/>
              </a:solidFill>
              <a:ln w="25400" cap="flat">
                <a:solidFill>
                  <a:schemeClr val="accent4">
                    <a:lumMod val="20000"/>
                    <a:lumOff val="80000"/>
                  </a:schemeClr>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100" name="Forma libre: forma 88">
                <a:extLst>
                  <a:ext uri="{FF2B5EF4-FFF2-40B4-BE49-F238E27FC236}">
                    <a16:creationId xmlns:a16="http://schemas.microsoft.com/office/drawing/2014/main" id="{A14DF602-DEC6-4F49-A299-260CCA0C070C}"/>
                  </a:ext>
                </a:extLst>
              </p:cNvPr>
              <p:cNvSpPr/>
              <p:nvPr/>
            </p:nvSpPr>
            <p:spPr>
              <a:xfrm rot="2038553" flipH="1">
                <a:off x="21002" y="55512"/>
                <a:ext cx="39556" cy="8724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grpSp>
          <p:nvGrpSpPr>
            <p:cNvPr id="76" name="Grupo 64">
              <a:extLst>
                <a:ext uri="{FF2B5EF4-FFF2-40B4-BE49-F238E27FC236}">
                  <a16:creationId xmlns:a16="http://schemas.microsoft.com/office/drawing/2014/main" id="{E9B2FE84-3C3D-471A-9CA0-29946C1114CE}"/>
                </a:ext>
              </a:extLst>
            </p:cNvPr>
            <p:cNvGrpSpPr/>
            <p:nvPr/>
          </p:nvGrpSpPr>
          <p:grpSpPr>
            <a:xfrm>
              <a:off x="262165" y="95108"/>
              <a:ext cx="138782" cy="140295"/>
              <a:chOff x="0" y="0"/>
              <a:chExt cx="138780" cy="140293"/>
            </a:xfrm>
          </p:grpSpPr>
          <p:sp>
            <p:nvSpPr>
              <p:cNvPr id="95" name="Forma libre: forma 83">
                <a:extLst>
                  <a:ext uri="{FF2B5EF4-FFF2-40B4-BE49-F238E27FC236}">
                    <a16:creationId xmlns:a16="http://schemas.microsoft.com/office/drawing/2014/main" id="{676901B1-A848-474B-8654-C5AC2F8FDFE1}"/>
                  </a:ext>
                </a:extLst>
              </p:cNvPr>
              <p:cNvSpPr/>
              <p:nvPr/>
            </p:nvSpPr>
            <p:spPr>
              <a:xfrm rot="19124398" flipH="1">
                <a:off x="5150" y="26593"/>
                <a:ext cx="100822" cy="53576"/>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6" name="Forma libre: forma 84">
                <a:extLst>
                  <a:ext uri="{FF2B5EF4-FFF2-40B4-BE49-F238E27FC236}">
                    <a16:creationId xmlns:a16="http://schemas.microsoft.com/office/drawing/2014/main" id="{99A99782-A180-4AFA-9A6E-E484065CF7E1}"/>
                  </a:ext>
                </a:extLst>
              </p:cNvPr>
              <p:cNvSpPr/>
              <p:nvPr/>
            </p:nvSpPr>
            <p:spPr>
              <a:xfrm rot="19124398" flipH="1">
                <a:off x="45750" y="39462"/>
                <a:ext cx="19646" cy="22293"/>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000000"/>
              </a:solidFill>
              <a:ln w="25400" cap="flat">
                <a:solidFill>
                  <a:schemeClr val="accent4">
                    <a:lumMod val="20000"/>
                    <a:lumOff val="80000"/>
                  </a:schemeClr>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7" name="Forma libre: forma 85">
                <a:extLst>
                  <a:ext uri="{FF2B5EF4-FFF2-40B4-BE49-F238E27FC236}">
                    <a16:creationId xmlns:a16="http://schemas.microsoft.com/office/drawing/2014/main" id="{5589D7CE-0967-47E8-897B-FBEF846584B0}"/>
                  </a:ext>
                </a:extLst>
              </p:cNvPr>
              <p:cNvSpPr/>
              <p:nvPr/>
            </p:nvSpPr>
            <p:spPr>
              <a:xfrm rot="19124398" flipH="1">
                <a:off x="75369" y="50837"/>
                <a:ext cx="39556" cy="8724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grpSp>
          <p:nvGrpSpPr>
            <p:cNvPr id="77" name="Grupo 65">
              <a:extLst>
                <a:ext uri="{FF2B5EF4-FFF2-40B4-BE49-F238E27FC236}">
                  <a16:creationId xmlns:a16="http://schemas.microsoft.com/office/drawing/2014/main" id="{67DBC33F-5B32-4B5B-BF74-C19590D47B9E}"/>
                </a:ext>
              </a:extLst>
            </p:cNvPr>
            <p:cNvGrpSpPr/>
            <p:nvPr/>
          </p:nvGrpSpPr>
          <p:grpSpPr>
            <a:xfrm>
              <a:off x="441973" y="41885"/>
              <a:ext cx="127341" cy="146337"/>
              <a:chOff x="1" y="0"/>
              <a:chExt cx="127340" cy="146336"/>
            </a:xfrm>
          </p:grpSpPr>
          <p:sp>
            <p:nvSpPr>
              <p:cNvPr id="92" name="Forma libre: forma 80">
                <a:extLst>
                  <a:ext uri="{FF2B5EF4-FFF2-40B4-BE49-F238E27FC236}">
                    <a16:creationId xmlns:a16="http://schemas.microsoft.com/office/drawing/2014/main" id="{49529A21-A578-4CFA-A556-C45F1A0E6BA9}"/>
                  </a:ext>
                </a:extLst>
              </p:cNvPr>
              <p:cNvSpPr/>
              <p:nvPr/>
            </p:nvSpPr>
            <p:spPr>
              <a:xfrm rot="2046335" flipH="1">
                <a:off x="20170" y="23659"/>
                <a:ext cx="100822" cy="53576"/>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3" name="Forma libre: forma 81">
                <a:extLst>
                  <a:ext uri="{FF2B5EF4-FFF2-40B4-BE49-F238E27FC236}">
                    <a16:creationId xmlns:a16="http://schemas.microsoft.com/office/drawing/2014/main" id="{B5ED2115-D288-48B1-A349-20FCA3EE70FF}"/>
                  </a:ext>
                </a:extLst>
              </p:cNvPr>
              <p:cNvSpPr/>
              <p:nvPr/>
            </p:nvSpPr>
            <p:spPr>
              <a:xfrm rot="2046335" flipH="1">
                <a:off x="63443" y="38612"/>
                <a:ext cx="19647" cy="22293"/>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000000"/>
              </a:solidFill>
              <a:ln w="25400" cap="flat">
                <a:solidFill>
                  <a:schemeClr val="accent4">
                    <a:lumMod val="20000"/>
                    <a:lumOff val="80000"/>
                  </a:schemeClr>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4" name="Forma libre: forma 82">
                <a:extLst>
                  <a:ext uri="{FF2B5EF4-FFF2-40B4-BE49-F238E27FC236}">
                    <a16:creationId xmlns:a16="http://schemas.microsoft.com/office/drawing/2014/main" id="{100027D8-CFA5-467E-B29F-C945DAB863F2}"/>
                  </a:ext>
                </a:extLst>
              </p:cNvPr>
              <p:cNvSpPr/>
              <p:nvPr/>
            </p:nvSpPr>
            <p:spPr>
              <a:xfrm rot="2046335" flipH="1">
                <a:off x="21059" y="55506"/>
                <a:ext cx="39556" cy="87244"/>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sp>
          <p:nvSpPr>
            <p:cNvPr id="78" name="Conector recto 66">
              <a:extLst>
                <a:ext uri="{FF2B5EF4-FFF2-40B4-BE49-F238E27FC236}">
                  <a16:creationId xmlns:a16="http://schemas.microsoft.com/office/drawing/2014/main" id="{8D254AB3-61FB-49C8-BF6D-0C0327EF12F7}"/>
                </a:ext>
              </a:extLst>
            </p:cNvPr>
            <p:cNvSpPr/>
            <p:nvPr/>
          </p:nvSpPr>
          <p:spPr>
            <a:xfrm flipH="1">
              <a:off x="416864" y="152171"/>
              <a:ext cx="61199" cy="115407"/>
            </a:xfrm>
            <a:prstGeom prst="line">
              <a:avLst/>
            </a:prstGeom>
            <a:solidFill>
              <a:srgbClr val="000000"/>
            </a:solidFill>
            <a:ln w="19050" cap="flat">
              <a:solidFill>
                <a:srgbClr val="000000"/>
              </a:solidFill>
              <a:prstDash val="solid"/>
              <a:round/>
            </a:ln>
            <a:effectLst/>
          </p:spPr>
          <p:txBody>
            <a:bodyPr wrap="square" lIns="45718" tIns="45718" rIns="45718" bIns="45718" numCol="1" anchor="t">
              <a:noAutofit/>
            </a:bodyPr>
            <a:lstStyle/>
            <a:p>
              <a:endParaRPr>
                <a:latin typeface="Calibri" panose="020F0502020204030204" pitchFamily="34" charset="0"/>
                <a:cs typeface="Calibri" panose="020F0502020204030204" pitchFamily="34" charset="0"/>
              </a:endParaRPr>
            </a:p>
          </p:txBody>
        </p:sp>
        <p:sp>
          <p:nvSpPr>
            <p:cNvPr id="79" name="Conector recto 67">
              <a:extLst>
                <a:ext uri="{FF2B5EF4-FFF2-40B4-BE49-F238E27FC236}">
                  <a16:creationId xmlns:a16="http://schemas.microsoft.com/office/drawing/2014/main" id="{C86F6B0D-0456-4FF3-8B5A-A576F9C971A2}"/>
                </a:ext>
              </a:extLst>
            </p:cNvPr>
            <p:cNvSpPr/>
            <p:nvPr/>
          </p:nvSpPr>
          <p:spPr>
            <a:xfrm>
              <a:off x="364449" y="101656"/>
              <a:ext cx="49980" cy="115429"/>
            </a:xfrm>
            <a:prstGeom prst="line">
              <a:avLst/>
            </a:prstGeom>
            <a:solidFill>
              <a:srgbClr val="000000"/>
            </a:solidFill>
            <a:ln w="19050" cap="flat">
              <a:solidFill>
                <a:srgbClr val="000000"/>
              </a:solidFill>
              <a:prstDash val="solid"/>
              <a:round/>
            </a:ln>
            <a:effectLst/>
          </p:spPr>
          <p:txBody>
            <a:bodyPr wrap="square" lIns="45718" tIns="45718" rIns="45718" bIns="45718" numCol="1" anchor="t">
              <a:noAutofit/>
            </a:bodyPr>
            <a:lstStyle/>
            <a:p>
              <a:endParaRPr>
                <a:latin typeface="Calibri" panose="020F0502020204030204" pitchFamily="34" charset="0"/>
                <a:cs typeface="Calibri" panose="020F0502020204030204" pitchFamily="34" charset="0"/>
              </a:endParaRPr>
            </a:p>
          </p:txBody>
        </p:sp>
        <p:grpSp>
          <p:nvGrpSpPr>
            <p:cNvPr id="80" name="Grupo 68">
              <a:extLst>
                <a:ext uri="{FF2B5EF4-FFF2-40B4-BE49-F238E27FC236}">
                  <a16:creationId xmlns:a16="http://schemas.microsoft.com/office/drawing/2014/main" id="{64510856-94F4-48A7-A258-32826A279E73}"/>
                </a:ext>
              </a:extLst>
            </p:cNvPr>
            <p:cNvGrpSpPr/>
            <p:nvPr/>
          </p:nvGrpSpPr>
          <p:grpSpPr>
            <a:xfrm>
              <a:off x="286160" y="-1"/>
              <a:ext cx="105695" cy="133504"/>
              <a:chOff x="0" y="0"/>
              <a:chExt cx="105694" cy="133503"/>
            </a:xfrm>
          </p:grpSpPr>
          <p:sp>
            <p:nvSpPr>
              <p:cNvPr id="89" name="Forma libre: forma 77">
                <a:extLst>
                  <a:ext uri="{FF2B5EF4-FFF2-40B4-BE49-F238E27FC236}">
                    <a16:creationId xmlns:a16="http://schemas.microsoft.com/office/drawing/2014/main" id="{2B8EAC53-EA6D-4D09-A921-07BF4096B757}"/>
                  </a:ext>
                </a:extLst>
              </p:cNvPr>
              <p:cNvSpPr/>
              <p:nvPr/>
            </p:nvSpPr>
            <p:spPr>
              <a:xfrm rot="20568624" flipH="1">
                <a:off x="5338" y="12912"/>
                <a:ext cx="95018" cy="5049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0" name="Forma libre: forma 78">
                <a:extLst>
                  <a:ext uri="{FF2B5EF4-FFF2-40B4-BE49-F238E27FC236}">
                    <a16:creationId xmlns:a16="http://schemas.microsoft.com/office/drawing/2014/main" id="{AE70BD90-1C61-4A6D-ABF5-5CC8C695C027}"/>
                  </a:ext>
                </a:extLst>
              </p:cNvPr>
              <p:cNvSpPr/>
              <p:nvPr/>
            </p:nvSpPr>
            <p:spPr>
              <a:xfrm rot="20568624" flipH="1">
                <a:off x="44665" y="25272"/>
                <a:ext cx="18515" cy="21009"/>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000000"/>
              </a:solidFill>
              <a:ln w="25400" cap="flat">
                <a:solidFill>
                  <a:schemeClr val="accent4">
                    <a:lumMod val="20000"/>
                    <a:lumOff val="80000"/>
                  </a:schemeClr>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91" name="Forma libre: forma 79">
                <a:extLst>
                  <a:ext uri="{FF2B5EF4-FFF2-40B4-BE49-F238E27FC236}">
                    <a16:creationId xmlns:a16="http://schemas.microsoft.com/office/drawing/2014/main" id="{D5BFA381-85D3-4974-A67E-7917620BBE32}"/>
                  </a:ext>
                </a:extLst>
              </p:cNvPr>
              <p:cNvSpPr/>
              <p:nvPr/>
            </p:nvSpPr>
            <p:spPr>
              <a:xfrm rot="20568624" flipH="1">
                <a:off x="52481" y="47610"/>
                <a:ext cx="37279" cy="82222"/>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grpSp>
          <p:nvGrpSpPr>
            <p:cNvPr id="81" name="Grupo 69">
              <a:extLst>
                <a:ext uri="{FF2B5EF4-FFF2-40B4-BE49-F238E27FC236}">
                  <a16:creationId xmlns:a16="http://schemas.microsoft.com/office/drawing/2014/main" id="{18FCB83F-DE1B-4514-A931-B51F6D27FBE9}"/>
                </a:ext>
              </a:extLst>
            </p:cNvPr>
            <p:cNvGrpSpPr/>
            <p:nvPr/>
          </p:nvGrpSpPr>
          <p:grpSpPr>
            <a:xfrm>
              <a:off x="385687" y="88854"/>
              <a:ext cx="92534" cy="117900"/>
              <a:chOff x="0" y="0"/>
              <a:chExt cx="92532" cy="117899"/>
            </a:xfrm>
          </p:grpSpPr>
          <p:sp>
            <p:nvSpPr>
              <p:cNvPr id="86" name="Forma libre: forma 74">
                <a:extLst>
                  <a:ext uri="{FF2B5EF4-FFF2-40B4-BE49-F238E27FC236}">
                    <a16:creationId xmlns:a16="http://schemas.microsoft.com/office/drawing/2014/main" id="{E2FB17A5-5D0F-4F18-A337-3B3278E6F016}"/>
                  </a:ext>
                </a:extLst>
              </p:cNvPr>
              <p:cNvSpPr/>
              <p:nvPr/>
            </p:nvSpPr>
            <p:spPr>
              <a:xfrm rot="782585" flipH="1">
                <a:off x="3980" y="8964"/>
                <a:ext cx="84573" cy="44942"/>
              </a:xfrm>
              <a:custGeom>
                <a:avLst/>
                <a:gdLst/>
                <a:ahLst/>
                <a:cxnLst>
                  <a:cxn ang="0">
                    <a:pos x="wd2" y="hd2"/>
                  </a:cxn>
                  <a:cxn ang="5400000">
                    <a:pos x="wd2" y="hd2"/>
                  </a:cxn>
                  <a:cxn ang="10800000">
                    <a:pos x="wd2" y="hd2"/>
                  </a:cxn>
                  <a:cxn ang="16200000">
                    <a:pos x="wd2" y="hd2"/>
                  </a:cxn>
                </a:cxnLst>
                <a:rect l="0" t="0" r="r" b="b"/>
                <a:pathLst>
                  <a:path w="21367" h="21553" extrusionOk="0">
                    <a:moveTo>
                      <a:pt x="7325" y="21386"/>
                    </a:moveTo>
                    <a:cubicBezTo>
                      <a:pt x="6907" y="18978"/>
                      <a:pt x="6489" y="16571"/>
                      <a:pt x="6182" y="15708"/>
                    </a:cubicBezTo>
                    <a:cubicBezTo>
                      <a:pt x="5874" y="14845"/>
                      <a:pt x="6196" y="15958"/>
                      <a:pt x="5478" y="16209"/>
                    </a:cubicBezTo>
                    <a:cubicBezTo>
                      <a:pt x="4759" y="16459"/>
                      <a:pt x="2589" y="17239"/>
                      <a:pt x="1870" y="17211"/>
                    </a:cubicBezTo>
                    <a:cubicBezTo>
                      <a:pt x="1152" y="17183"/>
                      <a:pt x="1474" y="16738"/>
                      <a:pt x="1166" y="16042"/>
                    </a:cubicBezTo>
                    <a:cubicBezTo>
                      <a:pt x="858" y="15346"/>
                      <a:pt x="111" y="13787"/>
                      <a:pt x="23" y="13035"/>
                    </a:cubicBezTo>
                    <a:cubicBezTo>
                      <a:pt x="-65" y="12284"/>
                      <a:pt x="316" y="12033"/>
                      <a:pt x="639" y="11532"/>
                    </a:cubicBezTo>
                    <a:cubicBezTo>
                      <a:pt x="961" y="11031"/>
                      <a:pt x="1504" y="10475"/>
                      <a:pt x="1958" y="10029"/>
                    </a:cubicBezTo>
                    <a:cubicBezTo>
                      <a:pt x="2413" y="9584"/>
                      <a:pt x="3043" y="9111"/>
                      <a:pt x="3366" y="8860"/>
                    </a:cubicBezTo>
                    <a:cubicBezTo>
                      <a:pt x="3689" y="8610"/>
                      <a:pt x="4099" y="8832"/>
                      <a:pt x="3894" y="8526"/>
                    </a:cubicBezTo>
                    <a:cubicBezTo>
                      <a:pt x="3689" y="8220"/>
                      <a:pt x="2648" y="7663"/>
                      <a:pt x="2134" y="7023"/>
                    </a:cubicBezTo>
                    <a:cubicBezTo>
                      <a:pt x="1621" y="6383"/>
                      <a:pt x="1166" y="5576"/>
                      <a:pt x="814" y="4685"/>
                    </a:cubicBezTo>
                    <a:cubicBezTo>
                      <a:pt x="463" y="3794"/>
                      <a:pt x="-124" y="2347"/>
                      <a:pt x="23" y="1679"/>
                    </a:cubicBezTo>
                    <a:cubicBezTo>
                      <a:pt x="169" y="1011"/>
                      <a:pt x="1269" y="816"/>
                      <a:pt x="1694" y="677"/>
                    </a:cubicBezTo>
                    <a:cubicBezTo>
                      <a:pt x="2120" y="538"/>
                      <a:pt x="2281" y="955"/>
                      <a:pt x="2574" y="844"/>
                    </a:cubicBezTo>
                    <a:cubicBezTo>
                      <a:pt x="2867" y="732"/>
                      <a:pt x="2985" y="64"/>
                      <a:pt x="3454" y="9"/>
                    </a:cubicBezTo>
                    <a:cubicBezTo>
                      <a:pt x="3923" y="-47"/>
                      <a:pt x="4832" y="176"/>
                      <a:pt x="5390" y="510"/>
                    </a:cubicBezTo>
                    <a:cubicBezTo>
                      <a:pt x="5947" y="844"/>
                      <a:pt x="6797" y="2013"/>
                      <a:pt x="6797" y="2013"/>
                    </a:cubicBezTo>
                    <a:cubicBezTo>
                      <a:pt x="7267" y="2514"/>
                      <a:pt x="7868" y="3238"/>
                      <a:pt x="8205" y="3516"/>
                    </a:cubicBezTo>
                    <a:cubicBezTo>
                      <a:pt x="8542" y="3794"/>
                      <a:pt x="8440" y="3655"/>
                      <a:pt x="8821" y="3683"/>
                    </a:cubicBezTo>
                    <a:cubicBezTo>
                      <a:pt x="9202" y="3711"/>
                      <a:pt x="9994" y="3878"/>
                      <a:pt x="10493" y="3683"/>
                    </a:cubicBezTo>
                    <a:cubicBezTo>
                      <a:pt x="10991" y="3488"/>
                      <a:pt x="11329" y="2931"/>
                      <a:pt x="11812" y="2514"/>
                    </a:cubicBezTo>
                    <a:cubicBezTo>
                      <a:pt x="12296" y="2096"/>
                      <a:pt x="12766" y="1567"/>
                      <a:pt x="13396" y="1178"/>
                    </a:cubicBezTo>
                    <a:cubicBezTo>
                      <a:pt x="14027" y="788"/>
                      <a:pt x="14936" y="315"/>
                      <a:pt x="15596" y="176"/>
                    </a:cubicBezTo>
                    <a:cubicBezTo>
                      <a:pt x="16256" y="36"/>
                      <a:pt x="17355" y="343"/>
                      <a:pt x="17355" y="343"/>
                    </a:cubicBezTo>
                    <a:cubicBezTo>
                      <a:pt x="17707" y="398"/>
                      <a:pt x="17370" y="398"/>
                      <a:pt x="17707" y="510"/>
                    </a:cubicBezTo>
                    <a:cubicBezTo>
                      <a:pt x="18045" y="621"/>
                      <a:pt x="19144" y="454"/>
                      <a:pt x="19379" y="1011"/>
                    </a:cubicBezTo>
                    <a:cubicBezTo>
                      <a:pt x="19614" y="1567"/>
                      <a:pt x="19570" y="2876"/>
                      <a:pt x="19115" y="3850"/>
                    </a:cubicBezTo>
                    <a:cubicBezTo>
                      <a:pt x="18661" y="4824"/>
                      <a:pt x="17311" y="6105"/>
                      <a:pt x="16652" y="6856"/>
                    </a:cubicBezTo>
                    <a:cubicBezTo>
                      <a:pt x="15992" y="7608"/>
                      <a:pt x="15141" y="8137"/>
                      <a:pt x="15156" y="8359"/>
                    </a:cubicBezTo>
                    <a:cubicBezTo>
                      <a:pt x="15170" y="8582"/>
                      <a:pt x="16094" y="8109"/>
                      <a:pt x="16740" y="8192"/>
                    </a:cubicBezTo>
                    <a:cubicBezTo>
                      <a:pt x="17385" y="8276"/>
                      <a:pt x="18470" y="8554"/>
                      <a:pt x="19027" y="8860"/>
                    </a:cubicBezTo>
                    <a:cubicBezTo>
                      <a:pt x="19584" y="9166"/>
                      <a:pt x="19702" y="9361"/>
                      <a:pt x="20083" y="10029"/>
                    </a:cubicBezTo>
                    <a:cubicBezTo>
                      <a:pt x="20464" y="10697"/>
                      <a:pt x="21153" y="11922"/>
                      <a:pt x="21315" y="12868"/>
                    </a:cubicBezTo>
                    <a:cubicBezTo>
                      <a:pt x="21476" y="13815"/>
                      <a:pt x="21227" y="15123"/>
                      <a:pt x="21051" y="15708"/>
                    </a:cubicBezTo>
                    <a:cubicBezTo>
                      <a:pt x="20875" y="16292"/>
                      <a:pt x="20552" y="16042"/>
                      <a:pt x="20259" y="16376"/>
                    </a:cubicBezTo>
                    <a:cubicBezTo>
                      <a:pt x="19966" y="16710"/>
                      <a:pt x="19848" y="17656"/>
                      <a:pt x="19291" y="17712"/>
                    </a:cubicBezTo>
                    <a:cubicBezTo>
                      <a:pt x="18734" y="17767"/>
                      <a:pt x="17561" y="17072"/>
                      <a:pt x="16916" y="16710"/>
                    </a:cubicBezTo>
                    <a:cubicBezTo>
                      <a:pt x="16270" y="16348"/>
                      <a:pt x="15874" y="15930"/>
                      <a:pt x="15420" y="15541"/>
                    </a:cubicBezTo>
                    <a:cubicBezTo>
                      <a:pt x="14965" y="15151"/>
                      <a:pt x="14452" y="14399"/>
                      <a:pt x="14188" y="14372"/>
                    </a:cubicBezTo>
                    <a:cubicBezTo>
                      <a:pt x="13924" y="14344"/>
                      <a:pt x="13983" y="14455"/>
                      <a:pt x="13836" y="15374"/>
                    </a:cubicBezTo>
                    <a:cubicBezTo>
                      <a:pt x="13689" y="16292"/>
                      <a:pt x="13440" y="18853"/>
                      <a:pt x="13308" y="19883"/>
                    </a:cubicBezTo>
                    <a:cubicBezTo>
                      <a:pt x="13176" y="20913"/>
                      <a:pt x="13110" y="21233"/>
                      <a:pt x="13044" y="21553"/>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87" name="Forma libre: forma 75">
                <a:extLst>
                  <a:ext uri="{FF2B5EF4-FFF2-40B4-BE49-F238E27FC236}">
                    <a16:creationId xmlns:a16="http://schemas.microsoft.com/office/drawing/2014/main" id="{39B597BB-1605-40E8-928E-B92D5CA44026}"/>
                  </a:ext>
                </a:extLst>
              </p:cNvPr>
              <p:cNvSpPr/>
              <p:nvPr/>
            </p:nvSpPr>
            <p:spPr>
              <a:xfrm rot="782585" flipH="1">
                <a:off x="39920" y="20736"/>
                <a:ext cx="16482" cy="18699"/>
              </a:xfrm>
              <a:custGeom>
                <a:avLst/>
                <a:gdLst/>
                <a:ahLst/>
                <a:cxnLst>
                  <a:cxn ang="0">
                    <a:pos x="wd2" y="hd2"/>
                  </a:cxn>
                  <a:cxn ang="5400000">
                    <a:pos x="wd2" y="hd2"/>
                  </a:cxn>
                  <a:cxn ang="10800000">
                    <a:pos x="wd2" y="hd2"/>
                  </a:cxn>
                  <a:cxn ang="16200000">
                    <a:pos x="wd2" y="hd2"/>
                  </a:cxn>
                </a:cxnLst>
                <a:rect l="0" t="0" r="r" b="b"/>
                <a:pathLst>
                  <a:path w="21147" h="21150" extrusionOk="0">
                    <a:moveTo>
                      <a:pt x="5894" y="21150"/>
                    </a:moveTo>
                    <a:cubicBezTo>
                      <a:pt x="5894" y="18918"/>
                      <a:pt x="5894" y="16686"/>
                      <a:pt x="5000" y="14453"/>
                    </a:cubicBezTo>
                    <a:cubicBezTo>
                      <a:pt x="4106" y="12221"/>
                      <a:pt x="1276" y="9529"/>
                      <a:pt x="531" y="7757"/>
                    </a:cubicBezTo>
                    <a:cubicBezTo>
                      <a:pt x="-214" y="5984"/>
                      <a:pt x="-140" y="4080"/>
                      <a:pt x="531" y="3818"/>
                    </a:cubicBezTo>
                    <a:cubicBezTo>
                      <a:pt x="1201" y="3555"/>
                      <a:pt x="4032" y="6181"/>
                      <a:pt x="4553" y="6181"/>
                    </a:cubicBezTo>
                    <a:cubicBezTo>
                      <a:pt x="5074" y="6181"/>
                      <a:pt x="2989" y="4080"/>
                      <a:pt x="3659" y="3818"/>
                    </a:cubicBezTo>
                    <a:cubicBezTo>
                      <a:pt x="4330" y="3555"/>
                      <a:pt x="7756" y="3817"/>
                      <a:pt x="8575" y="4605"/>
                    </a:cubicBezTo>
                    <a:cubicBezTo>
                      <a:pt x="9394" y="5393"/>
                      <a:pt x="8798" y="8479"/>
                      <a:pt x="8575" y="8545"/>
                    </a:cubicBezTo>
                    <a:cubicBezTo>
                      <a:pt x="8352" y="8610"/>
                      <a:pt x="7160" y="6378"/>
                      <a:pt x="7234" y="4999"/>
                    </a:cubicBezTo>
                    <a:cubicBezTo>
                      <a:pt x="7309" y="3621"/>
                      <a:pt x="7905" y="994"/>
                      <a:pt x="9022" y="272"/>
                    </a:cubicBezTo>
                    <a:cubicBezTo>
                      <a:pt x="10139" y="-450"/>
                      <a:pt x="12523" y="469"/>
                      <a:pt x="13938" y="666"/>
                    </a:cubicBezTo>
                    <a:cubicBezTo>
                      <a:pt x="15353" y="863"/>
                      <a:pt x="17066" y="732"/>
                      <a:pt x="17513" y="1454"/>
                    </a:cubicBezTo>
                    <a:cubicBezTo>
                      <a:pt x="17960" y="2176"/>
                      <a:pt x="16247" y="4671"/>
                      <a:pt x="16619" y="4999"/>
                    </a:cubicBezTo>
                    <a:cubicBezTo>
                      <a:pt x="16992" y="5328"/>
                      <a:pt x="19003" y="3227"/>
                      <a:pt x="19747" y="3424"/>
                    </a:cubicBezTo>
                    <a:cubicBezTo>
                      <a:pt x="20492" y="3621"/>
                      <a:pt x="21386" y="5656"/>
                      <a:pt x="21088" y="6181"/>
                    </a:cubicBezTo>
                    <a:cubicBezTo>
                      <a:pt x="20790" y="6706"/>
                      <a:pt x="18630" y="6115"/>
                      <a:pt x="17960" y="6575"/>
                    </a:cubicBezTo>
                    <a:cubicBezTo>
                      <a:pt x="17289" y="7035"/>
                      <a:pt x="17215" y="7625"/>
                      <a:pt x="17066" y="8938"/>
                    </a:cubicBezTo>
                    <a:cubicBezTo>
                      <a:pt x="16917" y="10252"/>
                      <a:pt x="16992" y="13206"/>
                      <a:pt x="17066" y="14453"/>
                    </a:cubicBezTo>
                    <a:cubicBezTo>
                      <a:pt x="17141" y="15701"/>
                      <a:pt x="17513" y="16423"/>
                      <a:pt x="17513" y="16423"/>
                    </a:cubicBezTo>
                    <a:cubicBezTo>
                      <a:pt x="17513" y="16686"/>
                      <a:pt x="17364" y="16817"/>
                      <a:pt x="17066" y="16029"/>
                    </a:cubicBezTo>
                    <a:cubicBezTo>
                      <a:pt x="16768" y="15241"/>
                      <a:pt x="16098" y="12812"/>
                      <a:pt x="15725" y="11696"/>
                    </a:cubicBezTo>
                    <a:cubicBezTo>
                      <a:pt x="15353" y="10580"/>
                      <a:pt x="15651" y="10055"/>
                      <a:pt x="14832" y="9332"/>
                    </a:cubicBezTo>
                    <a:cubicBezTo>
                      <a:pt x="14012" y="8610"/>
                      <a:pt x="12001" y="7494"/>
                      <a:pt x="10809" y="7363"/>
                    </a:cubicBezTo>
                    <a:cubicBezTo>
                      <a:pt x="9618" y="7232"/>
                      <a:pt x="7607" y="7560"/>
                      <a:pt x="7681" y="8545"/>
                    </a:cubicBezTo>
                    <a:cubicBezTo>
                      <a:pt x="7756" y="9529"/>
                      <a:pt x="9506" y="11400"/>
                      <a:pt x="11256" y="13272"/>
                    </a:cubicBezTo>
                  </a:path>
                </a:pathLst>
              </a:custGeom>
              <a:solidFill>
                <a:srgbClr val="000000"/>
              </a:solidFill>
              <a:ln w="25400" cap="flat">
                <a:solidFill>
                  <a:schemeClr val="accent4">
                    <a:lumMod val="20000"/>
                    <a:lumOff val="80000"/>
                  </a:schemeClr>
                </a:solidFill>
                <a:prstDash val="solid"/>
                <a:round/>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88" name="Forma libre: forma 76">
                <a:extLst>
                  <a:ext uri="{FF2B5EF4-FFF2-40B4-BE49-F238E27FC236}">
                    <a16:creationId xmlns:a16="http://schemas.microsoft.com/office/drawing/2014/main" id="{02466A10-D6AE-4443-8EE6-9B63594C77C4}"/>
                  </a:ext>
                </a:extLst>
              </p:cNvPr>
              <p:cNvSpPr/>
              <p:nvPr/>
            </p:nvSpPr>
            <p:spPr>
              <a:xfrm rot="782585" flipH="1">
                <a:off x="21068" y="41917"/>
                <a:ext cx="33180" cy="73183"/>
              </a:xfrm>
              <a:custGeom>
                <a:avLst/>
                <a:gdLst/>
                <a:ahLst/>
                <a:cxnLst>
                  <a:cxn ang="0">
                    <a:pos x="wd2" y="hd2"/>
                  </a:cxn>
                  <a:cxn ang="5400000">
                    <a:pos x="wd2" y="hd2"/>
                  </a:cxn>
                  <a:cxn ang="10800000">
                    <a:pos x="wd2" y="hd2"/>
                  </a:cxn>
                  <a:cxn ang="16200000">
                    <a:pos x="wd2" y="hd2"/>
                  </a:cxn>
                </a:cxnLst>
                <a:rect l="0" t="0" r="r" b="b"/>
                <a:pathLst>
                  <a:path w="21250" h="21420" extrusionOk="0">
                    <a:moveTo>
                      <a:pt x="8992" y="19422"/>
                    </a:moveTo>
                    <a:cubicBezTo>
                      <a:pt x="9040" y="17663"/>
                      <a:pt x="9089" y="15903"/>
                      <a:pt x="8992" y="15087"/>
                    </a:cubicBezTo>
                    <a:cubicBezTo>
                      <a:pt x="8895" y="14270"/>
                      <a:pt x="8733" y="14694"/>
                      <a:pt x="8411" y="14521"/>
                    </a:cubicBezTo>
                    <a:cubicBezTo>
                      <a:pt x="8088" y="14348"/>
                      <a:pt x="7055" y="14050"/>
                      <a:pt x="7055" y="14050"/>
                    </a:cubicBezTo>
                    <a:cubicBezTo>
                      <a:pt x="6473" y="13846"/>
                      <a:pt x="5731" y="13736"/>
                      <a:pt x="4924" y="13296"/>
                    </a:cubicBezTo>
                    <a:cubicBezTo>
                      <a:pt x="4116" y="12856"/>
                      <a:pt x="3019" y="12573"/>
                      <a:pt x="2212" y="11411"/>
                    </a:cubicBezTo>
                    <a:cubicBezTo>
                      <a:pt x="1404" y="10248"/>
                      <a:pt x="371" y="7829"/>
                      <a:pt x="81" y="6321"/>
                    </a:cubicBezTo>
                    <a:cubicBezTo>
                      <a:pt x="-210" y="4813"/>
                      <a:pt x="371" y="3289"/>
                      <a:pt x="468" y="2362"/>
                    </a:cubicBezTo>
                    <a:cubicBezTo>
                      <a:pt x="565" y="1435"/>
                      <a:pt x="629" y="1153"/>
                      <a:pt x="662" y="760"/>
                    </a:cubicBezTo>
                    <a:cubicBezTo>
                      <a:pt x="694" y="367"/>
                      <a:pt x="533" y="-57"/>
                      <a:pt x="662" y="6"/>
                    </a:cubicBezTo>
                    <a:cubicBezTo>
                      <a:pt x="791" y="69"/>
                      <a:pt x="1114" y="760"/>
                      <a:pt x="1437" y="1137"/>
                    </a:cubicBezTo>
                    <a:cubicBezTo>
                      <a:pt x="1760" y="1514"/>
                      <a:pt x="2147" y="1812"/>
                      <a:pt x="2599" y="2268"/>
                    </a:cubicBezTo>
                    <a:cubicBezTo>
                      <a:pt x="3051" y="2724"/>
                      <a:pt x="3664" y="3399"/>
                      <a:pt x="4149" y="3870"/>
                    </a:cubicBezTo>
                    <a:cubicBezTo>
                      <a:pt x="4633" y="4342"/>
                      <a:pt x="5053" y="5127"/>
                      <a:pt x="5505" y="5096"/>
                    </a:cubicBezTo>
                    <a:cubicBezTo>
                      <a:pt x="5957" y="5064"/>
                      <a:pt x="6473" y="4122"/>
                      <a:pt x="6861" y="3682"/>
                    </a:cubicBezTo>
                    <a:cubicBezTo>
                      <a:pt x="7248" y="3242"/>
                      <a:pt x="7281" y="2865"/>
                      <a:pt x="7829" y="2456"/>
                    </a:cubicBezTo>
                    <a:cubicBezTo>
                      <a:pt x="8378" y="2048"/>
                      <a:pt x="9444" y="1153"/>
                      <a:pt x="10154" y="1231"/>
                    </a:cubicBezTo>
                    <a:cubicBezTo>
                      <a:pt x="10864" y="1310"/>
                      <a:pt x="11542" y="2409"/>
                      <a:pt x="12091" y="2928"/>
                    </a:cubicBezTo>
                    <a:cubicBezTo>
                      <a:pt x="12640" y="3446"/>
                      <a:pt x="12963" y="3902"/>
                      <a:pt x="13447" y="4342"/>
                    </a:cubicBezTo>
                    <a:cubicBezTo>
                      <a:pt x="13932" y="4781"/>
                      <a:pt x="14642" y="5488"/>
                      <a:pt x="14997" y="5567"/>
                    </a:cubicBezTo>
                    <a:cubicBezTo>
                      <a:pt x="15352" y="5645"/>
                      <a:pt x="15191" y="5253"/>
                      <a:pt x="15578" y="4813"/>
                    </a:cubicBezTo>
                    <a:cubicBezTo>
                      <a:pt x="15966" y="4373"/>
                      <a:pt x="16547" y="3619"/>
                      <a:pt x="17322" y="2928"/>
                    </a:cubicBezTo>
                    <a:cubicBezTo>
                      <a:pt x="18097" y="2237"/>
                      <a:pt x="19614" y="1137"/>
                      <a:pt x="20228" y="666"/>
                    </a:cubicBezTo>
                    <a:cubicBezTo>
                      <a:pt x="20841" y="194"/>
                      <a:pt x="20841" y="6"/>
                      <a:pt x="21003" y="100"/>
                    </a:cubicBezTo>
                    <a:cubicBezTo>
                      <a:pt x="21164" y="194"/>
                      <a:pt x="21196" y="713"/>
                      <a:pt x="21196" y="1231"/>
                    </a:cubicBezTo>
                    <a:cubicBezTo>
                      <a:pt x="21196" y="1750"/>
                      <a:pt x="21003" y="2268"/>
                      <a:pt x="21003" y="3210"/>
                    </a:cubicBezTo>
                    <a:cubicBezTo>
                      <a:pt x="21003" y="4153"/>
                      <a:pt x="21390" y="5630"/>
                      <a:pt x="21196" y="6886"/>
                    </a:cubicBezTo>
                    <a:cubicBezTo>
                      <a:pt x="21003" y="8143"/>
                      <a:pt x="20325" y="9793"/>
                      <a:pt x="19840" y="10751"/>
                    </a:cubicBezTo>
                    <a:cubicBezTo>
                      <a:pt x="19356" y="11709"/>
                      <a:pt x="19001" y="12149"/>
                      <a:pt x="18290" y="12636"/>
                    </a:cubicBezTo>
                    <a:cubicBezTo>
                      <a:pt x="17580" y="13123"/>
                      <a:pt x="15578" y="13673"/>
                      <a:pt x="15578" y="13673"/>
                    </a:cubicBezTo>
                    <a:cubicBezTo>
                      <a:pt x="14674" y="14018"/>
                      <a:pt x="13480" y="14285"/>
                      <a:pt x="12866" y="14710"/>
                    </a:cubicBezTo>
                    <a:cubicBezTo>
                      <a:pt x="12253" y="15134"/>
                      <a:pt x="12091" y="15621"/>
                      <a:pt x="11898" y="16218"/>
                    </a:cubicBezTo>
                    <a:cubicBezTo>
                      <a:pt x="11704" y="16815"/>
                      <a:pt x="11801" y="17490"/>
                      <a:pt x="11704" y="18291"/>
                    </a:cubicBezTo>
                    <a:cubicBezTo>
                      <a:pt x="11607" y="19092"/>
                      <a:pt x="11736" y="20506"/>
                      <a:pt x="11316" y="21025"/>
                    </a:cubicBezTo>
                    <a:cubicBezTo>
                      <a:pt x="10897" y="21543"/>
                      <a:pt x="9412" y="21402"/>
                      <a:pt x="9186" y="21402"/>
                    </a:cubicBezTo>
                    <a:cubicBezTo>
                      <a:pt x="8960" y="21402"/>
                      <a:pt x="9460" y="21213"/>
                      <a:pt x="9960" y="21025"/>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sp>
          <p:nvSpPr>
            <p:cNvPr id="82" name="Forma libre: forma 70">
              <a:extLst>
                <a:ext uri="{FF2B5EF4-FFF2-40B4-BE49-F238E27FC236}">
                  <a16:creationId xmlns:a16="http://schemas.microsoft.com/office/drawing/2014/main" id="{6A29F0D7-A00D-4AFC-8E3F-C898A7D8226E}"/>
                </a:ext>
              </a:extLst>
            </p:cNvPr>
            <p:cNvSpPr/>
            <p:nvPr/>
          </p:nvSpPr>
          <p:spPr>
            <a:xfrm rot="17429227" flipH="1">
              <a:off x="364960" y="644424"/>
              <a:ext cx="463782" cy="253032"/>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83" name="Forma libre: forma 71">
              <a:extLst>
                <a:ext uri="{FF2B5EF4-FFF2-40B4-BE49-F238E27FC236}">
                  <a16:creationId xmlns:a16="http://schemas.microsoft.com/office/drawing/2014/main" id="{937F3D84-8229-4808-8946-329E5124900B}"/>
                </a:ext>
              </a:extLst>
            </p:cNvPr>
            <p:cNvSpPr/>
            <p:nvPr/>
          </p:nvSpPr>
          <p:spPr>
            <a:xfrm rot="21433583" flipH="1">
              <a:off x="446027" y="928019"/>
              <a:ext cx="183828" cy="128861"/>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84" name="Forma libre: forma 72">
              <a:extLst>
                <a:ext uri="{FF2B5EF4-FFF2-40B4-BE49-F238E27FC236}">
                  <a16:creationId xmlns:a16="http://schemas.microsoft.com/office/drawing/2014/main" id="{C92A2117-74CF-487C-B07D-1B9734F9C201}"/>
                </a:ext>
              </a:extLst>
            </p:cNvPr>
            <p:cNvSpPr/>
            <p:nvPr/>
          </p:nvSpPr>
          <p:spPr>
            <a:xfrm rot="6652723" flipH="1">
              <a:off x="282063" y="959974"/>
              <a:ext cx="198023" cy="141020"/>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sp>
          <p:nvSpPr>
            <p:cNvPr id="85" name="Forma libre: forma 73">
              <a:extLst>
                <a:ext uri="{FF2B5EF4-FFF2-40B4-BE49-F238E27FC236}">
                  <a16:creationId xmlns:a16="http://schemas.microsoft.com/office/drawing/2014/main" id="{010A0752-6924-41D5-BA47-2C8F2D5D1C76}"/>
                </a:ext>
              </a:extLst>
            </p:cNvPr>
            <p:cNvSpPr/>
            <p:nvPr/>
          </p:nvSpPr>
          <p:spPr>
            <a:xfrm rot="1942582">
              <a:off x="258772" y="882632"/>
              <a:ext cx="183828" cy="128861"/>
            </a:xfrm>
            <a:custGeom>
              <a:avLst/>
              <a:gdLst/>
              <a:ahLst/>
              <a:cxnLst>
                <a:cxn ang="0">
                  <a:pos x="wd2" y="hd2"/>
                </a:cxn>
                <a:cxn ang="5400000">
                  <a:pos x="wd2" y="hd2"/>
                </a:cxn>
                <a:cxn ang="10800000">
                  <a:pos x="wd2" y="hd2"/>
                </a:cxn>
                <a:cxn ang="16200000">
                  <a:pos x="wd2" y="hd2"/>
                </a:cxn>
              </a:cxnLst>
              <a:rect l="0" t="0" r="r" b="b"/>
              <a:pathLst>
                <a:path w="21431" h="21408" extrusionOk="0">
                  <a:moveTo>
                    <a:pt x="20925" y="5473"/>
                  </a:moveTo>
                  <a:cubicBezTo>
                    <a:pt x="20213" y="5535"/>
                    <a:pt x="19502" y="5598"/>
                    <a:pt x="18936" y="6036"/>
                  </a:cubicBezTo>
                  <a:cubicBezTo>
                    <a:pt x="18371" y="6475"/>
                    <a:pt x="17903" y="7382"/>
                    <a:pt x="17533" y="8102"/>
                  </a:cubicBezTo>
                  <a:cubicBezTo>
                    <a:pt x="17162" y="8822"/>
                    <a:pt x="16948" y="9855"/>
                    <a:pt x="16714" y="10356"/>
                  </a:cubicBezTo>
                  <a:cubicBezTo>
                    <a:pt x="16480" y="10857"/>
                    <a:pt x="16285" y="10701"/>
                    <a:pt x="16129" y="11108"/>
                  </a:cubicBezTo>
                  <a:cubicBezTo>
                    <a:pt x="15973" y="11515"/>
                    <a:pt x="15934" y="12203"/>
                    <a:pt x="15778" y="12798"/>
                  </a:cubicBezTo>
                  <a:cubicBezTo>
                    <a:pt x="15622" y="13393"/>
                    <a:pt x="15505" y="14269"/>
                    <a:pt x="15193" y="14676"/>
                  </a:cubicBezTo>
                  <a:cubicBezTo>
                    <a:pt x="14881" y="15083"/>
                    <a:pt x="14219" y="14989"/>
                    <a:pt x="13907" y="15240"/>
                  </a:cubicBezTo>
                  <a:cubicBezTo>
                    <a:pt x="13595" y="15490"/>
                    <a:pt x="13829" y="15302"/>
                    <a:pt x="13322" y="16179"/>
                  </a:cubicBezTo>
                  <a:cubicBezTo>
                    <a:pt x="12815" y="17055"/>
                    <a:pt x="11782" y="19654"/>
                    <a:pt x="10865" y="20499"/>
                  </a:cubicBezTo>
                  <a:cubicBezTo>
                    <a:pt x="9949" y="21344"/>
                    <a:pt x="8955" y="21125"/>
                    <a:pt x="7824" y="21250"/>
                  </a:cubicBezTo>
                  <a:cubicBezTo>
                    <a:pt x="6694" y="21375"/>
                    <a:pt x="5154" y="21532"/>
                    <a:pt x="4081" y="21250"/>
                  </a:cubicBezTo>
                  <a:cubicBezTo>
                    <a:pt x="3009" y="20969"/>
                    <a:pt x="2054" y="20374"/>
                    <a:pt x="1391" y="19560"/>
                  </a:cubicBezTo>
                  <a:cubicBezTo>
                    <a:pt x="728" y="18746"/>
                    <a:pt x="319" y="17494"/>
                    <a:pt x="104" y="16367"/>
                  </a:cubicBezTo>
                  <a:cubicBezTo>
                    <a:pt x="-110" y="15240"/>
                    <a:pt x="65" y="13862"/>
                    <a:pt x="104" y="12798"/>
                  </a:cubicBezTo>
                  <a:cubicBezTo>
                    <a:pt x="143" y="11734"/>
                    <a:pt x="182" y="11045"/>
                    <a:pt x="338" y="9981"/>
                  </a:cubicBezTo>
                  <a:cubicBezTo>
                    <a:pt x="494" y="8916"/>
                    <a:pt x="826" y="7351"/>
                    <a:pt x="1040" y="6412"/>
                  </a:cubicBezTo>
                  <a:cubicBezTo>
                    <a:pt x="1255" y="5473"/>
                    <a:pt x="1333" y="5097"/>
                    <a:pt x="1625" y="4346"/>
                  </a:cubicBezTo>
                  <a:cubicBezTo>
                    <a:pt x="1917" y="3595"/>
                    <a:pt x="2190" y="2499"/>
                    <a:pt x="2795" y="1904"/>
                  </a:cubicBezTo>
                  <a:cubicBezTo>
                    <a:pt x="3399" y="1309"/>
                    <a:pt x="4491" y="1090"/>
                    <a:pt x="5251" y="777"/>
                  </a:cubicBezTo>
                  <a:cubicBezTo>
                    <a:pt x="6011" y="464"/>
                    <a:pt x="6674" y="120"/>
                    <a:pt x="7356" y="26"/>
                  </a:cubicBezTo>
                  <a:cubicBezTo>
                    <a:pt x="8039" y="-68"/>
                    <a:pt x="8819" y="120"/>
                    <a:pt x="9345" y="214"/>
                  </a:cubicBezTo>
                  <a:cubicBezTo>
                    <a:pt x="9871" y="308"/>
                    <a:pt x="10066" y="339"/>
                    <a:pt x="10515" y="589"/>
                  </a:cubicBezTo>
                  <a:cubicBezTo>
                    <a:pt x="10963" y="840"/>
                    <a:pt x="11606" y="1497"/>
                    <a:pt x="12035" y="1716"/>
                  </a:cubicBezTo>
                  <a:cubicBezTo>
                    <a:pt x="12464" y="1935"/>
                    <a:pt x="13088" y="1904"/>
                    <a:pt x="13088" y="1904"/>
                  </a:cubicBezTo>
                  <a:cubicBezTo>
                    <a:pt x="13458" y="1967"/>
                    <a:pt x="13946" y="2123"/>
                    <a:pt x="14258" y="2092"/>
                  </a:cubicBezTo>
                  <a:cubicBezTo>
                    <a:pt x="14569" y="2061"/>
                    <a:pt x="14667" y="1654"/>
                    <a:pt x="14959" y="1716"/>
                  </a:cubicBezTo>
                  <a:cubicBezTo>
                    <a:pt x="15252" y="1779"/>
                    <a:pt x="15583" y="2249"/>
                    <a:pt x="16012" y="2468"/>
                  </a:cubicBezTo>
                  <a:cubicBezTo>
                    <a:pt x="16441" y="2687"/>
                    <a:pt x="17123" y="2906"/>
                    <a:pt x="17533" y="3031"/>
                  </a:cubicBezTo>
                  <a:cubicBezTo>
                    <a:pt x="17942" y="3156"/>
                    <a:pt x="18098" y="3094"/>
                    <a:pt x="18468" y="3219"/>
                  </a:cubicBezTo>
                  <a:cubicBezTo>
                    <a:pt x="18839" y="3344"/>
                    <a:pt x="19385" y="3657"/>
                    <a:pt x="19755" y="3782"/>
                  </a:cubicBezTo>
                  <a:cubicBezTo>
                    <a:pt x="20125" y="3908"/>
                    <a:pt x="20418" y="3908"/>
                    <a:pt x="20691" y="3970"/>
                  </a:cubicBezTo>
                  <a:cubicBezTo>
                    <a:pt x="20964" y="4033"/>
                    <a:pt x="21393" y="4158"/>
                    <a:pt x="21393" y="4158"/>
                  </a:cubicBezTo>
                  <a:cubicBezTo>
                    <a:pt x="21490" y="4189"/>
                    <a:pt x="21383" y="4174"/>
                    <a:pt x="21276" y="4158"/>
                  </a:cubicBezTo>
                </a:path>
              </a:pathLst>
            </a:custGeom>
            <a:solidFill>
              <a:srgbClr val="00000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latin typeface="Calibri" panose="020F0502020204030204" pitchFamily="34" charset="0"/>
                <a:cs typeface="Calibri" panose="020F0502020204030204" pitchFamily="34" charset="0"/>
              </a:endParaRPr>
            </a:p>
          </p:txBody>
        </p:sp>
      </p:grpSp>
      <p:grpSp>
        <p:nvGrpSpPr>
          <p:cNvPr id="2" name="Grupo 1">
            <a:extLst>
              <a:ext uri="{FF2B5EF4-FFF2-40B4-BE49-F238E27FC236}">
                <a16:creationId xmlns:a16="http://schemas.microsoft.com/office/drawing/2014/main" id="{B3FAE6D1-6FF4-49F2-865D-268CE9A4D29A}"/>
              </a:ext>
            </a:extLst>
          </p:cNvPr>
          <p:cNvGrpSpPr/>
          <p:nvPr/>
        </p:nvGrpSpPr>
        <p:grpSpPr>
          <a:xfrm>
            <a:off x="2088430" y="1468996"/>
            <a:ext cx="4842364" cy="348813"/>
            <a:chOff x="2654909" y="1468996"/>
            <a:chExt cx="3492329" cy="348813"/>
          </a:xfrm>
        </p:grpSpPr>
        <p:sp>
          <p:nvSpPr>
            <p:cNvPr id="105" name="Flecha: pentágono 104">
              <a:extLst>
                <a:ext uri="{FF2B5EF4-FFF2-40B4-BE49-F238E27FC236}">
                  <a16:creationId xmlns:a16="http://schemas.microsoft.com/office/drawing/2014/main" id="{57467ECD-2D36-49F2-B349-DAAD3DEEB61D}"/>
                </a:ext>
              </a:extLst>
            </p:cNvPr>
            <p:cNvSpPr/>
            <p:nvPr/>
          </p:nvSpPr>
          <p:spPr>
            <a:xfrm>
              <a:off x="2803312" y="1499030"/>
              <a:ext cx="3343926" cy="2720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74" y="0"/>
                  </a:lnTo>
                  <a:lnTo>
                    <a:pt x="21600" y="10800"/>
                  </a:lnTo>
                  <a:lnTo>
                    <a:pt x="20574" y="21600"/>
                  </a:lnTo>
                  <a:lnTo>
                    <a:pt x="0" y="21600"/>
                  </a:lnTo>
                  <a:close/>
                </a:path>
              </a:pathLst>
            </a:custGeom>
            <a:gradFill flip="none" rotWithShape="1">
              <a:gsLst>
                <a:gs pos="0">
                  <a:schemeClr val="accent5"/>
                </a:gs>
                <a:gs pos="62000">
                  <a:schemeClr val="bg1">
                    <a:lumMod val="85000"/>
                  </a:schemeClr>
                </a:gs>
                <a:gs pos="31000">
                  <a:schemeClr val="accent5"/>
                </a:gs>
                <a:gs pos="100000">
                  <a:schemeClr val="accent2"/>
                </a:gs>
              </a:gsLst>
              <a:lin ang="0" scaled="1"/>
              <a:tileRect/>
            </a:gradFill>
            <a:ln w="19050" cap="flat">
              <a:noFill/>
              <a:prstDash val="solid"/>
              <a:round/>
            </a:ln>
            <a:effectLst/>
          </p:spPr>
          <p:txBody>
            <a:bodyPr wrap="square" lIns="45718" tIns="45718" rIns="45718" bIns="45718" numCol="1" anchor="ctr">
              <a:noAutofit/>
            </a:bodyPr>
            <a:lstStyle/>
            <a:p>
              <a:pPr algn="ctr">
                <a:defRPr>
                  <a:solidFill>
                    <a:srgbClr val="FFFFFF"/>
                  </a:solidFill>
                </a:defRPr>
              </a:pPr>
              <a:endParaRPr lang="en-US" dirty="0">
                <a:latin typeface="Calibri" panose="020F0502020204030204" pitchFamily="34" charset="0"/>
                <a:cs typeface="Calibri" panose="020F0502020204030204" pitchFamily="34" charset="0"/>
              </a:endParaRPr>
            </a:p>
          </p:txBody>
        </p:sp>
        <p:sp>
          <p:nvSpPr>
            <p:cNvPr id="106" name="reproductive phase">
              <a:extLst>
                <a:ext uri="{FF2B5EF4-FFF2-40B4-BE49-F238E27FC236}">
                  <a16:creationId xmlns:a16="http://schemas.microsoft.com/office/drawing/2014/main" id="{59F714DC-1398-4CAA-96EC-F01A777FF756}"/>
                </a:ext>
              </a:extLst>
            </p:cNvPr>
            <p:cNvSpPr txBox="1"/>
            <p:nvPr/>
          </p:nvSpPr>
          <p:spPr>
            <a:xfrm>
              <a:off x="2654909" y="1468996"/>
              <a:ext cx="2078507"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1200" b="1">
                  <a:latin typeface="Calibri"/>
                  <a:ea typeface="Calibri"/>
                  <a:cs typeface="Calibri"/>
                  <a:sym typeface="Calibri"/>
                </a:defRPr>
              </a:lvl1pPr>
            </a:lstStyle>
            <a:p>
              <a:r>
                <a:rPr lang="en-US" sz="1600" dirty="0">
                  <a:solidFill>
                    <a:schemeClr val="bg1"/>
                  </a:solidFill>
                  <a:latin typeface="Calibri" panose="020F0502020204030204" pitchFamily="34" charset="0"/>
                  <a:cs typeface="Calibri" panose="020F0502020204030204" pitchFamily="34" charset="0"/>
                </a:rPr>
                <a:t>Vernalization</a:t>
              </a:r>
            </a:p>
          </p:txBody>
        </p:sp>
      </p:grpSp>
      <p:grpSp>
        <p:nvGrpSpPr>
          <p:cNvPr id="107" name="Grupo 106">
            <a:extLst>
              <a:ext uri="{FF2B5EF4-FFF2-40B4-BE49-F238E27FC236}">
                <a16:creationId xmlns:a16="http://schemas.microsoft.com/office/drawing/2014/main" id="{62C4D2C8-3FDA-4FED-9076-56361C7C43F3}"/>
              </a:ext>
            </a:extLst>
          </p:cNvPr>
          <p:cNvGrpSpPr/>
          <p:nvPr/>
        </p:nvGrpSpPr>
        <p:grpSpPr>
          <a:xfrm rot="12116567" flipV="1">
            <a:off x="5188428" y="2145157"/>
            <a:ext cx="2304753" cy="1034322"/>
            <a:chOff x="-35508" y="3311231"/>
            <a:chExt cx="1734833" cy="1034322"/>
          </a:xfrm>
        </p:grpSpPr>
        <p:cxnSp>
          <p:nvCxnSpPr>
            <p:cNvPr id="110" name="Conector recto 109">
              <a:extLst>
                <a:ext uri="{FF2B5EF4-FFF2-40B4-BE49-F238E27FC236}">
                  <a16:creationId xmlns:a16="http://schemas.microsoft.com/office/drawing/2014/main" id="{E8D28215-62E3-4108-839A-484A6D42F23D}"/>
                </a:ext>
              </a:extLst>
            </p:cNvPr>
            <p:cNvCxnSpPr>
              <a:cxnSpLocks/>
            </p:cNvCxnSpPr>
            <p:nvPr/>
          </p:nvCxnSpPr>
          <p:spPr>
            <a:xfrm>
              <a:off x="1699325" y="3679205"/>
              <a:ext cx="0" cy="21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1" name="Conector recto 110">
              <a:extLst>
                <a:ext uri="{FF2B5EF4-FFF2-40B4-BE49-F238E27FC236}">
                  <a16:creationId xmlns:a16="http://schemas.microsoft.com/office/drawing/2014/main" id="{875E48DA-386B-4AA5-856E-E4B4ABA6700F}"/>
                </a:ext>
              </a:extLst>
            </p:cNvPr>
            <p:cNvCxnSpPr>
              <a:cxnSpLocks/>
            </p:cNvCxnSpPr>
            <p:nvPr/>
          </p:nvCxnSpPr>
          <p:spPr>
            <a:xfrm rot="12240000" flipH="1">
              <a:off x="-35508" y="3311231"/>
              <a:ext cx="1655668" cy="1034322"/>
            </a:xfrm>
            <a:prstGeom prst="line">
              <a:avLst/>
            </a:prstGeom>
            <a:ln w="28575"/>
          </p:spPr>
          <p:style>
            <a:lnRef idx="1">
              <a:schemeClr val="dk1"/>
            </a:lnRef>
            <a:fillRef idx="0">
              <a:schemeClr val="dk1"/>
            </a:fillRef>
            <a:effectRef idx="0">
              <a:schemeClr val="dk1"/>
            </a:effectRef>
            <a:fontRef idx="minor">
              <a:schemeClr val="tx1"/>
            </a:fontRef>
          </p:style>
        </p:cxnSp>
      </p:grpSp>
      <p:sp>
        <p:nvSpPr>
          <p:cNvPr id="101" name="Text Box 32">
            <a:extLst>
              <a:ext uri="{FF2B5EF4-FFF2-40B4-BE49-F238E27FC236}">
                <a16:creationId xmlns:a16="http://schemas.microsoft.com/office/drawing/2014/main" id="{3BC61E39-A8D4-40EE-BBCE-A40B803F3492}"/>
              </a:ext>
            </a:extLst>
          </p:cNvPr>
          <p:cNvSpPr txBox="1"/>
          <p:nvPr/>
        </p:nvSpPr>
        <p:spPr>
          <a:xfrm>
            <a:off x="265000" y="6086566"/>
            <a:ext cx="8623005"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900"/>
              </a:spcBef>
              <a:defRPr sz="1000" b="1">
                <a:latin typeface="Calibri"/>
                <a:ea typeface="Calibri"/>
                <a:cs typeface="Calibri"/>
                <a:sym typeface="Calibri"/>
              </a:defRPr>
            </a:lvl1pPr>
          </a:lstStyle>
          <a:p>
            <a:r>
              <a:rPr lang="es-ES" sz="800" b="0" dirty="0" err="1">
                <a:latin typeface="Times New Roman" panose="02020603050405020304" pitchFamily="18" charset="0"/>
                <a:cs typeface="Times New Roman" panose="02020603050405020304" pitchFamily="18" charset="0"/>
              </a:rPr>
              <a:t>Adapted</a:t>
            </a:r>
            <a:r>
              <a:rPr lang="es-ES" sz="800" b="0" dirty="0">
                <a:latin typeface="Times New Roman" panose="02020603050405020304" pitchFamily="18" charset="0"/>
                <a:cs typeface="Times New Roman" panose="02020603050405020304" pitchFamily="18" charset="0"/>
              </a:rPr>
              <a:t> </a:t>
            </a:r>
            <a:r>
              <a:rPr lang="es-ES" sz="800" b="0" dirty="0" err="1">
                <a:latin typeface="Times New Roman" panose="02020603050405020304" pitchFamily="18" charset="0"/>
                <a:cs typeface="Times New Roman" panose="02020603050405020304" pitchFamily="18" charset="0"/>
              </a:rPr>
              <a:t>from</a:t>
            </a:r>
            <a:r>
              <a:rPr lang="es-ES" sz="800" b="0" dirty="0">
                <a:latin typeface="Times New Roman" panose="02020603050405020304" pitchFamily="18" charset="0"/>
                <a:cs typeface="Times New Roman" panose="02020603050405020304" pitchFamily="18" charset="0"/>
              </a:rPr>
              <a:t> Song</a:t>
            </a:r>
            <a:r>
              <a:rPr sz="800" b="0" dirty="0">
                <a:latin typeface="Times New Roman" panose="02020603050405020304" pitchFamily="18" charset="0"/>
                <a:cs typeface="Times New Roman" panose="02020603050405020304" pitchFamily="18" charset="0"/>
              </a:rPr>
              <a:t>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(2013) Remembering the prolonged cold of winter. Curr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Biol</a:t>
            </a:r>
            <a:r>
              <a:rPr lang="en-US" sz="800" b="0" dirty="0">
                <a:latin typeface="Times New Roman" panose="02020603050405020304" pitchFamily="18" charset="0"/>
                <a:ea typeface="Calibri" panose="020F0502020204030204" pitchFamily="34" charset="0"/>
                <a:cs typeface="Times New Roman" panose="02020603050405020304" pitchFamily="18" charset="0"/>
              </a:rPr>
              <a:t> 23: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6"/>
              </a:rPr>
              <a:t>R807–R811</a:t>
            </a:r>
            <a:endParaRPr sz="8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04858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 name="Title 2"/>
          <p:cNvSpPr txBox="1"/>
          <p:nvPr/>
        </p:nvSpPr>
        <p:spPr>
          <a:xfrm>
            <a:off x="0" y="125232"/>
            <a:ext cx="9144000"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lvl1pPr algn="ctr">
              <a:defRPr sz="2400" b="1" u="sng">
                <a:latin typeface="Calibri"/>
                <a:ea typeface="Calibri"/>
                <a:cs typeface="Calibri"/>
                <a:sym typeface="Calibri"/>
              </a:defRPr>
            </a:lvl1pPr>
          </a:lstStyle>
          <a:p>
            <a:r>
              <a:rPr lang="en-US" dirty="0"/>
              <a:t>Gibberellic Acid (GA): Promotion of growth and flowering</a:t>
            </a:r>
          </a:p>
        </p:txBody>
      </p:sp>
      <p:sp>
        <p:nvSpPr>
          <p:cNvPr id="1456" name="Text Box 21"/>
          <p:cNvSpPr txBox="1"/>
          <p:nvPr/>
        </p:nvSpPr>
        <p:spPr>
          <a:xfrm>
            <a:off x="228600" y="6091138"/>
            <a:ext cx="8686799"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700"/>
              </a:spcBef>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Images from Lang (1957) The effect of gibberellin upon flower formation. Proc Natl Acad Sci. 43:</a:t>
            </a:r>
            <a:r>
              <a:rPr lang="en-US" sz="800" b="0" u="sng" dirty="0">
                <a:latin typeface="Times New Roman" panose="02020603050405020304" pitchFamily="18" charset="0"/>
                <a:cs typeface="Times New Roman" panose="02020603050405020304" pitchFamily="18" charset="0"/>
                <a:hlinkClick r:id="rId3"/>
              </a:rPr>
              <a:t>709-717</a:t>
            </a:r>
            <a:r>
              <a:rPr lang="en-US" sz="800" b="0" dirty="0">
                <a:latin typeface="Times New Roman" panose="02020603050405020304" pitchFamily="18" charset="0"/>
                <a:cs typeface="Times New Roman" panose="02020603050405020304" pitchFamily="18" charset="0"/>
              </a:rPr>
              <a:t>; </a:t>
            </a:r>
            <a:r>
              <a:rPr lang="en-US" sz="800" b="0" dirty="0" err="1">
                <a:latin typeface="Times New Roman" panose="02020603050405020304" pitchFamily="18" charset="0"/>
                <a:cs typeface="Times New Roman" panose="02020603050405020304" pitchFamily="18" charset="0"/>
              </a:rPr>
              <a:t>Zeevaart</a:t>
            </a:r>
            <a:r>
              <a:rPr lang="en-US" sz="800" b="0" dirty="0">
                <a:latin typeface="Times New Roman" panose="02020603050405020304" pitchFamily="18" charset="0"/>
                <a:cs typeface="Times New Roman" panose="02020603050405020304" pitchFamily="18" charset="0"/>
              </a:rPr>
              <a:t> (2009) My journey from horticulture to plant biology. </a:t>
            </a:r>
            <a:r>
              <a:rPr lang="en-US" sz="800" b="0" dirty="0" err="1">
                <a:latin typeface="Times New Roman" panose="02020603050405020304" pitchFamily="18" charset="0"/>
                <a:cs typeface="Times New Roman" panose="02020603050405020304" pitchFamily="18" charset="0"/>
              </a:rPr>
              <a:t>Annu</a:t>
            </a:r>
            <a:r>
              <a:rPr lang="en-US" sz="800" b="0" dirty="0">
                <a:latin typeface="Times New Roman" panose="02020603050405020304" pitchFamily="18" charset="0"/>
                <a:cs typeface="Times New Roman" panose="02020603050405020304" pitchFamily="18" charset="0"/>
              </a:rPr>
              <a:t> Rev Plant </a:t>
            </a:r>
            <a:r>
              <a:rPr lang="en-US" sz="800" b="0" dirty="0" err="1">
                <a:latin typeface="Times New Roman" panose="02020603050405020304" pitchFamily="18" charset="0"/>
                <a:cs typeface="Times New Roman" panose="02020603050405020304" pitchFamily="18" charset="0"/>
              </a:rPr>
              <a:t>Biol</a:t>
            </a:r>
            <a:r>
              <a:rPr lang="en-US" sz="800" b="0" dirty="0">
                <a:latin typeface="Times New Roman" panose="02020603050405020304" pitchFamily="18" charset="0"/>
                <a:cs typeface="Times New Roman" panose="02020603050405020304" pitchFamily="18" charset="0"/>
              </a:rPr>
              <a:t> 60: </a:t>
            </a:r>
            <a:r>
              <a:rPr lang="en-US" sz="800" b="0" u="sng" dirty="0">
                <a:latin typeface="Times New Roman" panose="02020603050405020304" pitchFamily="18" charset="0"/>
                <a:cs typeface="Times New Roman" panose="02020603050405020304" pitchFamily="18" charset="0"/>
                <a:hlinkClick r:id="rId4"/>
              </a:rPr>
              <a:t>1-19</a:t>
            </a:r>
            <a:r>
              <a:rPr lang="en-US" sz="800" b="0" dirty="0">
                <a:latin typeface="Times New Roman" panose="02020603050405020304" pitchFamily="18" charset="0"/>
                <a:cs typeface="Times New Roman" panose="02020603050405020304" pitchFamily="18" charset="0"/>
              </a:rPr>
              <a:t>. </a:t>
            </a:r>
          </a:p>
        </p:txBody>
      </p:sp>
      <p:grpSp>
        <p:nvGrpSpPr>
          <p:cNvPr id="4" name="Grupo 3">
            <a:extLst>
              <a:ext uri="{FF2B5EF4-FFF2-40B4-BE49-F238E27FC236}">
                <a16:creationId xmlns:a16="http://schemas.microsoft.com/office/drawing/2014/main" id="{3A26E375-0D24-4CDE-BDED-3C360A6BC267}"/>
              </a:ext>
            </a:extLst>
          </p:cNvPr>
          <p:cNvGrpSpPr/>
          <p:nvPr/>
        </p:nvGrpSpPr>
        <p:grpSpPr>
          <a:xfrm>
            <a:off x="4049662" y="1051800"/>
            <a:ext cx="4819751" cy="4968000"/>
            <a:chOff x="4049662" y="1051800"/>
            <a:chExt cx="4819751" cy="4968000"/>
          </a:xfrm>
        </p:grpSpPr>
        <p:sp>
          <p:nvSpPr>
            <p:cNvPr id="1457" name="Rectángulo 11"/>
            <p:cNvSpPr/>
            <p:nvPr/>
          </p:nvSpPr>
          <p:spPr>
            <a:xfrm>
              <a:off x="4049662" y="1051800"/>
              <a:ext cx="4819751" cy="4968000"/>
            </a:xfrm>
            <a:custGeom>
              <a:avLst/>
              <a:gdLst/>
              <a:ahLst/>
              <a:cxnLst>
                <a:cxn ang="0">
                  <a:pos x="wd2" y="hd2"/>
                </a:cxn>
                <a:cxn ang="5400000">
                  <a:pos x="wd2" y="hd2"/>
                </a:cxn>
                <a:cxn ang="10800000">
                  <a:pos x="wd2" y="hd2"/>
                </a:cxn>
                <a:cxn ang="16200000">
                  <a:pos x="wd2" y="hd2"/>
                </a:cxn>
              </a:cxnLst>
              <a:rect l="0" t="0" r="r" b="b"/>
              <a:pathLst>
                <a:path w="21416" h="21435" extrusionOk="0">
                  <a:moveTo>
                    <a:pt x="50" y="49"/>
                  </a:moveTo>
                  <a:cubicBezTo>
                    <a:pt x="1139" y="-92"/>
                    <a:pt x="2232" y="193"/>
                    <a:pt x="3603" y="49"/>
                  </a:cubicBezTo>
                  <a:cubicBezTo>
                    <a:pt x="4974" y="-94"/>
                    <a:pt x="5698" y="133"/>
                    <a:pt x="6516" y="49"/>
                  </a:cubicBezTo>
                  <a:cubicBezTo>
                    <a:pt x="7333" y="-34"/>
                    <a:pt x="8664" y="81"/>
                    <a:pt x="10282" y="49"/>
                  </a:cubicBezTo>
                  <a:cubicBezTo>
                    <a:pt x="11899" y="18"/>
                    <a:pt x="11894" y="86"/>
                    <a:pt x="13408" y="49"/>
                  </a:cubicBezTo>
                  <a:cubicBezTo>
                    <a:pt x="14922" y="13"/>
                    <a:pt x="15986" y="138"/>
                    <a:pt x="16747" y="49"/>
                  </a:cubicBezTo>
                  <a:cubicBezTo>
                    <a:pt x="17508" y="-39"/>
                    <a:pt x="19787" y="67"/>
                    <a:pt x="21366" y="49"/>
                  </a:cubicBezTo>
                  <a:cubicBezTo>
                    <a:pt x="21334" y="1111"/>
                    <a:pt x="21316" y="2553"/>
                    <a:pt x="21366" y="3392"/>
                  </a:cubicBezTo>
                  <a:cubicBezTo>
                    <a:pt x="21415" y="4231"/>
                    <a:pt x="21371" y="5378"/>
                    <a:pt x="21366" y="6308"/>
                  </a:cubicBezTo>
                  <a:cubicBezTo>
                    <a:pt x="21360" y="7237"/>
                    <a:pt x="21481" y="8547"/>
                    <a:pt x="21366" y="9437"/>
                  </a:cubicBezTo>
                  <a:cubicBezTo>
                    <a:pt x="21250" y="10326"/>
                    <a:pt x="21304" y="11164"/>
                    <a:pt x="21366" y="12352"/>
                  </a:cubicBezTo>
                  <a:cubicBezTo>
                    <a:pt x="21427" y="13540"/>
                    <a:pt x="21216" y="14419"/>
                    <a:pt x="21366" y="16335"/>
                  </a:cubicBezTo>
                  <a:cubicBezTo>
                    <a:pt x="21515" y="18250"/>
                    <a:pt x="21135" y="19751"/>
                    <a:pt x="21366" y="21384"/>
                  </a:cubicBezTo>
                  <a:cubicBezTo>
                    <a:pt x="20224" y="21209"/>
                    <a:pt x="19111" y="21449"/>
                    <a:pt x="17600" y="21384"/>
                  </a:cubicBezTo>
                  <a:cubicBezTo>
                    <a:pt x="16088" y="21319"/>
                    <a:pt x="15594" y="21432"/>
                    <a:pt x="14260" y="21384"/>
                  </a:cubicBezTo>
                  <a:cubicBezTo>
                    <a:pt x="12927" y="21336"/>
                    <a:pt x="11415" y="21262"/>
                    <a:pt x="10495" y="21384"/>
                  </a:cubicBezTo>
                  <a:cubicBezTo>
                    <a:pt x="9574" y="21506"/>
                    <a:pt x="8149" y="21314"/>
                    <a:pt x="7368" y="21384"/>
                  </a:cubicBezTo>
                  <a:cubicBezTo>
                    <a:pt x="6588" y="21454"/>
                    <a:pt x="5300" y="21262"/>
                    <a:pt x="3816" y="21384"/>
                  </a:cubicBezTo>
                  <a:cubicBezTo>
                    <a:pt x="2332" y="21505"/>
                    <a:pt x="1086" y="21374"/>
                    <a:pt x="50" y="21384"/>
                  </a:cubicBezTo>
                  <a:cubicBezTo>
                    <a:pt x="115" y="20224"/>
                    <a:pt x="-85" y="19261"/>
                    <a:pt x="50" y="18255"/>
                  </a:cubicBezTo>
                  <a:cubicBezTo>
                    <a:pt x="185" y="17248"/>
                    <a:pt x="185" y="16008"/>
                    <a:pt x="50" y="14699"/>
                  </a:cubicBezTo>
                  <a:cubicBezTo>
                    <a:pt x="-84" y="13390"/>
                    <a:pt x="100" y="12807"/>
                    <a:pt x="50" y="11357"/>
                  </a:cubicBezTo>
                  <a:cubicBezTo>
                    <a:pt x="0" y="9906"/>
                    <a:pt x="28" y="8567"/>
                    <a:pt x="50" y="7374"/>
                  </a:cubicBezTo>
                  <a:cubicBezTo>
                    <a:pt x="72" y="6182"/>
                    <a:pt x="100" y="4828"/>
                    <a:pt x="50" y="3605"/>
                  </a:cubicBezTo>
                  <a:cubicBezTo>
                    <a:pt x="0" y="2383"/>
                    <a:pt x="93" y="792"/>
                    <a:pt x="50" y="49"/>
                  </a:cubicBezTo>
                  <a:close/>
                </a:path>
              </a:pathLst>
            </a:custGeom>
            <a:ln w="19050">
              <a:solidFill>
                <a:srgbClr val="000000"/>
              </a:solidFill>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defRPr>
              </a:pPr>
              <a:endParaRPr dirty="0"/>
            </a:p>
          </p:txBody>
        </p:sp>
        <p:pic>
          <p:nvPicPr>
            <p:cNvPr id="1458" name="Imagen 3" descr="Imagen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130131" y="1114429"/>
              <a:ext cx="4683599" cy="993491"/>
            </a:xfrm>
            <a:prstGeom prst="rect">
              <a:avLst/>
            </a:prstGeom>
            <a:ln w="12700">
              <a:miter lim="400000"/>
            </a:ln>
          </p:spPr>
        </p:pic>
        <p:grpSp>
          <p:nvGrpSpPr>
            <p:cNvPr id="6" name="Grupo 5">
              <a:extLst>
                <a:ext uri="{FF2B5EF4-FFF2-40B4-BE49-F238E27FC236}">
                  <a16:creationId xmlns:a16="http://schemas.microsoft.com/office/drawing/2014/main" id="{047251F3-5BFF-405A-8B81-78F031C3E200}"/>
                </a:ext>
              </a:extLst>
            </p:cNvPr>
            <p:cNvGrpSpPr>
              <a:grpSpLocks noChangeAspect="1"/>
            </p:cNvGrpSpPr>
            <p:nvPr/>
          </p:nvGrpSpPr>
          <p:grpSpPr>
            <a:xfrm>
              <a:off x="4068000" y="1930745"/>
              <a:ext cx="4549104" cy="3922098"/>
              <a:chOff x="3958644" y="2042128"/>
              <a:chExt cx="4444486" cy="3831897"/>
            </a:xfrm>
          </p:grpSpPr>
          <p:pic>
            <p:nvPicPr>
              <p:cNvPr id="1459" name="Imagen 13" descr="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1427" y="2301295"/>
                <a:ext cx="2201703" cy="3572729"/>
              </a:xfrm>
              <a:prstGeom prst="rect">
                <a:avLst/>
              </a:prstGeom>
              <a:ln w="12700">
                <a:miter lim="400000"/>
              </a:ln>
            </p:spPr>
          </p:pic>
          <p:grpSp>
            <p:nvGrpSpPr>
              <p:cNvPr id="2" name="Grupo 1">
                <a:extLst>
                  <a:ext uri="{FF2B5EF4-FFF2-40B4-BE49-F238E27FC236}">
                    <a16:creationId xmlns:a16="http://schemas.microsoft.com/office/drawing/2014/main" id="{73C39289-46B3-40BD-BCCF-BCBAC87B0424}"/>
                  </a:ext>
                </a:extLst>
              </p:cNvPr>
              <p:cNvGrpSpPr/>
              <p:nvPr/>
            </p:nvGrpSpPr>
            <p:grpSpPr>
              <a:xfrm>
                <a:off x="3958644" y="2042128"/>
                <a:ext cx="2170822" cy="3831897"/>
                <a:chOff x="2760995" y="2032349"/>
                <a:chExt cx="1859286" cy="3281976"/>
              </a:xfrm>
            </p:grpSpPr>
            <p:grpSp>
              <p:nvGrpSpPr>
                <p:cNvPr id="1463" name="Grupo 14"/>
                <p:cNvGrpSpPr/>
                <p:nvPr/>
              </p:nvGrpSpPr>
              <p:grpSpPr>
                <a:xfrm>
                  <a:off x="3080624" y="2254322"/>
                  <a:ext cx="1539657" cy="3060003"/>
                  <a:chOff x="0" y="0"/>
                  <a:chExt cx="1539656" cy="3060001"/>
                </a:xfrm>
              </p:grpSpPr>
              <p:pic>
                <p:nvPicPr>
                  <p:cNvPr id="1460" name="Imagen 12" descr="Imagen 12"/>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 y="0"/>
                    <a:ext cx="1539657" cy="3060002"/>
                  </a:xfrm>
                  <a:prstGeom prst="rect">
                    <a:avLst/>
                  </a:prstGeom>
                  <a:ln w="12700" cap="flat">
                    <a:noFill/>
                    <a:miter lim="400000"/>
                  </a:ln>
                  <a:effectLst/>
                </p:spPr>
              </p:pic>
              <p:sp>
                <p:nvSpPr>
                  <p:cNvPr id="1461" name="CuadroTexto 15"/>
                  <p:cNvSpPr txBox="1"/>
                  <p:nvPr/>
                </p:nvSpPr>
                <p:spPr>
                  <a:xfrm>
                    <a:off x="47426" y="1761756"/>
                    <a:ext cx="709833" cy="269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sz="1200" b="1">
                        <a:solidFill>
                          <a:srgbClr val="FFFFFF"/>
                        </a:solidFill>
                        <a:latin typeface="Calibri"/>
                        <a:ea typeface="Calibri"/>
                        <a:cs typeface="Calibri"/>
                        <a:sym typeface="Calibri"/>
                      </a:defRPr>
                    </a:lvl1pPr>
                  </a:lstStyle>
                  <a:p>
                    <a:r>
                      <a:t>control</a:t>
                    </a:r>
                  </a:p>
                </p:txBody>
              </p:sp>
              <p:sp>
                <p:nvSpPr>
                  <p:cNvPr id="1462" name="CuadroTexto 16"/>
                  <p:cNvSpPr txBox="1"/>
                  <p:nvPr/>
                </p:nvSpPr>
                <p:spPr>
                  <a:xfrm>
                    <a:off x="414910" y="265978"/>
                    <a:ext cx="709833" cy="269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defRPr sz="1200" b="1">
                        <a:solidFill>
                          <a:srgbClr val="FFFFFF"/>
                        </a:solidFill>
                        <a:latin typeface="Calibri"/>
                        <a:ea typeface="Calibri"/>
                        <a:cs typeface="Calibri"/>
                        <a:sym typeface="Calibri"/>
                      </a:defRPr>
                    </a:lvl1pPr>
                  </a:lstStyle>
                  <a:p>
                    <a:r>
                      <a:rPr dirty="0"/>
                      <a:t>+ GA</a:t>
                    </a:r>
                  </a:p>
                </p:txBody>
              </p:sp>
            </p:grpSp>
            <p:pic>
              <p:nvPicPr>
                <p:cNvPr id="1465" name="call outs transparent.png" descr="call outs transparent.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7404965">
                  <a:off x="2833405" y="1959939"/>
                  <a:ext cx="698667" cy="843487"/>
                </a:xfrm>
                <a:prstGeom prst="rect">
                  <a:avLst/>
                </a:prstGeom>
                <a:ln w="12700">
                  <a:miter lim="400000"/>
                </a:ln>
              </p:spPr>
            </p:pic>
          </p:grpSp>
        </p:grpSp>
      </p:grpSp>
      <p:grpSp>
        <p:nvGrpSpPr>
          <p:cNvPr id="3" name="Grupo 2">
            <a:extLst>
              <a:ext uri="{FF2B5EF4-FFF2-40B4-BE49-F238E27FC236}">
                <a16:creationId xmlns:a16="http://schemas.microsoft.com/office/drawing/2014/main" id="{41E1A0A0-B4AD-467A-9B57-23621A195799}"/>
              </a:ext>
            </a:extLst>
          </p:cNvPr>
          <p:cNvGrpSpPr>
            <a:grpSpLocks noChangeAspect="1"/>
          </p:cNvGrpSpPr>
          <p:nvPr/>
        </p:nvGrpSpPr>
        <p:grpSpPr>
          <a:xfrm>
            <a:off x="274587" y="787510"/>
            <a:ext cx="3564000" cy="4045543"/>
            <a:chOff x="5172487" y="972389"/>
            <a:chExt cx="3712832" cy="4214479"/>
          </a:xfrm>
        </p:grpSpPr>
        <p:pic>
          <p:nvPicPr>
            <p:cNvPr id="18" name="Imagen 2" descr="Imagen 2">
              <a:extLst>
                <a:ext uri="{FF2B5EF4-FFF2-40B4-BE49-F238E27FC236}">
                  <a16:creationId xmlns:a16="http://schemas.microsoft.com/office/drawing/2014/main" id="{B1385172-BD42-4872-9041-42FDD3E830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345" y="1671538"/>
              <a:ext cx="3634495" cy="3515330"/>
            </a:xfrm>
            <a:prstGeom prst="rect">
              <a:avLst/>
            </a:prstGeom>
            <a:ln w="12700">
              <a:miter lim="400000"/>
            </a:ln>
          </p:spPr>
        </p:pic>
        <p:sp>
          <p:nvSpPr>
            <p:cNvPr id="1455" name="Rectángulo 9"/>
            <p:cNvSpPr/>
            <p:nvPr/>
          </p:nvSpPr>
          <p:spPr>
            <a:xfrm>
              <a:off x="5179139" y="972389"/>
              <a:ext cx="3706180" cy="4184711"/>
            </a:xfrm>
            <a:custGeom>
              <a:avLst/>
              <a:gdLst/>
              <a:ahLst/>
              <a:cxnLst>
                <a:cxn ang="0">
                  <a:pos x="wd2" y="hd2"/>
                </a:cxn>
                <a:cxn ang="5400000">
                  <a:pos x="wd2" y="hd2"/>
                </a:cxn>
                <a:cxn ang="10800000">
                  <a:pos x="wd2" y="hd2"/>
                </a:cxn>
                <a:cxn ang="16200000">
                  <a:pos x="wd2" y="hd2"/>
                </a:cxn>
              </a:cxnLst>
              <a:rect l="0" t="0" r="r" b="b"/>
              <a:pathLst>
                <a:path w="21440" h="21435" extrusionOk="0">
                  <a:moveTo>
                    <a:pt x="95" y="49"/>
                  </a:moveTo>
                  <a:cubicBezTo>
                    <a:pt x="1181" y="-92"/>
                    <a:pt x="2271" y="192"/>
                    <a:pt x="3639" y="49"/>
                  </a:cubicBezTo>
                  <a:cubicBezTo>
                    <a:pt x="5007" y="-94"/>
                    <a:pt x="5729" y="132"/>
                    <a:pt x="6545" y="49"/>
                  </a:cubicBezTo>
                  <a:cubicBezTo>
                    <a:pt x="7360" y="-35"/>
                    <a:pt x="8688" y="80"/>
                    <a:pt x="10301" y="49"/>
                  </a:cubicBezTo>
                  <a:cubicBezTo>
                    <a:pt x="11914" y="17"/>
                    <a:pt x="11909" y="85"/>
                    <a:pt x="13419" y="49"/>
                  </a:cubicBezTo>
                  <a:cubicBezTo>
                    <a:pt x="14929" y="13"/>
                    <a:pt x="15991" y="137"/>
                    <a:pt x="16750" y="49"/>
                  </a:cubicBezTo>
                  <a:cubicBezTo>
                    <a:pt x="17510" y="-39"/>
                    <a:pt x="19783" y="67"/>
                    <a:pt x="21357" y="49"/>
                  </a:cubicBezTo>
                  <a:cubicBezTo>
                    <a:pt x="21318" y="918"/>
                    <a:pt x="21227" y="1837"/>
                    <a:pt x="21357" y="3391"/>
                  </a:cubicBezTo>
                  <a:cubicBezTo>
                    <a:pt x="21487" y="4946"/>
                    <a:pt x="21299" y="5141"/>
                    <a:pt x="21357" y="6307"/>
                  </a:cubicBezTo>
                  <a:cubicBezTo>
                    <a:pt x="21415" y="7473"/>
                    <a:pt x="21510" y="7947"/>
                    <a:pt x="21357" y="9437"/>
                  </a:cubicBezTo>
                  <a:cubicBezTo>
                    <a:pt x="21205" y="10926"/>
                    <a:pt x="21229" y="11395"/>
                    <a:pt x="21357" y="12352"/>
                  </a:cubicBezTo>
                  <a:cubicBezTo>
                    <a:pt x="21485" y="13310"/>
                    <a:pt x="21311" y="14831"/>
                    <a:pt x="21357" y="16335"/>
                  </a:cubicBezTo>
                  <a:cubicBezTo>
                    <a:pt x="21404" y="17839"/>
                    <a:pt x="21434" y="20001"/>
                    <a:pt x="21357" y="21384"/>
                  </a:cubicBezTo>
                  <a:cubicBezTo>
                    <a:pt x="20218" y="21210"/>
                    <a:pt x="19109" y="21449"/>
                    <a:pt x="17601" y="21384"/>
                  </a:cubicBezTo>
                  <a:cubicBezTo>
                    <a:pt x="16093" y="21320"/>
                    <a:pt x="15600" y="21432"/>
                    <a:pt x="14270" y="21384"/>
                  </a:cubicBezTo>
                  <a:cubicBezTo>
                    <a:pt x="12940" y="21337"/>
                    <a:pt x="11432" y="21263"/>
                    <a:pt x="10514" y="21384"/>
                  </a:cubicBezTo>
                  <a:cubicBezTo>
                    <a:pt x="9596" y="21506"/>
                    <a:pt x="8173" y="21315"/>
                    <a:pt x="7395" y="21384"/>
                  </a:cubicBezTo>
                  <a:cubicBezTo>
                    <a:pt x="6617" y="21454"/>
                    <a:pt x="5332" y="21264"/>
                    <a:pt x="3851" y="21384"/>
                  </a:cubicBezTo>
                  <a:cubicBezTo>
                    <a:pt x="2371" y="21505"/>
                    <a:pt x="1129" y="21375"/>
                    <a:pt x="95" y="21384"/>
                  </a:cubicBezTo>
                  <a:cubicBezTo>
                    <a:pt x="209" y="19917"/>
                    <a:pt x="200" y="19391"/>
                    <a:pt x="95" y="18255"/>
                  </a:cubicBezTo>
                  <a:cubicBezTo>
                    <a:pt x="-10" y="17120"/>
                    <a:pt x="-51" y="16163"/>
                    <a:pt x="95" y="14699"/>
                  </a:cubicBezTo>
                  <a:cubicBezTo>
                    <a:pt x="241" y="13236"/>
                    <a:pt x="239" y="12221"/>
                    <a:pt x="95" y="11357"/>
                  </a:cubicBezTo>
                  <a:cubicBezTo>
                    <a:pt x="-48" y="10493"/>
                    <a:pt x="280" y="8882"/>
                    <a:pt x="95" y="7374"/>
                  </a:cubicBezTo>
                  <a:cubicBezTo>
                    <a:pt x="-90" y="5866"/>
                    <a:pt x="214" y="5283"/>
                    <a:pt x="95" y="3605"/>
                  </a:cubicBezTo>
                  <a:cubicBezTo>
                    <a:pt x="-23" y="1926"/>
                    <a:pt x="16" y="951"/>
                    <a:pt x="95" y="49"/>
                  </a:cubicBezTo>
                  <a:close/>
                </a:path>
              </a:pathLst>
            </a:custGeom>
            <a:ln w="19050">
              <a:solidFill>
                <a:srgbClr val="000000"/>
              </a:solidFill>
            </a:ln>
            <a:effectLst>
              <a:outerShdw blurRad="50800" dist="38100" dir="2700000" rotWithShape="0">
                <a:srgbClr val="000000">
                  <a:alpha val="40000"/>
                </a:srgbClr>
              </a:outerShdw>
            </a:effectLst>
          </p:spPr>
          <p:txBody>
            <a:bodyPr lIns="45718" tIns="45718" rIns="45718" bIns="45718" anchor="ctr"/>
            <a:lstStyle/>
            <a:p>
              <a:pPr algn="ctr">
                <a:defRPr>
                  <a:solidFill>
                    <a:srgbClr val="FFFFFF"/>
                  </a:solidFill>
                </a:defRPr>
              </a:pPr>
              <a:endParaRPr/>
            </a:p>
          </p:txBody>
        </p:sp>
        <p:sp>
          <p:nvSpPr>
            <p:cNvPr id="19" name="CuadroTexto 18">
              <a:extLst>
                <a:ext uri="{FF2B5EF4-FFF2-40B4-BE49-F238E27FC236}">
                  <a16:creationId xmlns:a16="http://schemas.microsoft.com/office/drawing/2014/main" id="{6C553B94-7E3A-428A-92A2-2F3B997C400A}"/>
                </a:ext>
              </a:extLst>
            </p:cNvPr>
            <p:cNvSpPr txBox="1"/>
            <p:nvPr/>
          </p:nvSpPr>
          <p:spPr>
            <a:xfrm>
              <a:off x="5172487" y="1039007"/>
              <a:ext cx="3706180" cy="673321"/>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Bioactive GAs regulate overall </a:t>
              </a:r>
            </a:p>
            <a:p>
              <a:pPr algn="ctr"/>
              <a:r>
                <a:rPr lang="en-US" sz="1800" b="1" dirty="0">
                  <a:latin typeface="Calibri" panose="020F0502020204030204" pitchFamily="34" charset="0"/>
                  <a:cs typeface="Calibri" panose="020F0502020204030204" pitchFamily="34" charset="0"/>
                </a:rPr>
                <a:t>plant growth</a:t>
              </a:r>
            </a:p>
          </p:txBody>
        </p:sp>
      </p:gr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4D1146A7-6933-4C80-A51C-55B0F1CEAE55}"/>
              </a:ext>
            </a:extLst>
          </p:cNvPr>
          <p:cNvGrpSpPr>
            <a:grpSpLocks noChangeAspect="1"/>
          </p:cNvGrpSpPr>
          <p:nvPr/>
        </p:nvGrpSpPr>
        <p:grpSpPr>
          <a:xfrm>
            <a:off x="426003" y="2697689"/>
            <a:ext cx="2747062" cy="3240000"/>
            <a:chOff x="945623" y="1990300"/>
            <a:chExt cx="3088306" cy="3642476"/>
          </a:xfrm>
        </p:grpSpPr>
        <p:grpSp>
          <p:nvGrpSpPr>
            <p:cNvPr id="6" name="Grupo 5">
              <a:extLst>
                <a:ext uri="{FF2B5EF4-FFF2-40B4-BE49-F238E27FC236}">
                  <a16:creationId xmlns:a16="http://schemas.microsoft.com/office/drawing/2014/main" id="{5646CE38-CA97-4806-9298-13AEFF43308A}"/>
                </a:ext>
              </a:extLst>
            </p:cNvPr>
            <p:cNvGrpSpPr/>
            <p:nvPr/>
          </p:nvGrpSpPr>
          <p:grpSpPr>
            <a:xfrm>
              <a:off x="945623" y="1990300"/>
              <a:ext cx="3088306" cy="3642476"/>
              <a:chOff x="209353" y="1990300"/>
              <a:chExt cx="3088306" cy="3642476"/>
            </a:xfrm>
          </p:grpSpPr>
          <p:pic>
            <p:nvPicPr>
              <p:cNvPr id="4" name="Imagen 4" descr="Imagen 4">
                <a:extLst>
                  <a:ext uri="{FF2B5EF4-FFF2-40B4-BE49-F238E27FC236}">
                    <a16:creationId xmlns:a16="http://schemas.microsoft.com/office/drawing/2014/main" id="{3EF60863-9503-4723-A1D8-79F9CCDE67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9353" y="1990300"/>
                <a:ext cx="1552111" cy="3642476"/>
              </a:xfrm>
              <a:prstGeom prst="rect">
                <a:avLst/>
              </a:prstGeom>
              <a:ln w="12700" cap="flat">
                <a:noFill/>
                <a:miter lim="400000"/>
              </a:ln>
              <a:effectLst/>
            </p:spPr>
          </p:pic>
          <p:pic>
            <p:nvPicPr>
              <p:cNvPr id="5" name="Imagen 4" descr="Imagen 4">
                <a:extLst>
                  <a:ext uri="{FF2B5EF4-FFF2-40B4-BE49-F238E27FC236}">
                    <a16:creationId xmlns:a16="http://schemas.microsoft.com/office/drawing/2014/main" id="{A3B682E4-514D-4202-93E9-756C65FADA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61464" y="1990300"/>
                <a:ext cx="1536195" cy="3642476"/>
              </a:xfrm>
              <a:prstGeom prst="rect">
                <a:avLst/>
              </a:prstGeom>
              <a:ln w="12700" cap="flat">
                <a:noFill/>
                <a:miter lim="400000"/>
              </a:ln>
              <a:effectLst/>
            </p:spPr>
          </p:pic>
        </p:grpSp>
        <p:sp>
          <p:nvSpPr>
            <p:cNvPr id="7" name="Conector recto 34">
              <a:extLst>
                <a:ext uri="{FF2B5EF4-FFF2-40B4-BE49-F238E27FC236}">
                  <a16:creationId xmlns:a16="http://schemas.microsoft.com/office/drawing/2014/main" id="{1F18E3AB-2C46-4E67-8252-2D2A24CDE847}"/>
                </a:ext>
              </a:extLst>
            </p:cNvPr>
            <p:cNvSpPr/>
            <p:nvPr/>
          </p:nvSpPr>
          <p:spPr>
            <a:xfrm rot="5400000">
              <a:off x="2488109" y="2495124"/>
              <a:ext cx="3334" cy="3088306"/>
            </a:xfrm>
            <a:prstGeom prst="line">
              <a:avLst/>
            </a:prstGeom>
            <a:ln w="19050">
              <a:solidFill>
                <a:srgbClr val="FFFFFF"/>
              </a:solidFill>
              <a:prstDash val="sysDash"/>
            </a:ln>
          </p:spPr>
          <p:txBody>
            <a:bodyPr lIns="45718" tIns="45718" rIns="45718" bIns="45718"/>
            <a:lstStyle/>
            <a:p>
              <a:endParaRPr lang="en-US" dirty="0"/>
            </a:p>
          </p:txBody>
        </p:sp>
        <p:sp>
          <p:nvSpPr>
            <p:cNvPr id="8" name="Conector recto 34">
              <a:extLst>
                <a:ext uri="{FF2B5EF4-FFF2-40B4-BE49-F238E27FC236}">
                  <a16:creationId xmlns:a16="http://schemas.microsoft.com/office/drawing/2014/main" id="{98519CD4-658B-43BD-9CED-FED3C257D08A}"/>
                </a:ext>
              </a:extLst>
            </p:cNvPr>
            <p:cNvSpPr/>
            <p:nvPr/>
          </p:nvSpPr>
          <p:spPr>
            <a:xfrm rot="10800000" flipH="1">
              <a:off x="2481818" y="1990300"/>
              <a:ext cx="7958" cy="3607331"/>
            </a:xfrm>
            <a:prstGeom prst="line">
              <a:avLst/>
            </a:prstGeom>
            <a:ln w="19050">
              <a:solidFill>
                <a:srgbClr val="FFFFFF"/>
              </a:solidFill>
              <a:prstDash val="sysDash"/>
            </a:ln>
          </p:spPr>
          <p:txBody>
            <a:bodyPr lIns="45718" tIns="45718" rIns="45718" bIns="45718"/>
            <a:lstStyle/>
            <a:p>
              <a:endParaRPr lang="en-US" dirty="0"/>
            </a:p>
          </p:txBody>
        </p:sp>
      </p:grpSp>
      <p:sp>
        <p:nvSpPr>
          <p:cNvPr id="13" name="CuadroTexto 7">
            <a:extLst>
              <a:ext uri="{FF2B5EF4-FFF2-40B4-BE49-F238E27FC236}">
                <a16:creationId xmlns:a16="http://schemas.microsoft.com/office/drawing/2014/main" id="{AD76C87F-C0EB-4A8F-B844-C8EBA57A79E0}"/>
              </a:ext>
            </a:extLst>
          </p:cNvPr>
          <p:cNvSpPr txBox="1"/>
          <p:nvPr/>
        </p:nvSpPr>
        <p:spPr>
          <a:xfrm>
            <a:off x="3303409" y="4518781"/>
            <a:ext cx="5579333"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800" b="1">
                <a:latin typeface="Calibri"/>
                <a:ea typeface="Calibri"/>
                <a:cs typeface="Calibri"/>
                <a:sym typeface="Calibri"/>
              </a:defRPr>
            </a:pPr>
            <a:r>
              <a:rPr lang="en-US" dirty="0"/>
              <a:t>Treatment with exogenous GA promotes flowering </a:t>
            </a:r>
          </a:p>
          <a:p>
            <a:pPr>
              <a:defRPr sz="1800" b="1">
                <a:latin typeface="Calibri"/>
                <a:ea typeface="Calibri"/>
                <a:cs typeface="Calibri"/>
                <a:sym typeface="Calibri"/>
              </a:defRPr>
            </a:pPr>
            <a:r>
              <a:rPr lang="en-US" dirty="0"/>
              <a:t>in both wild-type plants and </a:t>
            </a:r>
            <a:r>
              <a:rPr lang="en-US" i="1" dirty="0"/>
              <a:t>ga1</a:t>
            </a:r>
            <a:r>
              <a:rPr lang="en-US" dirty="0"/>
              <a:t> mutants</a:t>
            </a:r>
          </a:p>
        </p:txBody>
      </p:sp>
      <p:sp>
        <p:nvSpPr>
          <p:cNvPr id="15" name="Text Box 21">
            <a:extLst>
              <a:ext uri="{FF2B5EF4-FFF2-40B4-BE49-F238E27FC236}">
                <a16:creationId xmlns:a16="http://schemas.microsoft.com/office/drawing/2014/main" id="{86A84574-3A64-454D-93AC-82D817F14110}"/>
              </a:ext>
            </a:extLst>
          </p:cNvPr>
          <p:cNvSpPr txBox="1"/>
          <p:nvPr/>
        </p:nvSpPr>
        <p:spPr>
          <a:xfrm>
            <a:off x="3058516" y="5965700"/>
            <a:ext cx="583645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700"/>
              </a:spcBef>
              <a:defRPr sz="1000" b="1">
                <a:latin typeface="Calibri"/>
                <a:ea typeface="Calibri"/>
                <a:cs typeface="Calibri"/>
                <a:sym typeface="Calibri"/>
              </a:defRPr>
            </a:lvl1pPr>
          </a:lstStyle>
          <a:p>
            <a:r>
              <a:rPr lang="en-US" sz="800" b="0" dirty="0">
                <a:latin typeface="Times New Roman" panose="02020603050405020304" pitchFamily="18" charset="0"/>
                <a:cs typeface="Times New Roman" panose="02020603050405020304" pitchFamily="18" charset="0"/>
              </a:rPr>
              <a:t>Image from Wilson et al. (1992) Gibberellin is required for flowering in </a:t>
            </a:r>
            <a:r>
              <a:rPr lang="en-US" sz="800" b="0" i="1" dirty="0">
                <a:latin typeface="Times New Roman" panose="02020603050405020304" pitchFamily="18" charset="0"/>
                <a:cs typeface="Times New Roman" panose="02020603050405020304" pitchFamily="18" charset="0"/>
              </a:rPr>
              <a:t>Arabidopsis thali</a:t>
            </a:r>
            <a:r>
              <a:rPr lang="en-US" sz="800" b="0" dirty="0">
                <a:latin typeface="Times New Roman" panose="02020603050405020304" pitchFamily="18" charset="0"/>
                <a:cs typeface="Times New Roman" panose="02020603050405020304" pitchFamily="18" charset="0"/>
              </a:rPr>
              <a:t>ana under short days. Plant Physiol 100: </a:t>
            </a:r>
            <a:r>
              <a:rPr lang="en-US" sz="800" b="0" u="sng" dirty="0">
                <a:latin typeface="Times New Roman" panose="02020603050405020304" pitchFamily="18" charset="0"/>
                <a:cs typeface="Times New Roman" panose="02020603050405020304" pitchFamily="18" charset="0"/>
                <a:hlinkClick r:id="rId5"/>
              </a:rPr>
              <a:t>403-408</a:t>
            </a:r>
            <a:r>
              <a:rPr lang="en-US" sz="800" b="0" dirty="0">
                <a:latin typeface="Times New Roman" panose="02020603050405020304" pitchFamily="18" charset="0"/>
                <a:cs typeface="Times New Roman" panose="02020603050405020304" pitchFamily="18" charset="0"/>
              </a:rPr>
              <a:t>; Pathway adapted from Sun (2008) Gibberellin metabolism, perception and signaling pathways in Arabidopsis. Arab Book 6:</a:t>
            </a:r>
            <a:r>
              <a:rPr lang="en-US" sz="800" b="0" u="sng" dirty="0">
                <a:latin typeface="Times New Roman" panose="02020603050405020304" pitchFamily="18" charset="0"/>
                <a:cs typeface="Times New Roman" panose="02020603050405020304" pitchFamily="18" charset="0"/>
                <a:hlinkClick r:id="rId6"/>
              </a:rPr>
              <a:t>e0103</a:t>
            </a:r>
            <a:r>
              <a:rPr lang="en-US" sz="800" b="0" dirty="0">
                <a:latin typeface="Times New Roman" panose="02020603050405020304" pitchFamily="18" charset="0"/>
                <a:cs typeface="Times New Roman" panose="02020603050405020304" pitchFamily="18" charset="0"/>
              </a:rPr>
              <a:t>. </a:t>
            </a:r>
          </a:p>
        </p:txBody>
      </p:sp>
      <p:sp>
        <p:nvSpPr>
          <p:cNvPr id="16" name="Title 2">
            <a:extLst>
              <a:ext uri="{FF2B5EF4-FFF2-40B4-BE49-F238E27FC236}">
                <a16:creationId xmlns:a16="http://schemas.microsoft.com/office/drawing/2014/main" id="{25524FCC-B87D-4A5D-A56C-F7D8AFA01B67}"/>
              </a:ext>
            </a:extLst>
          </p:cNvPr>
          <p:cNvSpPr txBox="1"/>
          <p:nvPr/>
        </p:nvSpPr>
        <p:spPr>
          <a:xfrm>
            <a:off x="0" y="125232"/>
            <a:ext cx="9144000"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lvl1pPr algn="ctr">
              <a:defRPr sz="2400" b="1" u="sng">
                <a:latin typeface="Calibri"/>
                <a:ea typeface="Calibri"/>
                <a:cs typeface="Calibri"/>
                <a:sym typeface="Calibri"/>
              </a:defRPr>
            </a:lvl1pPr>
          </a:lstStyle>
          <a:p>
            <a:r>
              <a:rPr lang="en-US" dirty="0"/>
              <a:t>Components of the GA pathway: </a:t>
            </a:r>
            <a:r>
              <a:rPr lang="en-US" sz="2400" b="1" dirty="0">
                <a:latin typeface="Calibri" panose="020F0502020204030204" pitchFamily="34" charset="0"/>
                <a:cs typeface="Calibri" panose="020F0502020204030204" pitchFamily="34" charset="0"/>
              </a:rPr>
              <a:t>Metabolism</a:t>
            </a:r>
            <a:endParaRPr lang="en-US" dirty="0"/>
          </a:p>
        </p:txBody>
      </p:sp>
      <p:sp>
        <p:nvSpPr>
          <p:cNvPr id="52" name="CuadroTexto 7">
            <a:extLst>
              <a:ext uri="{FF2B5EF4-FFF2-40B4-BE49-F238E27FC236}">
                <a16:creationId xmlns:a16="http://schemas.microsoft.com/office/drawing/2014/main" id="{9BDB4F56-1FED-4C20-AE52-A29C393ADA8B}"/>
              </a:ext>
            </a:extLst>
          </p:cNvPr>
          <p:cNvSpPr txBox="1"/>
          <p:nvPr/>
        </p:nvSpPr>
        <p:spPr>
          <a:xfrm>
            <a:off x="3292775" y="2719241"/>
            <a:ext cx="5589967"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800" b="1">
                <a:latin typeface="Calibri"/>
                <a:ea typeface="Calibri"/>
                <a:cs typeface="Calibri"/>
                <a:sym typeface="Calibri"/>
              </a:defRPr>
            </a:pPr>
            <a:r>
              <a:rPr lang="en-US" dirty="0"/>
              <a:t>Flowering under SD is inhibited in </a:t>
            </a:r>
            <a:r>
              <a:rPr lang="en-US" i="1" dirty="0"/>
              <a:t>ga1 </a:t>
            </a:r>
            <a:r>
              <a:rPr lang="en-US" dirty="0"/>
              <a:t>mutant</a:t>
            </a:r>
            <a:r>
              <a:rPr lang="en-US" i="1" dirty="0"/>
              <a:t>, </a:t>
            </a:r>
          </a:p>
          <a:p>
            <a:pPr>
              <a:defRPr sz="1800" b="1">
                <a:latin typeface="Calibri"/>
                <a:ea typeface="Calibri"/>
                <a:cs typeface="Calibri"/>
                <a:sym typeface="Calibri"/>
              </a:defRPr>
            </a:pPr>
            <a:r>
              <a:rPr lang="en-US" dirty="0"/>
              <a:t>having a loss of function mutation in CPS1* that blocks the first step of GA biosynthesis </a:t>
            </a:r>
          </a:p>
          <a:p>
            <a:pPr>
              <a:defRPr sz="1800" b="1">
                <a:latin typeface="Calibri"/>
                <a:ea typeface="Calibri"/>
                <a:cs typeface="Calibri"/>
                <a:sym typeface="Calibri"/>
              </a:defRPr>
            </a:pPr>
            <a:r>
              <a:rPr lang="en-US" sz="1600" dirty="0">
                <a:solidFill>
                  <a:schemeClr val="tx1"/>
                </a:solidFill>
              </a:rPr>
              <a:t>(*</a:t>
            </a:r>
            <a:r>
              <a:rPr lang="en-US" sz="1800" b="1" i="1" dirty="0">
                <a:sym typeface="Calibri"/>
              </a:rPr>
              <a:t> </a:t>
            </a:r>
            <a:r>
              <a:rPr lang="en-US" sz="1800" b="1" i="1" dirty="0" err="1">
                <a:sym typeface="Calibri"/>
              </a:rPr>
              <a:t>ent</a:t>
            </a:r>
            <a:r>
              <a:rPr lang="en-US" sz="1800" b="1" dirty="0" err="1">
                <a:sym typeface="Calibri"/>
              </a:rPr>
              <a:t>-copalyl</a:t>
            </a:r>
            <a:r>
              <a:rPr lang="en-US" sz="1800" b="1" dirty="0">
                <a:sym typeface="Calibri"/>
              </a:rPr>
              <a:t> diphosphate synthase 1</a:t>
            </a:r>
            <a:r>
              <a:rPr lang="en-US" sz="1600" b="1" i="0" dirty="0">
                <a:solidFill>
                  <a:schemeClr val="tx1"/>
                </a:solidFill>
                <a:effectLst/>
                <a:latin typeface="Calibri" panose="020F0502020204030204" pitchFamily="34" charset="0"/>
                <a:cs typeface="Calibri" panose="020F0502020204030204" pitchFamily="34" charset="0"/>
              </a:rPr>
              <a:t>)</a:t>
            </a:r>
            <a:endParaRPr lang="en-US" sz="1600" dirty="0">
              <a:solidFill>
                <a:schemeClr val="tx1"/>
              </a:solidFill>
            </a:endParaRPr>
          </a:p>
        </p:txBody>
      </p:sp>
      <p:grpSp>
        <p:nvGrpSpPr>
          <p:cNvPr id="19" name="Grupo 18">
            <a:extLst>
              <a:ext uri="{FF2B5EF4-FFF2-40B4-BE49-F238E27FC236}">
                <a16:creationId xmlns:a16="http://schemas.microsoft.com/office/drawing/2014/main" id="{1F428CB1-81C4-4C95-90D7-5E90D65D4C52}"/>
              </a:ext>
            </a:extLst>
          </p:cNvPr>
          <p:cNvGrpSpPr/>
          <p:nvPr/>
        </p:nvGrpSpPr>
        <p:grpSpPr>
          <a:xfrm>
            <a:off x="264775" y="692511"/>
            <a:ext cx="8617967" cy="1812811"/>
            <a:chOff x="264775" y="692511"/>
            <a:chExt cx="8617967" cy="1812811"/>
          </a:xfrm>
        </p:grpSpPr>
        <p:sp>
          <p:nvSpPr>
            <p:cNvPr id="25" name="Rectángulo 13">
              <a:extLst>
                <a:ext uri="{FF2B5EF4-FFF2-40B4-BE49-F238E27FC236}">
                  <a16:creationId xmlns:a16="http://schemas.microsoft.com/office/drawing/2014/main" id="{3CBB9791-EF58-4CA4-A249-EE605035C7D2}"/>
                </a:ext>
              </a:extLst>
            </p:cNvPr>
            <p:cNvSpPr/>
            <p:nvPr/>
          </p:nvSpPr>
          <p:spPr>
            <a:xfrm>
              <a:off x="264775" y="714316"/>
              <a:ext cx="8617967" cy="1791006"/>
            </a:xfrm>
            <a:prstGeom prst="rect">
              <a:avLst/>
            </a:prstGeom>
            <a:ln w="19050">
              <a:solidFill>
                <a:schemeClr val="tx1"/>
              </a:solidFill>
              <a:prstDash val="sysDash"/>
            </a:ln>
          </p:spPr>
          <p:txBody>
            <a:bodyPr lIns="45718" tIns="45718" rIns="45718" bIns="45718" anchor="ctr"/>
            <a:lstStyle/>
            <a:p>
              <a:pPr algn="ctr">
                <a:defRPr>
                  <a:solidFill>
                    <a:srgbClr val="FFFFFF"/>
                  </a:solidFill>
                </a:defRPr>
              </a:pPr>
              <a:endParaRPr lang="en-US" dirty="0"/>
            </a:p>
          </p:txBody>
        </p:sp>
        <p:sp>
          <p:nvSpPr>
            <p:cNvPr id="34" name="CuadroTexto 7">
              <a:extLst>
                <a:ext uri="{FF2B5EF4-FFF2-40B4-BE49-F238E27FC236}">
                  <a16:creationId xmlns:a16="http://schemas.microsoft.com/office/drawing/2014/main" id="{984D1B5D-625F-4F8D-BC10-00DC9DDA8849}"/>
                </a:ext>
              </a:extLst>
            </p:cNvPr>
            <p:cNvSpPr txBox="1"/>
            <p:nvPr/>
          </p:nvSpPr>
          <p:spPr>
            <a:xfrm>
              <a:off x="303497" y="714316"/>
              <a:ext cx="3923046"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800" b="1">
                  <a:latin typeface="Calibri"/>
                  <a:ea typeface="Calibri"/>
                  <a:cs typeface="Calibri"/>
                  <a:sym typeface="Calibri"/>
                </a:defRPr>
              </a:pPr>
              <a:r>
                <a:rPr lang="en-US" dirty="0">
                  <a:solidFill>
                    <a:srgbClr val="000000"/>
                  </a:solidFill>
                </a:rPr>
                <a:t>GA biosynthesis and catabolism</a:t>
              </a:r>
            </a:p>
          </p:txBody>
        </p:sp>
        <p:sp>
          <p:nvSpPr>
            <p:cNvPr id="21" name="CuadroTexto 20">
              <a:extLst>
                <a:ext uri="{FF2B5EF4-FFF2-40B4-BE49-F238E27FC236}">
                  <a16:creationId xmlns:a16="http://schemas.microsoft.com/office/drawing/2014/main" id="{06ED07EF-3735-4AB3-B738-67E4B1AB3CBE}"/>
                </a:ext>
              </a:extLst>
            </p:cNvPr>
            <p:cNvSpPr txBox="1"/>
            <p:nvPr/>
          </p:nvSpPr>
          <p:spPr>
            <a:xfrm>
              <a:off x="6706276" y="1750635"/>
              <a:ext cx="104291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Bioactive GA</a:t>
              </a:r>
            </a:p>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(GA</a:t>
              </a:r>
              <a:r>
                <a:rPr lang="en-US" sz="12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a:t>
              </a:r>
              <a:endParaRPr kumimoji="0" lang="en-U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sp>
          <p:nvSpPr>
            <p:cNvPr id="22" name="CuadroTexto 21">
              <a:extLst>
                <a:ext uri="{FF2B5EF4-FFF2-40B4-BE49-F238E27FC236}">
                  <a16:creationId xmlns:a16="http://schemas.microsoft.com/office/drawing/2014/main" id="{B6B1D558-5091-4484-BFBE-58D3E45A9936}"/>
                </a:ext>
              </a:extLst>
            </p:cNvPr>
            <p:cNvSpPr txBox="1"/>
            <p:nvPr/>
          </p:nvSpPr>
          <p:spPr>
            <a:xfrm>
              <a:off x="4562499" y="1750019"/>
              <a:ext cx="1145502"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GA precursors</a:t>
              </a:r>
            </a:p>
            <a:p>
              <a:pPr algn="ctr"/>
              <a:r>
                <a:rPr lang="en-US" sz="1600" b="1" dirty="0">
                  <a:latin typeface="Calibri" panose="020F0502020204030204" pitchFamily="34" charset="0"/>
                  <a:cs typeface="Calibri" panose="020F0502020204030204" pitchFamily="34" charset="0"/>
                </a:rPr>
                <a:t>(GA</a:t>
              </a:r>
              <a:r>
                <a:rPr lang="en-US" sz="1200" b="1" dirty="0">
                  <a:latin typeface="Calibri" panose="020F0502020204030204" pitchFamily="34" charset="0"/>
                  <a:cs typeface="Calibri" panose="020F0502020204030204" pitchFamily="34" charset="0"/>
                </a:rPr>
                <a:t>9</a:t>
              </a:r>
              <a:r>
                <a:rPr lang="en-US" sz="1600" b="1" dirty="0">
                  <a:latin typeface="Calibri" panose="020F0502020204030204" pitchFamily="34" charset="0"/>
                  <a:cs typeface="Calibri" panose="020F0502020204030204" pitchFamily="34" charset="0"/>
                </a:rPr>
                <a:t>)</a:t>
              </a:r>
              <a:endParaRPr kumimoji="0" lang="en-U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sp>
          <p:nvSpPr>
            <p:cNvPr id="36" name="CuadroTexto 35">
              <a:extLst>
                <a:ext uri="{FF2B5EF4-FFF2-40B4-BE49-F238E27FC236}">
                  <a16:creationId xmlns:a16="http://schemas.microsoft.com/office/drawing/2014/main" id="{9B869F01-AA0D-4CB2-85D6-C0B65F1A7C24}"/>
                </a:ext>
              </a:extLst>
            </p:cNvPr>
            <p:cNvSpPr txBox="1"/>
            <p:nvPr/>
          </p:nvSpPr>
          <p:spPr>
            <a:xfrm>
              <a:off x="2324994" y="1756320"/>
              <a:ext cx="1145502"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rPr>
                <a:t>GA precursors</a:t>
              </a:r>
            </a:p>
            <a:p>
              <a:pPr algn="ctr"/>
              <a:r>
                <a:rPr lang="en-US" sz="1600" b="1" dirty="0">
                  <a:latin typeface="Calibri" panose="020F0502020204030204" pitchFamily="34" charset="0"/>
                  <a:cs typeface="Calibri" panose="020F0502020204030204" pitchFamily="34" charset="0"/>
                </a:rPr>
                <a:t>(GA</a:t>
              </a:r>
              <a:r>
                <a:rPr lang="en-US" sz="1200" b="1" dirty="0">
                  <a:latin typeface="Calibri" panose="020F0502020204030204" pitchFamily="34" charset="0"/>
                  <a:cs typeface="Calibri" panose="020F0502020204030204" pitchFamily="34" charset="0"/>
                </a:rPr>
                <a:t>12</a:t>
              </a:r>
              <a:r>
                <a:rPr lang="en-US" sz="1600" b="1" dirty="0">
                  <a:latin typeface="Calibri" panose="020F0502020204030204" pitchFamily="34" charset="0"/>
                  <a:cs typeface="Calibri" panose="020F0502020204030204" pitchFamily="34" charset="0"/>
                </a:rPr>
                <a:t>)</a:t>
              </a:r>
              <a:endParaRPr kumimoji="0" lang="en-U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grpSp>
          <p:nvGrpSpPr>
            <p:cNvPr id="26" name="Grupo 25">
              <a:extLst>
                <a:ext uri="{FF2B5EF4-FFF2-40B4-BE49-F238E27FC236}">
                  <a16:creationId xmlns:a16="http://schemas.microsoft.com/office/drawing/2014/main" id="{CD1965AE-72EB-4765-AD6B-662CDA5DF347}"/>
                </a:ext>
              </a:extLst>
            </p:cNvPr>
            <p:cNvGrpSpPr/>
            <p:nvPr/>
          </p:nvGrpSpPr>
          <p:grpSpPr>
            <a:xfrm rot="7578235">
              <a:off x="7728373" y="1480271"/>
              <a:ext cx="504000" cy="216000"/>
              <a:chOff x="1391650" y="3755354"/>
              <a:chExt cx="306760" cy="144000"/>
            </a:xfrm>
          </p:grpSpPr>
          <p:cxnSp>
            <p:nvCxnSpPr>
              <p:cNvPr id="30" name="Conector recto 29">
                <a:extLst>
                  <a:ext uri="{FF2B5EF4-FFF2-40B4-BE49-F238E27FC236}">
                    <a16:creationId xmlns:a16="http://schemas.microsoft.com/office/drawing/2014/main" id="{A86DA282-F9CC-4552-BB3F-5D5FDAE8591F}"/>
                  </a:ext>
                </a:extLst>
              </p:cNvPr>
              <p:cNvCxnSpPr>
                <a:cxnSpLocks/>
              </p:cNvCxnSpPr>
              <p:nvPr/>
            </p:nvCxnSpPr>
            <p:spPr>
              <a:xfrm>
                <a:off x="1698410" y="3755354"/>
                <a:ext cx="0" cy="144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Conector recto 30">
                <a:extLst>
                  <a:ext uri="{FF2B5EF4-FFF2-40B4-BE49-F238E27FC236}">
                    <a16:creationId xmlns:a16="http://schemas.microsoft.com/office/drawing/2014/main" id="{E59EE63B-9000-4DDC-BE59-F2180D3CF2A0}"/>
                  </a:ext>
                </a:extLst>
              </p:cNvPr>
              <p:cNvCxnSpPr>
                <a:cxnSpLocks/>
              </p:cNvCxnSpPr>
              <p:nvPr/>
            </p:nvCxnSpPr>
            <p:spPr>
              <a:xfrm rot="16200000">
                <a:off x="1544311" y="3674677"/>
                <a:ext cx="1437" cy="30676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28" name="Conector recto de flecha 27">
              <a:extLst>
                <a:ext uri="{FF2B5EF4-FFF2-40B4-BE49-F238E27FC236}">
                  <a16:creationId xmlns:a16="http://schemas.microsoft.com/office/drawing/2014/main" id="{FE10E129-E0C2-4DE2-9660-8ADB4F683E22}"/>
                </a:ext>
              </a:extLst>
            </p:cNvPr>
            <p:cNvCxnSpPr>
              <a:cxnSpLocks/>
            </p:cNvCxnSpPr>
            <p:nvPr/>
          </p:nvCxnSpPr>
          <p:spPr>
            <a:xfrm>
              <a:off x="1045980" y="1933400"/>
              <a:ext cx="1224000" cy="0"/>
            </a:xfrm>
            <a:prstGeom prst="straightConnector1">
              <a:avLst/>
            </a:prstGeom>
            <a:ln w="28575">
              <a:solidFill>
                <a:schemeClr val="tx1"/>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29" name="CuadroTexto 28">
              <a:extLst>
                <a:ext uri="{FF2B5EF4-FFF2-40B4-BE49-F238E27FC236}">
                  <a16:creationId xmlns:a16="http://schemas.microsoft.com/office/drawing/2014/main" id="{D8005ECC-DF97-4785-9D56-777CF358A982}"/>
                </a:ext>
              </a:extLst>
            </p:cNvPr>
            <p:cNvSpPr txBox="1"/>
            <p:nvPr/>
          </p:nvSpPr>
          <p:spPr>
            <a:xfrm>
              <a:off x="360109" y="1723097"/>
              <a:ext cx="573230"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b="1" i="0" dirty="0">
                  <a:solidFill>
                    <a:schemeClr val="tx1"/>
                  </a:solidFill>
                  <a:effectLst/>
                  <a:latin typeface="Calibri" panose="020F0502020204030204" pitchFamily="34" charset="0"/>
                  <a:cs typeface="Calibri" panose="020F0502020204030204" pitchFamily="34" charset="0"/>
                </a:rPr>
                <a:t>GGPP</a:t>
              </a:r>
              <a:endParaRPr kumimoji="0" lang="en-US" sz="1600" b="1"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Arial"/>
              </a:endParaRPr>
            </a:p>
          </p:txBody>
        </p:sp>
        <p:cxnSp>
          <p:nvCxnSpPr>
            <p:cNvPr id="35" name="Conector recto de flecha 34">
              <a:extLst>
                <a:ext uri="{FF2B5EF4-FFF2-40B4-BE49-F238E27FC236}">
                  <a16:creationId xmlns:a16="http://schemas.microsoft.com/office/drawing/2014/main" id="{05032B50-87D8-458C-AB28-F204E254AE01}"/>
                </a:ext>
              </a:extLst>
            </p:cNvPr>
            <p:cNvCxnSpPr>
              <a:cxnSpLocks/>
            </p:cNvCxnSpPr>
            <p:nvPr/>
          </p:nvCxnSpPr>
          <p:spPr>
            <a:xfrm>
              <a:off x="3491223" y="1912600"/>
              <a:ext cx="1008000" cy="0"/>
            </a:xfrm>
            <a:prstGeom prst="straightConnector1">
              <a:avLst/>
            </a:prstGeom>
            <a:ln w="28575">
              <a:solidFill>
                <a:schemeClr val="tx1"/>
              </a:solidFill>
              <a:prstDash val="sysDot"/>
              <a:tailEnd type="triangle"/>
            </a:ln>
          </p:spPr>
          <p:style>
            <a:lnRef idx="1">
              <a:schemeClr val="accent6"/>
            </a:lnRef>
            <a:fillRef idx="0">
              <a:schemeClr val="accent6"/>
            </a:fillRef>
            <a:effectRef idx="0">
              <a:schemeClr val="accent6"/>
            </a:effectRef>
            <a:fontRef idx="minor">
              <a:schemeClr val="tx1"/>
            </a:fontRef>
          </p:style>
        </p:cxnSp>
        <p:cxnSp>
          <p:nvCxnSpPr>
            <p:cNvPr id="37" name="Conector recto de flecha 36">
              <a:extLst>
                <a:ext uri="{FF2B5EF4-FFF2-40B4-BE49-F238E27FC236}">
                  <a16:creationId xmlns:a16="http://schemas.microsoft.com/office/drawing/2014/main" id="{1148217B-F75E-4B05-821F-8AB2AAA34FC7}"/>
                </a:ext>
              </a:extLst>
            </p:cNvPr>
            <p:cNvCxnSpPr>
              <a:cxnSpLocks/>
            </p:cNvCxnSpPr>
            <p:nvPr/>
          </p:nvCxnSpPr>
          <p:spPr>
            <a:xfrm>
              <a:off x="5697210" y="1912598"/>
              <a:ext cx="1008000" cy="2"/>
            </a:xfrm>
            <a:prstGeom prst="straightConnector1">
              <a:avLst/>
            </a:prstGeom>
            <a:ln w="28575">
              <a:solidFill>
                <a:schemeClr val="tx1"/>
              </a:solidFill>
              <a:prstDash val="solid"/>
              <a:tailEnd type="triangle"/>
            </a:ln>
          </p:spPr>
          <p:style>
            <a:lnRef idx="1">
              <a:schemeClr val="accent6"/>
            </a:lnRef>
            <a:fillRef idx="0">
              <a:schemeClr val="accent6"/>
            </a:fillRef>
            <a:effectRef idx="0">
              <a:schemeClr val="accent6"/>
            </a:effectRef>
            <a:fontRef idx="minor">
              <a:schemeClr val="tx1"/>
            </a:fontRef>
          </p:style>
        </p:cxnSp>
        <p:grpSp>
          <p:nvGrpSpPr>
            <p:cNvPr id="12" name="Grupo 11">
              <a:extLst>
                <a:ext uri="{FF2B5EF4-FFF2-40B4-BE49-F238E27FC236}">
                  <a16:creationId xmlns:a16="http://schemas.microsoft.com/office/drawing/2014/main" id="{693EEAA7-5680-4D5D-9788-F8143DBFA081}"/>
                </a:ext>
              </a:extLst>
            </p:cNvPr>
            <p:cNvGrpSpPr/>
            <p:nvPr/>
          </p:nvGrpSpPr>
          <p:grpSpPr>
            <a:xfrm>
              <a:off x="947622" y="1187504"/>
              <a:ext cx="1222746" cy="764289"/>
              <a:chOff x="1063288" y="1187504"/>
              <a:chExt cx="1222746" cy="764289"/>
            </a:xfrm>
          </p:grpSpPr>
          <p:pic>
            <p:nvPicPr>
              <p:cNvPr id="39" name="Imagen 38" descr="Patrón de fondo&#10;&#10;Descripción generada automáticamente">
                <a:extLst>
                  <a:ext uri="{FF2B5EF4-FFF2-40B4-BE49-F238E27FC236}">
                    <a16:creationId xmlns:a16="http://schemas.microsoft.com/office/drawing/2014/main" id="{79EC719E-6F65-4628-A943-C2E4D043F0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63288" y="1187504"/>
                <a:ext cx="1222746" cy="764289"/>
              </a:xfrm>
              <a:prstGeom prst="rect">
                <a:avLst/>
              </a:prstGeom>
            </p:spPr>
          </p:pic>
          <p:sp>
            <p:nvSpPr>
              <p:cNvPr id="46" name="CuadroTexto 45">
                <a:extLst>
                  <a:ext uri="{FF2B5EF4-FFF2-40B4-BE49-F238E27FC236}">
                    <a16:creationId xmlns:a16="http://schemas.microsoft.com/office/drawing/2014/main" id="{4712E984-2510-4731-A2FC-A2700F772758}"/>
                  </a:ext>
                </a:extLst>
              </p:cNvPr>
              <p:cNvSpPr txBox="1"/>
              <p:nvPr/>
            </p:nvSpPr>
            <p:spPr>
              <a:xfrm>
                <a:off x="1351588" y="1400374"/>
                <a:ext cx="614908"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CPS1*</a:t>
                </a:r>
              </a:p>
            </p:txBody>
          </p:sp>
        </p:grpSp>
        <p:grpSp>
          <p:nvGrpSpPr>
            <p:cNvPr id="11" name="Grupo 10">
              <a:extLst>
                <a:ext uri="{FF2B5EF4-FFF2-40B4-BE49-F238E27FC236}">
                  <a16:creationId xmlns:a16="http://schemas.microsoft.com/office/drawing/2014/main" id="{EE139F59-E9D9-4219-94F8-F84F0272423E}"/>
                </a:ext>
              </a:extLst>
            </p:cNvPr>
            <p:cNvGrpSpPr/>
            <p:nvPr/>
          </p:nvGrpSpPr>
          <p:grpSpPr>
            <a:xfrm>
              <a:off x="3331118" y="1110884"/>
              <a:ext cx="1252350" cy="828000"/>
              <a:chOff x="3509598" y="1162877"/>
              <a:chExt cx="1252350" cy="828000"/>
            </a:xfrm>
          </p:grpSpPr>
          <p:pic>
            <p:nvPicPr>
              <p:cNvPr id="40" name="Imagen 39" descr="Patrón de fondo&#10;&#10;Descripción generada automáticamente">
                <a:extLst>
                  <a:ext uri="{FF2B5EF4-FFF2-40B4-BE49-F238E27FC236}">
                    <a16:creationId xmlns:a16="http://schemas.microsoft.com/office/drawing/2014/main" id="{6DE82998-E77B-4D79-986A-DAACF08A51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3509598" y="1162877"/>
                <a:ext cx="1252350" cy="828000"/>
              </a:xfrm>
              <a:prstGeom prst="rect">
                <a:avLst/>
              </a:prstGeom>
            </p:spPr>
          </p:pic>
          <p:sp>
            <p:nvSpPr>
              <p:cNvPr id="63" name="CuadroTexto 62">
                <a:extLst>
                  <a:ext uri="{FF2B5EF4-FFF2-40B4-BE49-F238E27FC236}">
                    <a16:creationId xmlns:a16="http://schemas.microsoft.com/office/drawing/2014/main" id="{0A11A1A0-0152-480B-AF41-ED50DA090C80}"/>
                  </a:ext>
                </a:extLst>
              </p:cNvPr>
              <p:cNvSpPr txBox="1"/>
              <p:nvPr/>
            </p:nvSpPr>
            <p:spPr>
              <a:xfrm>
                <a:off x="3750173" y="1324797"/>
                <a:ext cx="733530" cy="523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GA20</a:t>
                </a:r>
              </a:p>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oxidases</a:t>
                </a:r>
              </a:p>
            </p:txBody>
          </p:sp>
        </p:grpSp>
        <p:grpSp>
          <p:nvGrpSpPr>
            <p:cNvPr id="17" name="Grupo 16">
              <a:extLst>
                <a:ext uri="{FF2B5EF4-FFF2-40B4-BE49-F238E27FC236}">
                  <a16:creationId xmlns:a16="http://schemas.microsoft.com/office/drawing/2014/main" id="{1596C32E-EE97-43B5-A3BD-C322117E41D9}"/>
                </a:ext>
              </a:extLst>
            </p:cNvPr>
            <p:cNvGrpSpPr/>
            <p:nvPr/>
          </p:nvGrpSpPr>
          <p:grpSpPr>
            <a:xfrm>
              <a:off x="5617062" y="1038070"/>
              <a:ext cx="1047750" cy="874528"/>
              <a:chOff x="5563033" y="915530"/>
              <a:chExt cx="1047750" cy="874528"/>
            </a:xfrm>
          </p:grpSpPr>
          <p:pic>
            <p:nvPicPr>
              <p:cNvPr id="47" name="Imagen 46" descr="Patrón de fondo&#10;&#10;Descripción generada automáticamente">
                <a:extLst>
                  <a:ext uri="{FF2B5EF4-FFF2-40B4-BE49-F238E27FC236}">
                    <a16:creationId xmlns:a16="http://schemas.microsoft.com/office/drawing/2014/main" id="{B7932CD9-27C6-4773-98B0-9ACA87DA36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563033" y="915530"/>
                <a:ext cx="1047750" cy="874528"/>
              </a:xfrm>
              <a:prstGeom prst="rect">
                <a:avLst/>
              </a:prstGeom>
            </p:spPr>
          </p:pic>
          <p:sp>
            <p:nvSpPr>
              <p:cNvPr id="57" name="CuadroTexto 56">
                <a:extLst>
                  <a:ext uri="{FF2B5EF4-FFF2-40B4-BE49-F238E27FC236}">
                    <a16:creationId xmlns:a16="http://schemas.microsoft.com/office/drawing/2014/main" id="{4D6A0C87-32B9-4FE4-82C9-D6BDBC66BE99}"/>
                  </a:ext>
                </a:extLst>
              </p:cNvPr>
              <p:cNvSpPr txBox="1"/>
              <p:nvPr/>
            </p:nvSpPr>
            <p:spPr>
              <a:xfrm>
                <a:off x="5720143" y="1110212"/>
                <a:ext cx="733530" cy="523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GA3</a:t>
                </a:r>
              </a:p>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oxidases</a:t>
                </a:r>
              </a:p>
            </p:txBody>
          </p:sp>
        </p:grpSp>
        <p:grpSp>
          <p:nvGrpSpPr>
            <p:cNvPr id="18" name="Grupo 17">
              <a:extLst>
                <a:ext uri="{FF2B5EF4-FFF2-40B4-BE49-F238E27FC236}">
                  <a16:creationId xmlns:a16="http://schemas.microsoft.com/office/drawing/2014/main" id="{32939B35-CDAF-43A1-8BDE-78EDD5F257A9}"/>
                </a:ext>
              </a:extLst>
            </p:cNvPr>
            <p:cNvGrpSpPr/>
            <p:nvPr/>
          </p:nvGrpSpPr>
          <p:grpSpPr>
            <a:xfrm>
              <a:off x="7653184" y="692511"/>
              <a:ext cx="1179336" cy="861005"/>
              <a:chOff x="7614234" y="644686"/>
              <a:chExt cx="1179336" cy="861005"/>
            </a:xfrm>
          </p:grpSpPr>
          <p:pic>
            <p:nvPicPr>
              <p:cNvPr id="48" name="Imagen 47" descr="Patrón de fondo&#10;&#10;Descripción generada automáticamente">
                <a:extLst>
                  <a:ext uri="{FF2B5EF4-FFF2-40B4-BE49-F238E27FC236}">
                    <a16:creationId xmlns:a16="http://schemas.microsoft.com/office/drawing/2014/main" id="{60E0211D-51BE-41D4-83B7-467C774B684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rot="980257">
                <a:off x="7614234" y="644686"/>
                <a:ext cx="1179336" cy="861005"/>
              </a:xfrm>
              <a:prstGeom prst="rect">
                <a:avLst/>
              </a:prstGeom>
            </p:spPr>
          </p:pic>
          <p:sp>
            <p:nvSpPr>
              <p:cNvPr id="60" name="CuadroTexto 59">
                <a:extLst>
                  <a:ext uri="{FF2B5EF4-FFF2-40B4-BE49-F238E27FC236}">
                    <a16:creationId xmlns:a16="http://schemas.microsoft.com/office/drawing/2014/main" id="{42403582-0629-40E8-83C0-03888D85F2A9}"/>
                  </a:ext>
                </a:extLst>
              </p:cNvPr>
              <p:cNvSpPr txBox="1"/>
              <p:nvPr/>
            </p:nvSpPr>
            <p:spPr>
              <a:xfrm>
                <a:off x="7811694" y="763832"/>
                <a:ext cx="733530" cy="523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GA2</a:t>
                </a:r>
              </a:p>
              <a:p>
                <a:pPr marL="0" marR="0" indent="0" algn="ctr"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Arial"/>
                  </a:rPr>
                  <a:t>oxidases</a:t>
                </a:r>
              </a:p>
            </p:txBody>
          </p:sp>
        </p:grpSp>
      </p:grpSp>
    </p:spTree>
    <p:extLst>
      <p:ext uri="{BB962C8B-B14F-4D97-AF65-F5344CB8AC3E}">
        <p14:creationId xmlns:p14="http://schemas.microsoft.com/office/powerpoint/2010/main" val="164313228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Title 2"/>
          <p:cNvSpPr txBox="1">
            <a:spLocks noGrp="1"/>
          </p:cNvSpPr>
          <p:nvPr>
            <p:ph type="title"/>
          </p:nvPr>
        </p:nvSpPr>
        <p:spPr>
          <a:xfrm>
            <a:off x="451174" y="-162912"/>
            <a:ext cx="8229601" cy="1143001"/>
          </a:xfrm>
          <a:prstGeom prst="rect">
            <a:avLst/>
          </a:prstGeom>
        </p:spPr>
        <p:txBody>
          <a:bodyPr/>
          <a:lstStyle>
            <a:lvl1pPr>
              <a:defRPr sz="2400" u="sng">
                <a:latin typeface="Calibri"/>
                <a:ea typeface="Calibri"/>
                <a:cs typeface="Calibri"/>
                <a:sym typeface="Calibri"/>
              </a:defRPr>
            </a:lvl1pPr>
          </a:lstStyle>
          <a:p>
            <a:r>
              <a:rPr lang="en-US" dirty="0"/>
              <a:t>Accumulation of bioactive GA at the floral transition under SD </a:t>
            </a:r>
          </a:p>
        </p:txBody>
      </p:sp>
      <p:sp>
        <p:nvSpPr>
          <p:cNvPr id="1484" name="Text Box 21"/>
          <p:cNvSpPr txBox="1"/>
          <p:nvPr/>
        </p:nvSpPr>
        <p:spPr>
          <a:xfrm>
            <a:off x="223036" y="6090261"/>
            <a:ext cx="8652320"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700"/>
              </a:spcBef>
              <a:defRPr sz="1000" b="1">
                <a:latin typeface="Calibri"/>
                <a:ea typeface="Calibri"/>
                <a:cs typeface="Calibri"/>
                <a:sym typeface="Calibri"/>
              </a:defRPr>
            </a:lvl1pPr>
          </a:lstStyle>
          <a:p>
            <a:pPr lvl="0" hangingPunct="1">
              <a:spcBef>
                <a:spcPts val="0"/>
              </a:spcBef>
              <a:defRPr/>
            </a:pPr>
            <a:r>
              <a:rPr lang="en-US" sz="800" b="0" dirty="0">
                <a:latin typeface="Times New Roman" panose="02020603050405020304" pitchFamily="18" charset="0"/>
                <a:ea typeface="Calibri" panose="020F0502020204030204" pitchFamily="34" charset="0"/>
                <a:cs typeface="Times New Roman" panose="02020603050405020304" pitchFamily="18" charset="0"/>
              </a:rPr>
              <a:t>Eriksson et al. (2006) GA</a:t>
            </a:r>
            <a:r>
              <a:rPr lang="en-US" sz="800" b="0" baseline="-25000" dirty="0">
                <a:latin typeface="Times New Roman" panose="02020603050405020304" pitchFamily="18" charset="0"/>
                <a:ea typeface="Calibri" panose="020F0502020204030204" pitchFamily="34" charset="0"/>
                <a:cs typeface="Times New Roman" panose="02020603050405020304" pitchFamily="18" charset="0"/>
              </a:rPr>
              <a:t>4</a:t>
            </a:r>
            <a:r>
              <a:rPr lang="en-US" sz="800" b="0" dirty="0">
                <a:latin typeface="Times New Roman" panose="02020603050405020304" pitchFamily="18" charset="0"/>
                <a:ea typeface="Calibri" panose="020F0502020204030204" pitchFamily="34" charset="0"/>
                <a:cs typeface="Times New Roman" panose="02020603050405020304" pitchFamily="18" charset="0"/>
              </a:rPr>
              <a:t> is the active gibberellin in the regulation of </a:t>
            </a:r>
            <a:r>
              <a:rPr lang="en-US" sz="800" b="0" i="1" dirty="0">
                <a:latin typeface="Times New Roman" panose="02020603050405020304" pitchFamily="18" charset="0"/>
                <a:ea typeface="Calibri" panose="020F0502020204030204" pitchFamily="34" charset="0"/>
                <a:cs typeface="Times New Roman" panose="02020603050405020304" pitchFamily="18" charset="0"/>
              </a:rPr>
              <a:t>LEAFY</a:t>
            </a:r>
            <a:r>
              <a:rPr lang="en-US" sz="800" b="0" dirty="0">
                <a:latin typeface="Times New Roman" panose="02020603050405020304" pitchFamily="18" charset="0"/>
                <a:ea typeface="Calibri" panose="020F0502020204030204" pitchFamily="34" charset="0"/>
                <a:cs typeface="Times New Roman" panose="02020603050405020304" pitchFamily="18" charset="0"/>
              </a:rPr>
              <a:t> transcription and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a:t>
            </a:r>
            <a:r>
              <a:rPr lang="en-US" sz="800" b="0" dirty="0">
                <a:latin typeface="Times New Roman" panose="02020603050405020304" pitchFamily="18" charset="0"/>
                <a:ea typeface="Calibri" panose="020F0502020204030204" pitchFamily="34" charset="0"/>
                <a:cs typeface="Times New Roman" panose="02020603050405020304" pitchFamily="18" charset="0"/>
              </a:rPr>
              <a:t> floral initiation. Plant Cell 18: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2172–2181</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2" name="Grupo 1">
            <a:extLst>
              <a:ext uri="{FF2B5EF4-FFF2-40B4-BE49-F238E27FC236}">
                <a16:creationId xmlns:a16="http://schemas.microsoft.com/office/drawing/2014/main" id="{7B675ED5-AA23-4229-A413-35E01073649D}"/>
              </a:ext>
            </a:extLst>
          </p:cNvPr>
          <p:cNvGrpSpPr/>
          <p:nvPr/>
        </p:nvGrpSpPr>
        <p:grpSpPr>
          <a:xfrm>
            <a:off x="245840" y="895992"/>
            <a:ext cx="4230594" cy="5047609"/>
            <a:chOff x="245840" y="895992"/>
            <a:chExt cx="4230594" cy="5047609"/>
          </a:xfrm>
        </p:grpSpPr>
        <p:sp>
          <p:nvSpPr>
            <p:cNvPr id="1482" name="accumulation of GA"/>
            <p:cNvSpPr txBox="1"/>
            <p:nvPr/>
          </p:nvSpPr>
          <p:spPr>
            <a:xfrm>
              <a:off x="245840" y="952054"/>
              <a:ext cx="421856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sz="1600" b="1">
                  <a:latin typeface="Trebuchet MS"/>
                  <a:ea typeface="Trebuchet MS"/>
                  <a:cs typeface="Trebuchet MS"/>
                  <a:sym typeface="Trebuchet MS"/>
                </a:defRPr>
              </a:pPr>
              <a:r>
                <a:rPr lang="en-US" sz="1800" dirty="0">
                  <a:latin typeface="Calibri" panose="020F0502020204030204" pitchFamily="34" charset="0"/>
                  <a:cs typeface="Calibri" panose="020F0502020204030204" pitchFamily="34" charset="0"/>
                </a:rPr>
                <a:t>The content of GA</a:t>
              </a:r>
              <a:r>
                <a:rPr lang="en-US" sz="1800" baseline="-27375" dirty="0">
                  <a:latin typeface="Calibri" panose="020F0502020204030204" pitchFamily="34" charset="0"/>
                  <a:cs typeface="Calibri" panose="020F0502020204030204" pitchFamily="34" charset="0"/>
                </a:rPr>
                <a:t>4</a:t>
              </a:r>
              <a:r>
                <a:rPr lang="en-US" sz="1800" dirty="0">
                  <a:latin typeface="Calibri" panose="020F0502020204030204" pitchFamily="34" charset="0"/>
                  <a:cs typeface="Calibri" panose="020F0502020204030204" pitchFamily="34" charset="0"/>
                </a:rPr>
                <a:t> increases </a:t>
              </a:r>
            </a:p>
            <a:p>
              <a:pPr algn="ctr">
                <a:defRPr sz="1600" b="1">
                  <a:latin typeface="Trebuchet MS"/>
                  <a:ea typeface="Trebuchet MS"/>
                  <a:cs typeface="Trebuchet MS"/>
                  <a:sym typeface="Trebuchet MS"/>
                </a:defRPr>
              </a:pPr>
              <a:r>
                <a:rPr lang="en-US" sz="1800" dirty="0">
                  <a:latin typeface="Calibri" panose="020F0502020204030204" pitchFamily="34" charset="0"/>
                  <a:cs typeface="Calibri" panose="020F0502020204030204" pitchFamily="34" charset="0"/>
                </a:rPr>
                <a:t>at the shoot apex during the transition from vegetative to reproductive phase</a:t>
              </a:r>
            </a:p>
          </p:txBody>
        </p:sp>
        <p:grpSp>
          <p:nvGrpSpPr>
            <p:cNvPr id="1489" name="Grupo 3"/>
            <p:cNvGrpSpPr/>
            <p:nvPr/>
          </p:nvGrpSpPr>
          <p:grpSpPr>
            <a:xfrm>
              <a:off x="451174" y="2038993"/>
              <a:ext cx="3672001" cy="3448100"/>
              <a:chOff x="0" y="0"/>
              <a:chExt cx="3672000" cy="3448098"/>
            </a:xfrm>
          </p:grpSpPr>
          <p:pic>
            <p:nvPicPr>
              <p:cNvPr id="1487" name="Image" descr="Imag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3672001" cy="3448099"/>
              </a:xfrm>
              <a:prstGeom prst="rect">
                <a:avLst/>
              </a:prstGeom>
              <a:ln w="12700" cap="flat">
                <a:noFill/>
                <a:miter lim="400000"/>
              </a:ln>
              <a:effectLst/>
            </p:spPr>
          </p:pic>
          <p:sp>
            <p:nvSpPr>
              <p:cNvPr id="1488" name="Rectángulo 12"/>
              <p:cNvSpPr/>
              <p:nvPr/>
            </p:nvSpPr>
            <p:spPr>
              <a:xfrm>
                <a:off x="2181582" y="164412"/>
                <a:ext cx="352745" cy="2759458"/>
              </a:xfrm>
              <a:prstGeom prst="rect">
                <a:avLst/>
              </a:prstGeom>
              <a:solidFill>
                <a:schemeClr val="accent4">
                  <a:alpha val="24000"/>
                </a:schemeClr>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2" name="Rectángulo 11">
              <a:extLst>
                <a:ext uri="{FF2B5EF4-FFF2-40B4-BE49-F238E27FC236}">
                  <a16:creationId xmlns:a16="http://schemas.microsoft.com/office/drawing/2014/main" id="{C9DC9E1F-F23D-47B2-9BEA-FF3412287B1D}"/>
                </a:ext>
              </a:extLst>
            </p:cNvPr>
            <p:cNvSpPr/>
            <p:nvPr/>
          </p:nvSpPr>
          <p:spPr>
            <a:xfrm>
              <a:off x="257872" y="895992"/>
              <a:ext cx="4218562" cy="5047609"/>
            </a:xfrm>
            <a:prstGeom prst="rect">
              <a:avLst/>
            </a:prstGeom>
            <a:ln w="19050">
              <a:solidFill>
                <a:schemeClr val="accent4"/>
              </a:solidFill>
            </a:ln>
          </p:spPr>
          <p:txBody>
            <a:bodyPr lIns="45718" tIns="45718" rIns="45718" bIns="45718" anchor="ctr"/>
            <a:lstStyle/>
            <a:p>
              <a:pPr algn="ctr">
                <a:defRPr>
                  <a:solidFill>
                    <a:srgbClr val="FFFFFF"/>
                  </a:solidFill>
                </a:defRPr>
              </a:pPr>
              <a:endParaRPr lang="en-US" dirty="0"/>
            </a:p>
          </p:txBody>
        </p:sp>
      </p:grpSp>
      <p:grpSp>
        <p:nvGrpSpPr>
          <p:cNvPr id="3" name="Grupo 2">
            <a:extLst>
              <a:ext uri="{FF2B5EF4-FFF2-40B4-BE49-F238E27FC236}">
                <a16:creationId xmlns:a16="http://schemas.microsoft.com/office/drawing/2014/main" id="{EF89B40F-0DB8-456B-BE01-D5AC7AD0E849}"/>
              </a:ext>
            </a:extLst>
          </p:cNvPr>
          <p:cNvGrpSpPr/>
          <p:nvPr/>
        </p:nvGrpSpPr>
        <p:grpSpPr>
          <a:xfrm>
            <a:off x="4667547" y="895992"/>
            <a:ext cx="4230613" cy="5047609"/>
            <a:chOff x="4667547" y="895992"/>
            <a:chExt cx="4230613" cy="5047609"/>
          </a:xfrm>
        </p:grpSpPr>
        <p:pic>
          <p:nvPicPr>
            <p:cNvPr id="1483" name="Image" descr="Image"/>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951992" y="2332869"/>
              <a:ext cx="3335314" cy="3065056"/>
            </a:xfrm>
            <a:prstGeom prst="rect">
              <a:avLst/>
            </a:prstGeom>
            <a:ln w="12700">
              <a:miter lim="400000"/>
            </a:ln>
          </p:spPr>
        </p:pic>
        <p:sp>
          <p:nvSpPr>
            <p:cNvPr id="1485" name="accumulation of GA"/>
            <p:cNvSpPr txBox="1"/>
            <p:nvPr/>
          </p:nvSpPr>
          <p:spPr>
            <a:xfrm>
              <a:off x="4676775" y="936510"/>
              <a:ext cx="422138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1600" b="1">
                  <a:latin typeface="Calibri"/>
                  <a:ea typeface="Calibri"/>
                  <a:cs typeface="Calibri"/>
                  <a:sym typeface="Calibri"/>
                </a:defRPr>
              </a:lvl1pPr>
            </a:lstStyle>
            <a:p>
              <a:r>
                <a:rPr lang="en-US" sz="1800" dirty="0"/>
                <a:t>Accumulation of </a:t>
              </a:r>
              <a:r>
                <a:rPr lang="en-US" sz="1800" dirty="0">
                  <a:latin typeface="Calibri" panose="020F0502020204030204" pitchFamily="34" charset="0"/>
                  <a:cs typeface="Calibri" panose="020F0502020204030204" pitchFamily="34" charset="0"/>
                </a:rPr>
                <a:t>GA</a:t>
              </a:r>
              <a:r>
                <a:rPr lang="en-US" sz="1800" baseline="-27375" dirty="0">
                  <a:latin typeface="Calibri" panose="020F0502020204030204" pitchFamily="34" charset="0"/>
                  <a:cs typeface="Calibri" panose="020F0502020204030204" pitchFamily="34" charset="0"/>
                </a:rPr>
                <a:t>4 </a:t>
              </a:r>
              <a:r>
                <a:rPr lang="en-US" sz="1800" dirty="0"/>
                <a:t>correlates with activation of genes involved in flower development in shoot apices</a:t>
              </a:r>
            </a:p>
          </p:txBody>
        </p:sp>
        <p:sp>
          <p:nvSpPr>
            <p:cNvPr id="13" name="Rectángulo 12">
              <a:extLst>
                <a:ext uri="{FF2B5EF4-FFF2-40B4-BE49-F238E27FC236}">
                  <a16:creationId xmlns:a16="http://schemas.microsoft.com/office/drawing/2014/main" id="{34BA57B8-3FC7-49B6-BBAA-777ED57687EE}"/>
                </a:ext>
              </a:extLst>
            </p:cNvPr>
            <p:cNvSpPr/>
            <p:nvPr/>
          </p:nvSpPr>
          <p:spPr>
            <a:xfrm>
              <a:off x="4667547" y="895992"/>
              <a:ext cx="4218562" cy="5047609"/>
            </a:xfrm>
            <a:prstGeom prst="rect">
              <a:avLst/>
            </a:prstGeom>
            <a:ln w="19050">
              <a:solidFill>
                <a:schemeClr val="bg1">
                  <a:lumMod val="65000"/>
                </a:schemeClr>
              </a:solidFill>
            </a:ln>
          </p:spPr>
          <p:txBody>
            <a:bodyPr lIns="45718" tIns="45718" rIns="45718" bIns="45718" anchor="ctr"/>
            <a:lstStyle/>
            <a:p>
              <a:pPr algn="ctr">
                <a:defRPr>
                  <a:solidFill>
                    <a:srgbClr val="FFFFFF"/>
                  </a:solidFill>
                </a:defRPr>
              </a:pPr>
              <a:endParaRPr lang="en-US" dirty="0"/>
            </a:p>
          </p:txBody>
        </p:sp>
      </p:gr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Title 2"/>
          <p:cNvSpPr txBox="1">
            <a:spLocks noGrp="1"/>
          </p:cNvSpPr>
          <p:nvPr>
            <p:ph type="title"/>
          </p:nvPr>
        </p:nvSpPr>
        <p:spPr>
          <a:xfrm>
            <a:off x="453189" y="-166291"/>
            <a:ext cx="8229601" cy="1143001"/>
          </a:xfrm>
          <a:prstGeom prst="rect">
            <a:avLst/>
          </a:prstGeom>
        </p:spPr>
        <p:txBody>
          <a:bodyPr/>
          <a:lstStyle>
            <a:lvl1pPr>
              <a:defRPr sz="2400" u="sng">
                <a:latin typeface="Calibri"/>
                <a:ea typeface="Calibri"/>
                <a:cs typeface="Calibri"/>
                <a:sym typeface="Calibri"/>
              </a:defRPr>
            </a:lvl1pPr>
          </a:lstStyle>
          <a:p>
            <a:r>
              <a:rPr lang="en-US" dirty="0"/>
              <a:t>GA also regulates flowering under LD: Role of </a:t>
            </a:r>
            <a:r>
              <a:rPr lang="en-US" i="1" dirty="0"/>
              <a:t>GA2-oxidase 7</a:t>
            </a:r>
            <a:r>
              <a:rPr lang="en-US" dirty="0"/>
              <a:t> </a:t>
            </a:r>
          </a:p>
        </p:txBody>
      </p:sp>
      <p:sp>
        <p:nvSpPr>
          <p:cNvPr id="1492" name="Text Box 21"/>
          <p:cNvSpPr txBox="1"/>
          <p:nvPr/>
        </p:nvSpPr>
        <p:spPr>
          <a:xfrm>
            <a:off x="260572" y="6093121"/>
            <a:ext cx="8638654"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700"/>
              </a:spcBef>
              <a:defRPr sz="1000" b="1">
                <a:latin typeface="Calibri"/>
                <a:ea typeface="Calibri"/>
                <a:cs typeface="Calibri"/>
                <a:sym typeface="Calibri"/>
              </a:defRPr>
            </a:lvl1pPr>
          </a:lstStyle>
          <a:p>
            <a:pPr lvl="0" hangingPunct="1">
              <a:spcBef>
                <a:spcPts val="0"/>
              </a:spcBef>
              <a:defRPr/>
            </a:pPr>
            <a:r>
              <a:rPr lang="en-US" sz="800" b="0" dirty="0" err="1">
                <a:latin typeface="Times New Roman" panose="02020603050405020304" pitchFamily="18" charset="0"/>
                <a:ea typeface="Calibri" panose="020F0502020204030204" pitchFamily="34" charset="0"/>
                <a:cs typeface="Times New Roman" panose="02020603050405020304" pitchFamily="18" charset="0"/>
              </a:rPr>
              <a:t>Porri</a:t>
            </a:r>
            <a:r>
              <a:rPr lang="en-US" sz="800" b="0" dirty="0">
                <a:latin typeface="Times New Roman" panose="02020603050405020304" pitchFamily="18" charset="0"/>
                <a:ea typeface="Calibri" panose="020F0502020204030204" pitchFamily="34" charset="0"/>
                <a:cs typeface="Times New Roman" panose="02020603050405020304" pitchFamily="18" charset="0"/>
              </a:rPr>
              <a:t> et al. (2012) Spatially distinct regulatory roles for gibberellins in the promotion of flowering of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a:t>
            </a:r>
            <a:r>
              <a:rPr lang="en-US" sz="800" b="0" dirty="0">
                <a:latin typeface="Times New Roman" panose="02020603050405020304" pitchFamily="18" charset="0"/>
                <a:ea typeface="Calibri" panose="020F0502020204030204" pitchFamily="34" charset="0"/>
                <a:cs typeface="Times New Roman" panose="02020603050405020304" pitchFamily="18" charset="0"/>
              </a:rPr>
              <a:t> under long photoperiods. Dev 139:</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2198-209</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9" name="CuadroTexto 38">
            <a:extLst>
              <a:ext uri="{FF2B5EF4-FFF2-40B4-BE49-F238E27FC236}">
                <a16:creationId xmlns:a16="http://schemas.microsoft.com/office/drawing/2014/main" id="{80B6CB0A-95FA-46CE-ABA5-F9ADBC1EBB39}"/>
              </a:ext>
            </a:extLst>
          </p:cNvPr>
          <p:cNvSpPr txBox="1"/>
          <p:nvPr/>
        </p:nvSpPr>
        <p:spPr>
          <a:xfrm>
            <a:off x="260572" y="5864901"/>
            <a:ext cx="2308457"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*GA2OX7, GA catabolic enzyme</a:t>
            </a:r>
          </a:p>
        </p:txBody>
      </p:sp>
      <p:grpSp>
        <p:nvGrpSpPr>
          <p:cNvPr id="10" name="Grupo 9">
            <a:extLst>
              <a:ext uri="{FF2B5EF4-FFF2-40B4-BE49-F238E27FC236}">
                <a16:creationId xmlns:a16="http://schemas.microsoft.com/office/drawing/2014/main" id="{A9BB33BF-8C17-41AA-8990-3D806363EF92}"/>
              </a:ext>
            </a:extLst>
          </p:cNvPr>
          <p:cNvGrpSpPr/>
          <p:nvPr/>
        </p:nvGrpSpPr>
        <p:grpSpPr>
          <a:xfrm>
            <a:off x="260572" y="3345739"/>
            <a:ext cx="8638654" cy="2502347"/>
            <a:chOff x="260572" y="3229264"/>
            <a:chExt cx="8638654" cy="2502347"/>
          </a:xfrm>
        </p:grpSpPr>
        <p:grpSp>
          <p:nvGrpSpPr>
            <p:cNvPr id="5" name="Grupo 4">
              <a:extLst>
                <a:ext uri="{FF2B5EF4-FFF2-40B4-BE49-F238E27FC236}">
                  <a16:creationId xmlns:a16="http://schemas.microsoft.com/office/drawing/2014/main" id="{4AC7F47A-CE18-4719-A59D-224B1C1E6758}"/>
                </a:ext>
              </a:extLst>
            </p:cNvPr>
            <p:cNvGrpSpPr>
              <a:grpSpLocks noChangeAspect="1"/>
            </p:cNvGrpSpPr>
            <p:nvPr/>
          </p:nvGrpSpPr>
          <p:grpSpPr>
            <a:xfrm>
              <a:off x="3983874" y="3792481"/>
              <a:ext cx="4653175" cy="1836000"/>
              <a:chOff x="3683299" y="4144718"/>
              <a:chExt cx="3961041" cy="1562906"/>
            </a:xfrm>
          </p:grpSpPr>
          <p:pic>
            <p:nvPicPr>
              <p:cNvPr id="1502" name="Imagen 9" descr="Imagen 9"/>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909" t="14421" r="67527"/>
              <a:stretch>
                <a:fillRect/>
              </a:stretch>
            </p:blipFill>
            <p:spPr>
              <a:xfrm>
                <a:off x="3683299" y="4244578"/>
                <a:ext cx="1950724" cy="1446936"/>
              </a:xfrm>
              <a:prstGeom prst="rect">
                <a:avLst/>
              </a:prstGeom>
              <a:ln w="12700" cap="flat">
                <a:noFill/>
                <a:miter lim="400000"/>
              </a:ln>
              <a:effectLst/>
            </p:spPr>
          </p:pic>
          <p:pic>
            <p:nvPicPr>
              <p:cNvPr id="1503" name="Imagen 15" descr="Imagen 1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3485" t="13469" r="16011"/>
              <a:stretch/>
            </p:blipFill>
            <p:spPr>
              <a:xfrm>
                <a:off x="5697335" y="4244577"/>
                <a:ext cx="1947005" cy="1463047"/>
              </a:xfrm>
              <a:prstGeom prst="rect">
                <a:avLst/>
              </a:prstGeom>
              <a:ln w="12700" cap="flat">
                <a:noFill/>
                <a:miter lim="400000"/>
              </a:ln>
              <a:effectLst/>
            </p:spPr>
          </p:pic>
          <p:pic>
            <p:nvPicPr>
              <p:cNvPr id="33" name="Imagen 15" descr="Imagen 15">
                <a:extLst>
                  <a:ext uri="{FF2B5EF4-FFF2-40B4-BE49-F238E27FC236}">
                    <a16:creationId xmlns:a16="http://schemas.microsoft.com/office/drawing/2014/main" id="{F256560C-06B1-48E5-8CFD-44543F95D5E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p:blipFill>
            <p:spPr>
              <a:xfrm>
                <a:off x="4166066" y="4144718"/>
                <a:ext cx="1088080" cy="399493"/>
              </a:xfrm>
              <a:prstGeom prst="rect">
                <a:avLst/>
              </a:prstGeom>
              <a:ln w="12700" cap="flat">
                <a:noFill/>
                <a:miter lim="400000"/>
              </a:ln>
              <a:effectLst/>
            </p:spPr>
          </p:pic>
        </p:grpSp>
        <p:sp>
          <p:nvSpPr>
            <p:cNvPr id="1501" name="CuadroTexto 14"/>
            <p:cNvSpPr txBox="1"/>
            <p:nvPr/>
          </p:nvSpPr>
          <p:spPr>
            <a:xfrm>
              <a:off x="976287" y="3320023"/>
              <a:ext cx="791314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600" b="1">
                  <a:latin typeface="Calibri"/>
                  <a:ea typeface="Calibri"/>
                  <a:cs typeface="Calibri"/>
                  <a:sym typeface="Calibri"/>
                </a:defRPr>
              </a:pPr>
              <a:r>
                <a:rPr lang="en-US" sz="1800" dirty="0"/>
                <a:t>GA depletion in apical meristems delays flowering by reducing </a:t>
              </a:r>
              <a:r>
                <a:rPr lang="en-US" sz="1800" i="1" dirty="0"/>
                <a:t>SPL3 and SPL5</a:t>
              </a:r>
            </a:p>
          </p:txBody>
        </p:sp>
        <p:sp>
          <p:nvSpPr>
            <p:cNvPr id="1512" name="Forma libre: forma 24"/>
            <p:cNvSpPr/>
            <p:nvPr/>
          </p:nvSpPr>
          <p:spPr>
            <a:xfrm rot="164617" flipH="1">
              <a:off x="383092" y="3298040"/>
              <a:ext cx="445246" cy="472431"/>
            </a:xfrm>
            <a:custGeom>
              <a:avLst/>
              <a:gdLst/>
              <a:ahLst/>
              <a:cxnLst>
                <a:cxn ang="0">
                  <a:pos x="wd2" y="hd2"/>
                </a:cxn>
                <a:cxn ang="5400000">
                  <a:pos x="wd2" y="hd2"/>
                </a:cxn>
                <a:cxn ang="10800000">
                  <a:pos x="wd2" y="hd2"/>
                </a:cxn>
                <a:cxn ang="16200000">
                  <a:pos x="wd2" y="hd2"/>
                </a:cxn>
              </a:cxnLst>
              <a:rect l="0" t="0" r="r" b="b"/>
              <a:pathLst>
                <a:path w="18866" h="21350" extrusionOk="0">
                  <a:moveTo>
                    <a:pt x="1501" y="20303"/>
                  </a:moveTo>
                  <a:cubicBezTo>
                    <a:pt x="-1318" y="19221"/>
                    <a:pt x="719" y="16165"/>
                    <a:pt x="608" y="14647"/>
                  </a:cubicBezTo>
                  <a:cubicBezTo>
                    <a:pt x="496" y="13129"/>
                    <a:pt x="608" y="12584"/>
                    <a:pt x="831" y="11195"/>
                  </a:cubicBezTo>
                  <a:cubicBezTo>
                    <a:pt x="1054" y="9806"/>
                    <a:pt x="1342" y="7732"/>
                    <a:pt x="1947" y="6313"/>
                  </a:cubicBezTo>
                  <a:cubicBezTo>
                    <a:pt x="2552" y="4894"/>
                    <a:pt x="3677" y="3584"/>
                    <a:pt x="4459" y="2682"/>
                  </a:cubicBezTo>
                  <a:cubicBezTo>
                    <a:pt x="5240" y="1779"/>
                    <a:pt x="5891" y="1342"/>
                    <a:pt x="6635" y="896"/>
                  </a:cubicBezTo>
                  <a:cubicBezTo>
                    <a:pt x="7380" y="449"/>
                    <a:pt x="8226" y="42"/>
                    <a:pt x="8924" y="3"/>
                  </a:cubicBezTo>
                  <a:cubicBezTo>
                    <a:pt x="9622" y="-37"/>
                    <a:pt x="10542" y="290"/>
                    <a:pt x="10822" y="658"/>
                  </a:cubicBezTo>
                  <a:cubicBezTo>
                    <a:pt x="11101" y="1025"/>
                    <a:pt x="10915" y="1868"/>
                    <a:pt x="10598" y="2205"/>
                  </a:cubicBezTo>
                  <a:cubicBezTo>
                    <a:pt x="10282" y="2543"/>
                    <a:pt x="9566" y="2523"/>
                    <a:pt x="8924" y="2682"/>
                  </a:cubicBezTo>
                  <a:cubicBezTo>
                    <a:pt x="8282" y="2840"/>
                    <a:pt x="7501" y="2771"/>
                    <a:pt x="6747" y="3158"/>
                  </a:cubicBezTo>
                  <a:cubicBezTo>
                    <a:pt x="5994" y="3545"/>
                    <a:pt x="5063" y="4180"/>
                    <a:pt x="4403" y="5003"/>
                  </a:cubicBezTo>
                  <a:cubicBezTo>
                    <a:pt x="3742" y="5827"/>
                    <a:pt x="3194" y="6859"/>
                    <a:pt x="2784" y="8099"/>
                  </a:cubicBezTo>
                  <a:cubicBezTo>
                    <a:pt x="2375" y="9339"/>
                    <a:pt x="1984" y="11552"/>
                    <a:pt x="1947" y="12445"/>
                  </a:cubicBezTo>
                  <a:cubicBezTo>
                    <a:pt x="1910" y="13338"/>
                    <a:pt x="2412" y="13427"/>
                    <a:pt x="2561" y="13457"/>
                  </a:cubicBezTo>
                  <a:cubicBezTo>
                    <a:pt x="2710" y="13487"/>
                    <a:pt x="2803" y="13139"/>
                    <a:pt x="2840" y="12623"/>
                  </a:cubicBezTo>
                  <a:cubicBezTo>
                    <a:pt x="2877" y="12107"/>
                    <a:pt x="2552" y="11195"/>
                    <a:pt x="2784" y="10361"/>
                  </a:cubicBezTo>
                  <a:cubicBezTo>
                    <a:pt x="3017" y="9528"/>
                    <a:pt x="3742" y="8307"/>
                    <a:pt x="4235" y="7623"/>
                  </a:cubicBezTo>
                  <a:cubicBezTo>
                    <a:pt x="4729" y="6938"/>
                    <a:pt x="5194" y="6611"/>
                    <a:pt x="5742" y="6253"/>
                  </a:cubicBezTo>
                  <a:cubicBezTo>
                    <a:pt x="6291" y="5896"/>
                    <a:pt x="7156" y="5539"/>
                    <a:pt x="7529" y="5480"/>
                  </a:cubicBezTo>
                  <a:cubicBezTo>
                    <a:pt x="7901" y="5420"/>
                    <a:pt x="8059" y="5609"/>
                    <a:pt x="7975" y="5896"/>
                  </a:cubicBezTo>
                  <a:cubicBezTo>
                    <a:pt x="7891" y="6184"/>
                    <a:pt x="7473" y="6829"/>
                    <a:pt x="7026" y="7206"/>
                  </a:cubicBezTo>
                  <a:cubicBezTo>
                    <a:pt x="6580" y="7583"/>
                    <a:pt x="5789" y="7563"/>
                    <a:pt x="5296" y="8158"/>
                  </a:cubicBezTo>
                  <a:cubicBezTo>
                    <a:pt x="4803" y="8754"/>
                    <a:pt x="4310" y="10083"/>
                    <a:pt x="4068" y="10778"/>
                  </a:cubicBezTo>
                  <a:cubicBezTo>
                    <a:pt x="3826" y="11472"/>
                    <a:pt x="3817" y="12226"/>
                    <a:pt x="3845" y="12326"/>
                  </a:cubicBezTo>
                  <a:cubicBezTo>
                    <a:pt x="3873" y="12425"/>
                    <a:pt x="3947" y="11800"/>
                    <a:pt x="4235" y="11373"/>
                  </a:cubicBezTo>
                  <a:cubicBezTo>
                    <a:pt x="4524" y="10947"/>
                    <a:pt x="5091" y="10133"/>
                    <a:pt x="5575" y="9766"/>
                  </a:cubicBezTo>
                  <a:cubicBezTo>
                    <a:pt x="6059" y="9399"/>
                    <a:pt x="6691" y="9300"/>
                    <a:pt x="7138" y="9171"/>
                  </a:cubicBezTo>
                  <a:cubicBezTo>
                    <a:pt x="7584" y="9042"/>
                    <a:pt x="7947" y="8863"/>
                    <a:pt x="8254" y="8992"/>
                  </a:cubicBezTo>
                  <a:cubicBezTo>
                    <a:pt x="8561" y="9121"/>
                    <a:pt x="9073" y="9726"/>
                    <a:pt x="8980" y="9944"/>
                  </a:cubicBezTo>
                  <a:cubicBezTo>
                    <a:pt x="8887" y="10163"/>
                    <a:pt x="8161" y="10163"/>
                    <a:pt x="7696" y="10302"/>
                  </a:cubicBezTo>
                  <a:cubicBezTo>
                    <a:pt x="7231" y="10441"/>
                    <a:pt x="6570" y="10480"/>
                    <a:pt x="6189" y="10778"/>
                  </a:cubicBezTo>
                  <a:cubicBezTo>
                    <a:pt x="5808" y="11076"/>
                    <a:pt x="5463" y="11661"/>
                    <a:pt x="5408" y="12088"/>
                  </a:cubicBezTo>
                  <a:cubicBezTo>
                    <a:pt x="5352" y="12514"/>
                    <a:pt x="5640" y="13110"/>
                    <a:pt x="5854" y="13338"/>
                  </a:cubicBezTo>
                  <a:cubicBezTo>
                    <a:pt x="6068" y="13566"/>
                    <a:pt x="6403" y="13784"/>
                    <a:pt x="6691" y="13457"/>
                  </a:cubicBezTo>
                  <a:cubicBezTo>
                    <a:pt x="6980" y="13129"/>
                    <a:pt x="7110" y="11840"/>
                    <a:pt x="7584" y="11373"/>
                  </a:cubicBezTo>
                  <a:cubicBezTo>
                    <a:pt x="8059" y="10907"/>
                    <a:pt x="9017" y="10689"/>
                    <a:pt x="9538" y="10659"/>
                  </a:cubicBezTo>
                  <a:cubicBezTo>
                    <a:pt x="10059" y="10629"/>
                    <a:pt x="10403" y="10927"/>
                    <a:pt x="10710" y="11195"/>
                  </a:cubicBezTo>
                  <a:cubicBezTo>
                    <a:pt x="11017" y="11462"/>
                    <a:pt x="11147" y="11919"/>
                    <a:pt x="11380" y="12266"/>
                  </a:cubicBezTo>
                  <a:cubicBezTo>
                    <a:pt x="11612" y="12613"/>
                    <a:pt x="11929" y="12961"/>
                    <a:pt x="12105" y="13278"/>
                  </a:cubicBezTo>
                  <a:cubicBezTo>
                    <a:pt x="12282" y="13596"/>
                    <a:pt x="12291" y="14280"/>
                    <a:pt x="12440" y="14171"/>
                  </a:cubicBezTo>
                  <a:cubicBezTo>
                    <a:pt x="12589" y="14062"/>
                    <a:pt x="13008" y="13149"/>
                    <a:pt x="12998" y="12623"/>
                  </a:cubicBezTo>
                  <a:cubicBezTo>
                    <a:pt x="12989" y="12097"/>
                    <a:pt x="12682" y="11413"/>
                    <a:pt x="12384" y="11016"/>
                  </a:cubicBezTo>
                  <a:cubicBezTo>
                    <a:pt x="12087" y="10619"/>
                    <a:pt x="11473" y="10530"/>
                    <a:pt x="11212" y="10242"/>
                  </a:cubicBezTo>
                  <a:cubicBezTo>
                    <a:pt x="10952" y="9954"/>
                    <a:pt x="10682" y="9498"/>
                    <a:pt x="10822" y="9290"/>
                  </a:cubicBezTo>
                  <a:cubicBezTo>
                    <a:pt x="10961" y="9081"/>
                    <a:pt x="11622" y="8982"/>
                    <a:pt x="12049" y="8992"/>
                  </a:cubicBezTo>
                  <a:cubicBezTo>
                    <a:pt x="12477" y="9002"/>
                    <a:pt x="13045" y="9022"/>
                    <a:pt x="13389" y="9349"/>
                  </a:cubicBezTo>
                  <a:cubicBezTo>
                    <a:pt x="13733" y="9677"/>
                    <a:pt x="13929" y="10351"/>
                    <a:pt x="14115" y="10956"/>
                  </a:cubicBezTo>
                  <a:cubicBezTo>
                    <a:pt x="14301" y="11562"/>
                    <a:pt x="14431" y="12445"/>
                    <a:pt x="14505" y="12981"/>
                  </a:cubicBezTo>
                  <a:cubicBezTo>
                    <a:pt x="14580" y="13516"/>
                    <a:pt x="14412" y="14290"/>
                    <a:pt x="14561" y="14171"/>
                  </a:cubicBezTo>
                  <a:cubicBezTo>
                    <a:pt x="14710" y="14052"/>
                    <a:pt x="15240" y="13060"/>
                    <a:pt x="15398" y="12266"/>
                  </a:cubicBezTo>
                  <a:cubicBezTo>
                    <a:pt x="15556" y="11472"/>
                    <a:pt x="15677" y="10371"/>
                    <a:pt x="15510" y="9409"/>
                  </a:cubicBezTo>
                  <a:cubicBezTo>
                    <a:pt x="15342" y="8446"/>
                    <a:pt x="14868" y="7335"/>
                    <a:pt x="14394" y="6492"/>
                  </a:cubicBezTo>
                  <a:cubicBezTo>
                    <a:pt x="13919" y="5648"/>
                    <a:pt x="13138" y="4854"/>
                    <a:pt x="12663" y="4348"/>
                  </a:cubicBezTo>
                  <a:cubicBezTo>
                    <a:pt x="12189" y="3842"/>
                    <a:pt x="11296" y="3634"/>
                    <a:pt x="11547" y="3456"/>
                  </a:cubicBezTo>
                  <a:cubicBezTo>
                    <a:pt x="11798" y="3277"/>
                    <a:pt x="13240" y="2553"/>
                    <a:pt x="14170" y="3277"/>
                  </a:cubicBezTo>
                  <a:cubicBezTo>
                    <a:pt x="15101" y="4001"/>
                    <a:pt x="16515" y="6750"/>
                    <a:pt x="17129" y="7801"/>
                  </a:cubicBezTo>
                  <a:cubicBezTo>
                    <a:pt x="17742" y="8853"/>
                    <a:pt x="17687" y="8595"/>
                    <a:pt x="17854" y="9587"/>
                  </a:cubicBezTo>
                  <a:cubicBezTo>
                    <a:pt x="18022" y="10579"/>
                    <a:pt x="18105" y="12336"/>
                    <a:pt x="18133" y="13754"/>
                  </a:cubicBezTo>
                  <a:cubicBezTo>
                    <a:pt x="18161" y="15173"/>
                    <a:pt x="18124" y="16870"/>
                    <a:pt x="18022" y="18100"/>
                  </a:cubicBezTo>
                  <a:cubicBezTo>
                    <a:pt x="17919" y="19331"/>
                    <a:pt x="20282" y="20710"/>
                    <a:pt x="17519" y="21136"/>
                  </a:cubicBezTo>
                  <a:cubicBezTo>
                    <a:pt x="14756" y="21563"/>
                    <a:pt x="4319" y="21384"/>
                    <a:pt x="1501" y="20303"/>
                  </a:cubicBezTo>
                  <a:close/>
                </a:path>
              </a:pathLst>
            </a:custGeom>
            <a:gradFill>
              <a:gsLst>
                <a:gs pos="0">
                  <a:schemeClr val="accent3">
                    <a:lumMod val="20000"/>
                    <a:lumOff val="80000"/>
                  </a:schemeClr>
                </a:gs>
                <a:gs pos="27000">
                  <a:schemeClr val="accent3">
                    <a:lumMod val="40000"/>
                    <a:lumOff val="60000"/>
                  </a:schemeClr>
                </a:gs>
                <a:gs pos="100000">
                  <a:schemeClr val="accent3">
                    <a:lumMod val="60000"/>
                    <a:lumOff val="40000"/>
                  </a:schemeClr>
                </a:gs>
              </a:gsLst>
              <a:path path="circle">
                <a:fillToRect l="37721" t="-19636" r="62278" b="119636"/>
              </a:path>
            </a:gradFill>
            <a:ln w="6350">
              <a:solidFill>
                <a:srgbClr val="4F6228"/>
              </a:solidFill>
            </a:ln>
          </p:spPr>
          <p:txBody>
            <a:bodyPr lIns="45718" tIns="45718" rIns="45718" bIns="45718" anchor="ctr"/>
            <a:lstStyle/>
            <a:p>
              <a:pPr algn="ctr">
                <a:defRPr>
                  <a:solidFill>
                    <a:srgbClr val="FFFFFF"/>
                  </a:solidFill>
                </a:defRPr>
              </a:pPr>
              <a:endParaRPr lang="en-US" dirty="0"/>
            </a:p>
          </p:txBody>
        </p:sp>
        <p:sp>
          <p:nvSpPr>
            <p:cNvPr id="38" name="Rectángulo 37">
              <a:extLst>
                <a:ext uri="{FF2B5EF4-FFF2-40B4-BE49-F238E27FC236}">
                  <a16:creationId xmlns:a16="http://schemas.microsoft.com/office/drawing/2014/main" id="{620D811B-2AD9-464B-A0E0-C1F9323EE745}"/>
                </a:ext>
              </a:extLst>
            </p:cNvPr>
            <p:cNvSpPr/>
            <p:nvPr/>
          </p:nvSpPr>
          <p:spPr>
            <a:xfrm>
              <a:off x="260572" y="3229264"/>
              <a:ext cx="8638654" cy="2502347"/>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grpSp>
          <p:nvGrpSpPr>
            <p:cNvPr id="9" name="Grupo 8">
              <a:extLst>
                <a:ext uri="{FF2B5EF4-FFF2-40B4-BE49-F238E27FC236}">
                  <a16:creationId xmlns:a16="http://schemas.microsoft.com/office/drawing/2014/main" id="{804080E7-45F0-4A68-A25C-FE07879FC95E}"/>
                </a:ext>
              </a:extLst>
            </p:cNvPr>
            <p:cNvGrpSpPr/>
            <p:nvPr/>
          </p:nvGrpSpPr>
          <p:grpSpPr>
            <a:xfrm>
              <a:off x="960197" y="3740514"/>
              <a:ext cx="3002176" cy="1800812"/>
              <a:chOff x="960197" y="3740514"/>
              <a:chExt cx="3002176" cy="1800812"/>
            </a:xfrm>
          </p:grpSpPr>
          <p:pic>
            <p:nvPicPr>
              <p:cNvPr id="1493" name="Imagen 6" descr="Imagen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60197" y="3806660"/>
                <a:ext cx="3002176" cy="1440000"/>
              </a:xfrm>
              <a:prstGeom prst="rect">
                <a:avLst/>
              </a:prstGeom>
              <a:ln w="12700">
                <a:miter lim="400000"/>
              </a:ln>
            </p:spPr>
          </p:pic>
          <p:sp>
            <p:nvSpPr>
              <p:cNvPr id="35" name="CuadroTexto 36">
                <a:extLst>
                  <a:ext uri="{FF2B5EF4-FFF2-40B4-BE49-F238E27FC236}">
                    <a16:creationId xmlns:a16="http://schemas.microsoft.com/office/drawing/2014/main" id="{73A2E4C9-8E3E-4EFB-B42A-A30E4436CCD6}"/>
                  </a:ext>
                </a:extLst>
              </p:cNvPr>
              <p:cNvSpPr txBox="1"/>
              <p:nvPr/>
            </p:nvSpPr>
            <p:spPr>
              <a:xfrm>
                <a:off x="1491202" y="3740514"/>
                <a:ext cx="31514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b="1">
                    <a:solidFill>
                      <a:srgbClr val="FFFFFF"/>
                    </a:solidFill>
                    <a:latin typeface="Calibri"/>
                    <a:ea typeface="Calibri"/>
                    <a:cs typeface="Calibri"/>
                    <a:sym typeface="Calibri"/>
                  </a:defRPr>
                </a:lvl1pPr>
              </a:lstStyle>
              <a:p>
                <a:r>
                  <a:rPr lang="en-US" dirty="0" err="1">
                    <a:solidFill>
                      <a:schemeClr val="bg1"/>
                    </a:solidFill>
                  </a:rPr>
                  <a:t>wt</a:t>
                </a:r>
                <a:endParaRPr lang="en-US" dirty="0">
                  <a:solidFill>
                    <a:schemeClr val="bg1"/>
                  </a:solidFill>
                </a:endParaRPr>
              </a:p>
            </p:txBody>
          </p:sp>
          <p:sp>
            <p:nvSpPr>
              <p:cNvPr id="36" name="CuadroTexto 36">
                <a:extLst>
                  <a:ext uri="{FF2B5EF4-FFF2-40B4-BE49-F238E27FC236}">
                    <a16:creationId xmlns:a16="http://schemas.microsoft.com/office/drawing/2014/main" id="{C0C64230-6A8E-42D3-AE20-E49A9F5119DA}"/>
                  </a:ext>
                </a:extLst>
              </p:cNvPr>
              <p:cNvSpPr txBox="1"/>
              <p:nvPr/>
            </p:nvSpPr>
            <p:spPr>
              <a:xfrm>
                <a:off x="1852694" y="4092077"/>
                <a:ext cx="1938989"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b="1">
                    <a:solidFill>
                      <a:srgbClr val="FFFFFF"/>
                    </a:solidFill>
                    <a:latin typeface="Calibri"/>
                    <a:ea typeface="Calibri"/>
                    <a:cs typeface="Calibri"/>
                    <a:sym typeface="Calibri"/>
                  </a:defRPr>
                </a:lvl1pPr>
              </a:lstStyle>
              <a:p>
                <a:pPr algn="ctr"/>
                <a:r>
                  <a:rPr lang="en-US" i="1" u="sng" dirty="0">
                    <a:solidFill>
                      <a:schemeClr val="bg1"/>
                    </a:solidFill>
                  </a:rPr>
                  <a:t>pKNAT1:GA2ox7 lines</a:t>
                </a:r>
              </a:p>
            </p:txBody>
          </p:sp>
          <p:sp>
            <p:nvSpPr>
              <p:cNvPr id="40" name="CuadroTexto 39">
                <a:extLst>
                  <a:ext uri="{FF2B5EF4-FFF2-40B4-BE49-F238E27FC236}">
                    <a16:creationId xmlns:a16="http://schemas.microsoft.com/office/drawing/2014/main" id="{1EF92893-3A3E-4F71-9A55-1CDA90D848C0}"/>
                  </a:ext>
                </a:extLst>
              </p:cNvPr>
              <p:cNvSpPr txBox="1"/>
              <p:nvPr/>
            </p:nvSpPr>
            <p:spPr>
              <a:xfrm>
                <a:off x="1114283" y="5233553"/>
                <a:ext cx="259301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dirty="0">
                    <a:latin typeface="Calibri" panose="020F0502020204030204" pitchFamily="34" charset="0"/>
                    <a:cs typeface="Calibri" panose="020F0502020204030204" pitchFamily="34" charset="0"/>
                  </a:rPr>
                  <a:t>(pKNAT1, SAM specific promoter)</a:t>
                </a:r>
                <a:endParaRPr kumimoji="0" lang="en-US" sz="1400" b="0" i="0" u="none" strike="noStrike" cap="none" spc="0" normalizeH="0" baseline="0" dirty="0">
                  <a:ln>
                    <a:noFill/>
                  </a:ln>
                  <a:solidFill>
                    <a:srgbClr val="000000"/>
                  </a:solidFill>
                  <a:effectLst/>
                  <a:uFillTx/>
                  <a:sym typeface="Arial"/>
                </a:endParaRPr>
              </a:p>
            </p:txBody>
          </p:sp>
        </p:grpSp>
      </p:grpSp>
      <p:grpSp>
        <p:nvGrpSpPr>
          <p:cNvPr id="4" name="Grupo 3">
            <a:extLst>
              <a:ext uri="{FF2B5EF4-FFF2-40B4-BE49-F238E27FC236}">
                <a16:creationId xmlns:a16="http://schemas.microsoft.com/office/drawing/2014/main" id="{29E7AC96-91E1-4E4A-AB44-AE2B36A0B565}"/>
              </a:ext>
            </a:extLst>
          </p:cNvPr>
          <p:cNvGrpSpPr/>
          <p:nvPr/>
        </p:nvGrpSpPr>
        <p:grpSpPr>
          <a:xfrm>
            <a:off x="264714" y="771049"/>
            <a:ext cx="8638654" cy="2502347"/>
            <a:chOff x="264714" y="771049"/>
            <a:chExt cx="8638654" cy="2502347"/>
          </a:xfrm>
        </p:grpSpPr>
        <p:sp>
          <p:nvSpPr>
            <p:cNvPr id="1495" name="CuadroTexto 1"/>
            <p:cNvSpPr txBox="1"/>
            <p:nvPr/>
          </p:nvSpPr>
          <p:spPr>
            <a:xfrm>
              <a:off x="986670" y="852375"/>
              <a:ext cx="790275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600" b="1">
                  <a:latin typeface="Calibri"/>
                  <a:ea typeface="Calibri"/>
                  <a:cs typeface="Calibri"/>
                  <a:sym typeface="Calibri"/>
                </a:defRPr>
              </a:pPr>
              <a:r>
                <a:rPr lang="en-US" sz="1800" dirty="0"/>
                <a:t>GA depletion in vascular tissues delays flowering by reducing </a:t>
              </a:r>
              <a:r>
                <a:rPr lang="en-US" sz="1800" i="1" dirty="0"/>
                <a:t>FT/TSF mRNAs</a:t>
              </a:r>
            </a:p>
          </p:txBody>
        </p:sp>
        <p:grpSp>
          <p:nvGrpSpPr>
            <p:cNvPr id="3" name="Grupo 2">
              <a:extLst>
                <a:ext uri="{FF2B5EF4-FFF2-40B4-BE49-F238E27FC236}">
                  <a16:creationId xmlns:a16="http://schemas.microsoft.com/office/drawing/2014/main" id="{3743371D-838E-4010-8E0D-49A5927B6742}"/>
                </a:ext>
              </a:extLst>
            </p:cNvPr>
            <p:cNvGrpSpPr/>
            <p:nvPr/>
          </p:nvGrpSpPr>
          <p:grpSpPr>
            <a:xfrm>
              <a:off x="4021484" y="1469200"/>
              <a:ext cx="4818285" cy="1584001"/>
              <a:chOff x="3961324" y="1793088"/>
              <a:chExt cx="4818285" cy="1584001"/>
            </a:xfrm>
          </p:grpSpPr>
          <p:grpSp>
            <p:nvGrpSpPr>
              <p:cNvPr id="2" name="Grupo 1">
                <a:extLst>
                  <a:ext uri="{FF2B5EF4-FFF2-40B4-BE49-F238E27FC236}">
                    <a16:creationId xmlns:a16="http://schemas.microsoft.com/office/drawing/2014/main" id="{125C7297-F862-45D1-8605-CFFCFB005AA7}"/>
                  </a:ext>
                </a:extLst>
              </p:cNvPr>
              <p:cNvGrpSpPr>
                <a:grpSpLocks noChangeAspect="1"/>
              </p:cNvGrpSpPr>
              <p:nvPr/>
            </p:nvGrpSpPr>
            <p:grpSpPr>
              <a:xfrm>
                <a:off x="3961324" y="1793089"/>
                <a:ext cx="4249212" cy="1584000"/>
                <a:chOff x="3979146" y="1920389"/>
                <a:chExt cx="3812788" cy="1421312"/>
              </a:xfrm>
            </p:grpSpPr>
            <p:pic>
              <p:nvPicPr>
                <p:cNvPr id="1498" name="Imagen 8" descr="Imagen 8"/>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p:blipFill>
              <p:spPr>
                <a:xfrm>
                  <a:off x="3979146" y="1920389"/>
                  <a:ext cx="1926797" cy="1421312"/>
                </a:xfrm>
                <a:prstGeom prst="rect">
                  <a:avLst/>
                </a:prstGeom>
                <a:ln w="12700" cap="flat">
                  <a:noFill/>
                  <a:miter lim="400000"/>
                </a:ln>
                <a:effectLst/>
              </p:spPr>
            </p:pic>
            <p:pic>
              <p:nvPicPr>
                <p:cNvPr id="1499" name="Imagen 12" descr="Imagen 12"/>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p:blipFill>
              <p:spPr>
                <a:xfrm>
                  <a:off x="5886648" y="1920389"/>
                  <a:ext cx="1905286" cy="1421312"/>
                </a:xfrm>
                <a:prstGeom prst="rect">
                  <a:avLst/>
                </a:prstGeom>
                <a:ln w="12700" cap="flat">
                  <a:noFill/>
                  <a:miter lim="400000"/>
                </a:ln>
                <a:effectLst/>
              </p:spPr>
            </p:pic>
          </p:grpSp>
          <p:pic>
            <p:nvPicPr>
              <p:cNvPr id="27" name="Imagen 12" descr="Imagen 12">
                <a:extLst>
                  <a:ext uri="{FF2B5EF4-FFF2-40B4-BE49-F238E27FC236}">
                    <a16:creationId xmlns:a16="http://schemas.microsoft.com/office/drawing/2014/main" id="{2F764DFA-996F-463D-9F8D-1307790B722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p:blipFill>
            <p:spPr>
              <a:xfrm>
                <a:off x="7756157" y="1793088"/>
                <a:ext cx="1023452" cy="412802"/>
              </a:xfrm>
              <a:prstGeom prst="rect">
                <a:avLst/>
              </a:prstGeom>
              <a:ln w="12700" cap="flat">
                <a:noFill/>
                <a:miter lim="400000"/>
              </a:ln>
              <a:effectLst/>
            </p:spPr>
          </p:pic>
        </p:grpSp>
        <p:grpSp>
          <p:nvGrpSpPr>
            <p:cNvPr id="8" name="Grupo 7">
              <a:extLst>
                <a:ext uri="{FF2B5EF4-FFF2-40B4-BE49-F238E27FC236}">
                  <a16:creationId xmlns:a16="http://schemas.microsoft.com/office/drawing/2014/main" id="{D8A38C16-D362-4053-91B4-5DAD522B6C13}"/>
                </a:ext>
              </a:extLst>
            </p:cNvPr>
            <p:cNvGrpSpPr/>
            <p:nvPr/>
          </p:nvGrpSpPr>
          <p:grpSpPr>
            <a:xfrm>
              <a:off x="825911" y="1332587"/>
              <a:ext cx="3131974" cy="1750754"/>
              <a:chOff x="825911" y="1238972"/>
              <a:chExt cx="3131974" cy="1750754"/>
            </a:xfrm>
          </p:grpSpPr>
          <p:pic>
            <p:nvPicPr>
              <p:cNvPr id="1494" name="Imagen 7" descr="Imagen 7"/>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825911" y="1251475"/>
                <a:ext cx="3131974" cy="1440000"/>
              </a:xfrm>
              <a:prstGeom prst="rect">
                <a:avLst/>
              </a:prstGeom>
              <a:ln w="12700">
                <a:miter lim="400000"/>
              </a:ln>
            </p:spPr>
          </p:pic>
          <p:sp>
            <p:nvSpPr>
              <p:cNvPr id="24" name="CuadroTexto 36">
                <a:extLst>
                  <a:ext uri="{FF2B5EF4-FFF2-40B4-BE49-F238E27FC236}">
                    <a16:creationId xmlns:a16="http://schemas.microsoft.com/office/drawing/2014/main" id="{AADC7845-84C5-4B19-AF58-3CC61619E59D}"/>
                  </a:ext>
                </a:extLst>
              </p:cNvPr>
              <p:cNvSpPr txBox="1"/>
              <p:nvPr/>
            </p:nvSpPr>
            <p:spPr>
              <a:xfrm>
                <a:off x="1469209" y="1238972"/>
                <a:ext cx="31514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b="1">
                    <a:solidFill>
                      <a:srgbClr val="FFFFFF"/>
                    </a:solidFill>
                    <a:latin typeface="Calibri"/>
                    <a:ea typeface="Calibri"/>
                    <a:cs typeface="Calibri"/>
                    <a:sym typeface="Calibri"/>
                  </a:defRPr>
                </a:lvl1pPr>
              </a:lstStyle>
              <a:p>
                <a:r>
                  <a:rPr lang="en-US" dirty="0" err="1">
                    <a:solidFill>
                      <a:schemeClr val="bg1"/>
                    </a:solidFill>
                  </a:rPr>
                  <a:t>wt</a:t>
                </a:r>
                <a:endParaRPr lang="en-US" dirty="0">
                  <a:solidFill>
                    <a:schemeClr val="bg1"/>
                  </a:solidFill>
                </a:endParaRPr>
              </a:p>
            </p:txBody>
          </p:sp>
          <p:sp>
            <p:nvSpPr>
              <p:cNvPr id="25" name="CuadroTexto 36">
                <a:extLst>
                  <a:ext uri="{FF2B5EF4-FFF2-40B4-BE49-F238E27FC236}">
                    <a16:creationId xmlns:a16="http://schemas.microsoft.com/office/drawing/2014/main" id="{19DDC469-BB99-4D2F-94A2-ECEE76ABBD0E}"/>
                  </a:ext>
                </a:extLst>
              </p:cNvPr>
              <p:cNvSpPr txBox="1"/>
              <p:nvPr/>
            </p:nvSpPr>
            <p:spPr>
              <a:xfrm>
                <a:off x="1891739" y="1577522"/>
                <a:ext cx="1815558"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b="1">
                    <a:solidFill>
                      <a:srgbClr val="FFFFFF"/>
                    </a:solidFill>
                    <a:latin typeface="Calibri"/>
                    <a:ea typeface="Calibri"/>
                    <a:cs typeface="Calibri"/>
                    <a:sym typeface="Calibri"/>
                  </a:defRPr>
                </a:lvl1pPr>
              </a:lstStyle>
              <a:p>
                <a:pPr algn="ctr"/>
                <a:r>
                  <a:rPr lang="en-US" i="1" u="sng" dirty="0">
                    <a:solidFill>
                      <a:schemeClr val="bg1"/>
                    </a:solidFill>
                  </a:rPr>
                  <a:t>pSUC2:GA2ox7 lines</a:t>
                </a:r>
              </a:p>
            </p:txBody>
          </p:sp>
          <p:sp>
            <p:nvSpPr>
              <p:cNvPr id="7" name="CuadroTexto 6">
                <a:extLst>
                  <a:ext uri="{FF2B5EF4-FFF2-40B4-BE49-F238E27FC236}">
                    <a16:creationId xmlns:a16="http://schemas.microsoft.com/office/drawing/2014/main" id="{C58919C4-62E5-4FE4-B401-49F9CFE2223B}"/>
                  </a:ext>
                </a:extLst>
              </p:cNvPr>
              <p:cNvSpPr txBox="1"/>
              <p:nvPr/>
            </p:nvSpPr>
            <p:spPr>
              <a:xfrm>
                <a:off x="1158183" y="2681953"/>
                <a:ext cx="2694003"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dirty="0">
                    <a:latin typeface="Calibri" panose="020F0502020204030204" pitchFamily="34" charset="0"/>
                    <a:cs typeface="Calibri" panose="020F0502020204030204" pitchFamily="34" charset="0"/>
                  </a:rPr>
                  <a:t>(pSUC2, phloem specific promoter)</a:t>
                </a:r>
                <a:endParaRPr kumimoji="0" lang="en-US" sz="1400" b="0" i="0" u="none" strike="noStrike" cap="none" spc="0" normalizeH="0" baseline="0" dirty="0">
                  <a:ln>
                    <a:noFill/>
                  </a:ln>
                  <a:solidFill>
                    <a:srgbClr val="000000"/>
                  </a:solidFill>
                  <a:effectLst/>
                  <a:uFillTx/>
                  <a:sym typeface="Arial"/>
                </a:endParaRPr>
              </a:p>
            </p:txBody>
          </p:sp>
        </p:grpSp>
        <p:sp>
          <p:nvSpPr>
            <p:cNvPr id="37" name="Rectángulo 36">
              <a:extLst>
                <a:ext uri="{FF2B5EF4-FFF2-40B4-BE49-F238E27FC236}">
                  <a16:creationId xmlns:a16="http://schemas.microsoft.com/office/drawing/2014/main" id="{FCDD4F21-EF5F-4858-8FC9-79E21284E239}"/>
                </a:ext>
              </a:extLst>
            </p:cNvPr>
            <p:cNvSpPr/>
            <p:nvPr/>
          </p:nvSpPr>
          <p:spPr>
            <a:xfrm>
              <a:off x="264714" y="771049"/>
              <a:ext cx="8638654" cy="2502347"/>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grpSp>
          <p:nvGrpSpPr>
            <p:cNvPr id="110" name="Grupo 109">
              <a:extLst>
                <a:ext uri="{FF2B5EF4-FFF2-40B4-BE49-F238E27FC236}">
                  <a16:creationId xmlns:a16="http://schemas.microsoft.com/office/drawing/2014/main" id="{0E35A80F-FA00-4945-B0CF-5416C1F94A1B}"/>
                </a:ext>
              </a:extLst>
            </p:cNvPr>
            <p:cNvGrpSpPr>
              <a:grpSpLocks noChangeAspect="1"/>
            </p:cNvGrpSpPr>
            <p:nvPr/>
          </p:nvGrpSpPr>
          <p:grpSpPr>
            <a:xfrm rot="21428141">
              <a:off x="327217" y="906236"/>
              <a:ext cx="585440" cy="440386"/>
              <a:chOff x="772814" y="2884482"/>
              <a:chExt cx="1193709" cy="897959"/>
            </a:xfrm>
          </p:grpSpPr>
          <p:grpSp>
            <p:nvGrpSpPr>
              <p:cNvPr id="111" name="Grupo 75">
                <a:extLst>
                  <a:ext uri="{FF2B5EF4-FFF2-40B4-BE49-F238E27FC236}">
                    <a16:creationId xmlns:a16="http://schemas.microsoft.com/office/drawing/2014/main" id="{AAC8A370-0071-4DE8-9F66-1403D6963715}"/>
                  </a:ext>
                </a:extLst>
              </p:cNvPr>
              <p:cNvGrpSpPr/>
              <p:nvPr/>
            </p:nvGrpSpPr>
            <p:grpSpPr>
              <a:xfrm>
                <a:off x="939466" y="3161380"/>
                <a:ext cx="900080" cy="351244"/>
                <a:chOff x="13" y="-1"/>
                <a:chExt cx="1985172" cy="774694"/>
              </a:xfrm>
            </p:grpSpPr>
            <p:sp>
              <p:nvSpPr>
                <p:cNvPr id="146" name="Forma libre: forma 117">
                  <a:extLst>
                    <a:ext uri="{FF2B5EF4-FFF2-40B4-BE49-F238E27FC236}">
                      <a16:creationId xmlns:a16="http://schemas.microsoft.com/office/drawing/2014/main" id="{69F6AD02-2286-42B2-8DAF-DBD2ED28705B}"/>
                    </a:ext>
                  </a:extLst>
                </p:cNvPr>
                <p:cNvSpPr/>
                <p:nvPr/>
              </p:nvSpPr>
              <p:spPr>
                <a:xfrm rot="1479009" flipH="1">
                  <a:off x="1034756" y="168460"/>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EBF1DE"/>
                </a:soli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47" name="Forma libre: forma 118">
                  <a:extLst>
                    <a:ext uri="{FF2B5EF4-FFF2-40B4-BE49-F238E27FC236}">
                      <a16:creationId xmlns:a16="http://schemas.microsoft.com/office/drawing/2014/main" id="{D766C125-A368-4A88-A2C2-25E7A7A8482E}"/>
                    </a:ext>
                  </a:extLst>
                </p:cNvPr>
                <p:cNvSpPr/>
                <p:nvPr/>
              </p:nvSpPr>
              <p:spPr>
                <a:xfrm rot="20120991">
                  <a:off x="50457" y="167698"/>
                  <a:ext cx="899987" cy="438533"/>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rgbClr val="EBF1DE"/>
                </a:solidFill>
                <a:ln w="3175" cap="flat">
                  <a:solidFill>
                    <a:schemeClr val="accent3">
                      <a:lumMod val="60000"/>
                      <a:lumOff val="4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48" name="Forma libre: forma 119">
                  <a:extLst>
                    <a:ext uri="{FF2B5EF4-FFF2-40B4-BE49-F238E27FC236}">
                      <a16:creationId xmlns:a16="http://schemas.microsoft.com/office/drawing/2014/main" id="{03345F34-5E80-4A6F-B780-1780A19359D8}"/>
                    </a:ext>
                  </a:extLst>
                </p:cNvPr>
                <p:cNvSpPr/>
                <p:nvPr/>
              </p:nvSpPr>
              <p:spPr>
                <a:xfrm>
                  <a:off x="954870" y="366046"/>
                  <a:ext cx="45722" cy="238464"/>
                </a:xfrm>
                <a:custGeom>
                  <a:avLst/>
                  <a:gdLst/>
                  <a:ahLst/>
                  <a:cxnLst>
                    <a:cxn ang="0">
                      <a:pos x="wd2" y="hd2"/>
                    </a:cxn>
                    <a:cxn ang="5400000">
                      <a:pos x="wd2" y="hd2"/>
                    </a:cxn>
                    <a:cxn ang="10800000">
                      <a:pos x="wd2" y="hd2"/>
                    </a:cxn>
                    <a:cxn ang="16200000">
                      <a:pos x="wd2" y="hd2"/>
                    </a:cxn>
                  </a:cxnLst>
                  <a:rect l="0" t="0" r="r" b="b"/>
                  <a:pathLst>
                    <a:path w="20868" h="21600" extrusionOk="0">
                      <a:moveTo>
                        <a:pt x="20868" y="21600"/>
                      </a:moveTo>
                      <a:cubicBezTo>
                        <a:pt x="14354" y="20684"/>
                        <a:pt x="7839" y="19768"/>
                        <a:pt x="4411" y="18189"/>
                      </a:cubicBezTo>
                      <a:cubicBezTo>
                        <a:pt x="982" y="16611"/>
                        <a:pt x="-732" y="14021"/>
                        <a:pt x="296" y="12126"/>
                      </a:cubicBezTo>
                      <a:cubicBezTo>
                        <a:pt x="1325" y="10232"/>
                        <a:pt x="8182" y="8463"/>
                        <a:pt x="10582" y="6821"/>
                      </a:cubicBezTo>
                      <a:cubicBezTo>
                        <a:pt x="12983" y="5179"/>
                        <a:pt x="14697" y="2274"/>
                        <a:pt x="14697" y="2274"/>
                      </a:cubicBezTo>
                      <a:lnTo>
                        <a:pt x="16754" y="0"/>
                      </a:lnTo>
                    </a:path>
                  </a:pathLst>
                </a:custGeom>
                <a:solidFill>
                  <a:srgbClr val="EBF1DE"/>
                </a:solid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grpSp>
            <p:nvGrpSpPr>
              <p:cNvPr id="112" name="Grupo 76">
                <a:extLst>
                  <a:ext uri="{FF2B5EF4-FFF2-40B4-BE49-F238E27FC236}">
                    <a16:creationId xmlns:a16="http://schemas.microsoft.com/office/drawing/2014/main" id="{6C574A20-D228-4753-B4A0-CB53ADA30B6E}"/>
                  </a:ext>
                </a:extLst>
              </p:cNvPr>
              <p:cNvGrpSpPr/>
              <p:nvPr/>
            </p:nvGrpSpPr>
            <p:grpSpPr>
              <a:xfrm rot="362718">
                <a:off x="796671" y="2884482"/>
                <a:ext cx="676370" cy="415487"/>
                <a:chOff x="128637" y="339583"/>
                <a:chExt cx="1491769" cy="916388"/>
              </a:xfrm>
            </p:grpSpPr>
            <p:sp>
              <p:nvSpPr>
                <p:cNvPr id="137" name="Forma libre: forma 110">
                  <a:extLst>
                    <a:ext uri="{FF2B5EF4-FFF2-40B4-BE49-F238E27FC236}">
                      <a16:creationId xmlns:a16="http://schemas.microsoft.com/office/drawing/2014/main" id="{D7C3A0A8-0982-439F-BBED-A14E24365457}"/>
                    </a:ext>
                  </a:extLst>
                </p:cNvPr>
                <p:cNvSpPr/>
                <p:nvPr/>
              </p:nvSpPr>
              <p:spPr>
                <a:xfrm rot="18247894">
                  <a:off x="416328" y="51892"/>
                  <a:ext cx="916388" cy="1491769"/>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38" name="Grupo 111">
                  <a:extLst>
                    <a:ext uri="{FF2B5EF4-FFF2-40B4-BE49-F238E27FC236}">
                      <a16:creationId xmlns:a16="http://schemas.microsoft.com/office/drawing/2014/main" id="{59226FC6-0C66-4542-9237-A3FCBB758043}"/>
                    </a:ext>
                  </a:extLst>
                </p:cNvPr>
                <p:cNvGrpSpPr/>
                <p:nvPr/>
              </p:nvGrpSpPr>
              <p:grpSpPr>
                <a:xfrm>
                  <a:off x="205529" y="413925"/>
                  <a:ext cx="1389703" cy="678496"/>
                  <a:chOff x="-126" y="159608"/>
                  <a:chExt cx="1389701" cy="678494"/>
                </a:xfrm>
              </p:grpSpPr>
              <p:sp>
                <p:nvSpPr>
                  <p:cNvPr id="139" name="Line">
                    <a:extLst>
                      <a:ext uri="{FF2B5EF4-FFF2-40B4-BE49-F238E27FC236}">
                        <a16:creationId xmlns:a16="http://schemas.microsoft.com/office/drawing/2014/main" id="{B2B78AC5-C734-4320-A0C3-F5D9545800BE}"/>
                      </a:ext>
                    </a:extLst>
                  </p:cNvPr>
                  <p:cNvSpPr/>
                  <p:nvPr/>
                </p:nvSpPr>
                <p:spPr>
                  <a:xfrm rot="18590187">
                    <a:off x="221762" y="156030"/>
                    <a:ext cx="251559" cy="695335"/>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40" name="Forma libre: forma 113">
                    <a:extLst>
                      <a:ext uri="{FF2B5EF4-FFF2-40B4-BE49-F238E27FC236}">
                        <a16:creationId xmlns:a16="http://schemas.microsoft.com/office/drawing/2014/main" id="{40655A4A-C90B-4D96-B748-C87E0659B2BE}"/>
                      </a:ext>
                    </a:extLst>
                  </p:cNvPr>
                  <p:cNvSpPr/>
                  <p:nvPr/>
                </p:nvSpPr>
                <p:spPr>
                  <a:xfrm rot="18247894" flipH="1">
                    <a:off x="358893" y="-41537"/>
                    <a:ext cx="268334"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41" name="Line">
                    <a:extLst>
                      <a:ext uri="{FF2B5EF4-FFF2-40B4-BE49-F238E27FC236}">
                        <a16:creationId xmlns:a16="http://schemas.microsoft.com/office/drawing/2014/main" id="{756023B3-EDC3-4EA2-9A1F-94F3BBA6890E}"/>
                      </a:ext>
                    </a:extLst>
                  </p:cNvPr>
                  <p:cNvSpPr/>
                  <p:nvPr/>
                </p:nvSpPr>
                <p:spPr>
                  <a:xfrm rot="17208234">
                    <a:off x="573431" y="396077"/>
                    <a:ext cx="137436" cy="746614"/>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42" name="Forma libre: forma 115">
                    <a:extLst>
                      <a:ext uri="{FF2B5EF4-FFF2-40B4-BE49-F238E27FC236}">
                        <a16:creationId xmlns:a16="http://schemas.microsoft.com/office/drawing/2014/main" id="{70C21270-3B1D-482D-BF74-BBABBA4C966D}"/>
                      </a:ext>
                    </a:extLst>
                  </p:cNvPr>
                  <p:cNvGrpSpPr/>
                  <p:nvPr/>
                </p:nvGrpSpPr>
                <p:grpSpPr>
                  <a:xfrm>
                    <a:off x="579151" y="159608"/>
                    <a:ext cx="529021" cy="663283"/>
                    <a:chOff x="0" y="0"/>
                    <a:chExt cx="529020" cy="663281"/>
                  </a:xfrm>
                </p:grpSpPr>
                <p:sp>
                  <p:nvSpPr>
                    <p:cNvPr id="144" name="Line">
                      <a:extLst>
                        <a:ext uri="{FF2B5EF4-FFF2-40B4-BE49-F238E27FC236}">
                          <a16:creationId xmlns:a16="http://schemas.microsoft.com/office/drawing/2014/main" id="{F85C553D-837D-4D7E-854C-96478F18AF1C}"/>
                        </a:ext>
                      </a:extLst>
                    </p:cNvPr>
                    <p:cNvSpPr/>
                    <p:nvPr/>
                  </p:nvSpPr>
                  <p:spPr>
                    <a:xfrm rot="19429323" flipH="1">
                      <a:off x="205969" y="-36410"/>
                      <a:ext cx="117081" cy="736100"/>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45" name="Line">
                      <a:extLst>
                        <a:ext uri="{FF2B5EF4-FFF2-40B4-BE49-F238E27FC236}">
                          <a16:creationId xmlns:a16="http://schemas.microsoft.com/office/drawing/2014/main" id="{D4780C6F-14A6-421E-B66E-93CD9DEDAEA1}"/>
                        </a:ext>
                      </a:extLst>
                    </p:cNvPr>
                    <p:cNvSpPr/>
                    <p:nvPr/>
                  </p:nvSpPr>
                  <p:spPr>
                    <a:xfrm rot="19429323" flipH="1">
                      <a:off x="205969" y="-36410"/>
                      <a:ext cx="117081" cy="736100"/>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43" name="Line">
                    <a:extLst>
                      <a:ext uri="{FF2B5EF4-FFF2-40B4-BE49-F238E27FC236}">
                        <a16:creationId xmlns:a16="http://schemas.microsoft.com/office/drawing/2014/main" id="{65DC46A3-54F0-4D96-A727-A7A55C023CC8}"/>
                      </a:ext>
                    </a:extLst>
                  </p:cNvPr>
                  <p:cNvSpPr/>
                  <p:nvPr/>
                </p:nvSpPr>
                <p:spPr>
                  <a:xfrm rot="18247894">
                    <a:off x="662180" y="-72059"/>
                    <a:ext cx="69156" cy="1385634"/>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grpSp>
            <p:nvGrpSpPr>
              <p:cNvPr id="113" name="Grupo 79">
                <a:extLst>
                  <a:ext uri="{FF2B5EF4-FFF2-40B4-BE49-F238E27FC236}">
                    <a16:creationId xmlns:a16="http://schemas.microsoft.com/office/drawing/2014/main" id="{F6EB1594-8620-4FB1-9393-E02BD046764F}"/>
                  </a:ext>
                </a:extLst>
              </p:cNvPr>
              <p:cNvGrpSpPr/>
              <p:nvPr/>
            </p:nvGrpSpPr>
            <p:grpSpPr>
              <a:xfrm>
                <a:off x="772814" y="3351629"/>
                <a:ext cx="676371" cy="415488"/>
                <a:chOff x="128639" y="339585"/>
                <a:chExt cx="1491770" cy="916389"/>
              </a:xfrm>
            </p:grpSpPr>
            <p:sp>
              <p:nvSpPr>
                <p:cNvPr id="130" name="Forma libre: forma 103">
                  <a:extLst>
                    <a:ext uri="{FF2B5EF4-FFF2-40B4-BE49-F238E27FC236}">
                      <a16:creationId xmlns:a16="http://schemas.microsoft.com/office/drawing/2014/main" id="{0AC311C9-78E1-40F9-86A0-81073A63CE0B}"/>
                    </a:ext>
                  </a:extLst>
                </p:cNvPr>
                <p:cNvSpPr/>
                <p:nvPr/>
              </p:nvSpPr>
              <p:spPr>
                <a:xfrm rot="14152106" flipH="1">
                  <a:off x="416329" y="51895"/>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31" name="Grupo 104">
                  <a:extLst>
                    <a:ext uri="{FF2B5EF4-FFF2-40B4-BE49-F238E27FC236}">
                      <a16:creationId xmlns:a16="http://schemas.microsoft.com/office/drawing/2014/main" id="{1B9D8D8A-127B-462C-B6B9-BAC6E9ED2ADD}"/>
                    </a:ext>
                  </a:extLst>
                </p:cNvPr>
                <p:cNvGrpSpPr/>
                <p:nvPr/>
              </p:nvGrpSpPr>
              <p:grpSpPr>
                <a:xfrm>
                  <a:off x="205983" y="481938"/>
                  <a:ext cx="1389251" cy="736105"/>
                  <a:chOff x="328" y="178815"/>
                  <a:chExt cx="1389249" cy="736103"/>
                </a:xfrm>
              </p:grpSpPr>
              <p:sp>
                <p:nvSpPr>
                  <p:cNvPr id="132" name="Line">
                    <a:extLst>
                      <a:ext uri="{FF2B5EF4-FFF2-40B4-BE49-F238E27FC236}">
                        <a16:creationId xmlns:a16="http://schemas.microsoft.com/office/drawing/2014/main" id="{D0863A75-A971-4C33-88BA-C7E4A4AA4443}"/>
                      </a:ext>
                    </a:extLst>
                  </p:cNvPr>
                  <p:cNvSpPr/>
                  <p:nvPr/>
                </p:nvSpPr>
                <p:spPr>
                  <a:xfrm rot="13809813" flipH="1">
                    <a:off x="222922" y="187295"/>
                    <a:ext cx="250144" cy="695331"/>
                  </a:xfrm>
                  <a:custGeom>
                    <a:avLst/>
                    <a:gdLst/>
                    <a:ahLst/>
                    <a:cxnLst>
                      <a:cxn ang="0">
                        <a:pos x="wd2" y="hd2"/>
                      </a:cxn>
                      <a:cxn ang="5400000">
                        <a:pos x="wd2" y="hd2"/>
                      </a:cxn>
                      <a:cxn ang="10800000">
                        <a:pos x="wd2" y="hd2"/>
                      </a:cxn>
                      <a:cxn ang="16200000">
                        <a:pos x="wd2" y="hd2"/>
                      </a:cxn>
                    </a:cxnLst>
                    <a:rect l="0" t="0" r="r" b="b"/>
                    <a:pathLst>
                      <a:path w="20989" h="21600" extrusionOk="0">
                        <a:moveTo>
                          <a:pt x="19391" y="0"/>
                        </a:moveTo>
                        <a:cubicBezTo>
                          <a:pt x="14633" y="1259"/>
                          <a:pt x="7275" y="2765"/>
                          <a:pt x="4205" y="4142"/>
                        </a:cubicBezTo>
                        <a:cubicBezTo>
                          <a:pt x="1037" y="5717"/>
                          <a:pt x="-611" y="7629"/>
                          <a:pt x="209" y="10060"/>
                        </a:cubicBezTo>
                        <a:cubicBezTo>
                          <a:pt x="235" y="11787"/>
                          <a:pt x="5724" y="15596"/>
                          <a:pt x="9001" y="17458"/>
                        </a:cubicBezTo>
                        <a:cubicBezTo>
                          <a:pt x="11963" y="19290"/>
                          <a:pt x="16934" y="20600"/>
                          <a:pt x="20989"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33" name="Forma libre: forma 106">
                    <a:extLst>
                      <a:ext uri="{FF2B5EF4-FFF2-40B4-BE49-F238E27FC236}">
                        <a16:creationId xmlns:a16="http://schemas.microsoft.com/office/drawing/2014/main" id="{1C9F9739-BE5E-4E47-9D31-846B39FDF9B5}"/>
                      </a:ext>
                    </a:extLst>
                  </p:cNvPr>
                  <p:cNvSpPr/>
                  <p:nvPr/>
                </p:nvSpPr>
                <p:spPr>
                  <a:xfrm rot="14152106">
                    <a:off x="358892" y="384322"/>
                    <a:ext cx="268335"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34" name="Line">
                    <a:extLst>
                      <a:ext uri="{FF2B5EF4-FFF2-40B4-BE49-F238E27FC236}">
                        <a16:creationId xmlns:a16="http://schemas.microsoft.com/office/drawing/2014/main" id="{5616C1FF-17D0-4155-8947-7FC536AC0316}"/>
                      </a:ext>
                    </a:extLst>
                  </p:cNvPr>
                  <p:cNvSpPr/>
                  <p:nvPr/>
                </p:nvSpPr>
                <p:spPr>
                  <a:xfrm rot="15191766" flipH="1">
                    <a:off x="573540" y="-104493"/>
                    <a:ext cx="137266" cy="746611"/>
                  </a:xfrm>
                  <a:custGeom>
                    <a:avLst/>
                    <a:gdLst/>
                    <a:ahLst/>
                    <a:cxnLst>
                      <a:cxn ang="0">
                        <a:pos x="wd2" y="hd2"/>
                      </a:cxn>
                      <a:cxn ang="5400000">
                        <a:pos x="wd2" y="hd2"/>
                      </a:cxn>
                      <a:cxn ang="10800000">
                        <a:pos x="wd2" y="hd2"/>
                      </a:cxn>
                      <a:cxn ang="16200000">
                        <a:pos x="wd2" y="hd2"/>
                      </a:cxn>
                    </a:cxnLst>
                    <a:rect l="0" t="0" r="r" b="b"/>
                    <a:pathLst>
                      <a:path w="20724" h="21600" extrusionOk="0">
                        <a:moveTo>
                          <a:pt x="19168" y="0"/>
                        </a:moveTo>
                        <a:cubicBezTo>
                          <a:pt x="13206" y="1265"/>
                          <a:pt x="8534" y="2371"/>
                          <a:pt x="4384" y="4142"/>
                        </a:cubicBezTo>
                        <a:cubicBezTo>
                          <a:pt x="665" y="5857"/>
                          <a:pt x="-876" y="7728"/>
                          <a:pt x="494" y="10060"/>
                        </a:cubicBezTo>
                        <a:cubicBezTo>
                          <a:pt x="-665" y="12292"/>
                          <a:pt x="7448" y="15518"/>
                          <a:pt x="9053" y="17458"/>
                        </a:cubicBezTo>
                        <a:cubicBezTo>
                          <a:pt x="11008" y="19500"/>
                          <a:pt x="17056" y="20776"/>
                          <a:pt x="20724"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35" name="Line">
                    <a:extLst>
                      <a:ext uri="{FF2B5EF4-FFF2-40B4-BE49-F238E27FC236}">
                        <a16:creationId xmlns:a16="http://schemas.microsoft.com/office/drawing/2014/main" id="{30881860-82AE-4DB4-B17D-22CCE44BC8A1}"/>
                      </a:ext>
                    </a:extLst>
                  </p:cNvPr>
                  <p:cNvSpPr/>
                  <p:nvPr/>
                </p:nvSpPr>
                <p:spPr>
                  <a:xfrm rot="12970677">
                    <a:off x="785121" y="178815"/>
                    <a:ext cx="117081" cy="73610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36" name="Line">
                    <a:extLst>
                      <a:ext uri="{FF2B5EF4-FFF2-40B4-BE49-F238E27FC236}">
                        <a16:creationId xmlns:a16="http://schemas.microsoft.com/office/drawing/2014/main" id="{0E041EB2-6200-4B58-9459-37A48FDB785E}"/>
                      </a:ext>
                    </a:extLst>
                  </p:cNvPr>
                  <p:cNvSpPr/>
                  <p:nvPr/>
                </p:nvSpPr>
                <p:spPr>
                  <a:xfrm rot="14152106" flipH="1">
                    <a:off x="662181" y="-275460"/>
                    <a:ext cx="69156" cy="1385637"/>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grpSp>
            <p:nvGrpSpPr>
              <p:cNvPr id="114" name="Grupo 80">
                <a:extLst>
                  <a:ext uri="{FF2B5EF4-FFF2-40B4-BE49-F238E27FC236}">
                    <a16:creationId xmlns:a16="http://schemas.microsoft.com/office/drawing/2014/main" id="{578E57AB-E5E2-450E-93AD-AB1473410466}"/>
                  </a:ext>
                </a:extLst>
              </p:cNvPr>
              <p:cNvGrpSpPr/>
              <p:nvPr/>
            </p:nvGrpSpPr>
            <p:grpSpPr>
              <a:xfrm rot="21412466">
                <a:off x="1280562" y="2893520"/>
                <a:ext cx="685961" cy="415488"/>
                <a:chOff x="153743" y="329936"/>
                <a:chExt cx="1512923" cy="916389"/>
              </a:xfrm>
            </p:grpSpPr>
            <p:sp>
              <p:nvSpPr>
                <p:cNvPr id="123" name="Forma libre: forma 96">
                  <a:extLst>
                    <a:ext uri="{FF2B5EF4-FFF2-40B4-BE49-F238E27FC236}">
                      <a16:creationId xmlns:a16="http://schemas.microsoft.com/office/drawing/2014/main" id="{8D7003B2-6B30-48D4-85A0-1B06E7F63649}"/>
                    </a:ext>
                  </a:extLst>
                </p:cNvPr>
                <p:cNvSpPr/>
                <p:nvPr/>
              </p:nvSpPr>
              <p:spPr>
                <a:xfrm rot="3352106" flipH="1">
                  <a:off x="462587" y="42246"/>
                  <a:ext cx="916389" cy="1491769"/>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24" name="Grupo 97">
                  <a:extLst>
                    <a:ext uri="{FF2B5EF4-FFF2-40B4-BE49-F238E27FC236}">
                      <a16:creationId xmlns:a16="http://schemas.microsoft.com/office/drawing/2014/main" id="{CB0BA1E2-E29F-4E65-9392-6CF56B94C1C9}"/>
                    </a:ext>
                  </a:extLst>
                </p:cNvPr>
                <p:cNvGrpSpPr/>
                <p:nvPr/>
              </p:nvGrpSpPr>
              <p:grpSpPr>
                <a:xfrm>
                  <a:off x="153743" y="377516"/>
                  <a:ext cx="1389704" cy="736103"/>
                  <a:chOff x="-99939" y="123198"/>
                  <a:chExt cx="1389703" cy="736102"/>
                </a:xfrm>
              </p:grpSpPr>
              <p:sp>
                <p:nvSpPr>
                  <p:cNvPr id="125" name="Line">
                    <a:extLst>
                      <a:ext uri="{FF2B5EF4-FFF2-40B4-BE49-F238E27FC236}">
                        <a16:creationId xmlns:a16="http://schemas.microsoft.com/office/drawing/2014/main" id="{6B0CDAB4-6500-4161-A185-799F50FB98BD}"/>
                      </a:ext>
                    </a:extLst>
                  </p:cNvPr>
                  <p:cNvSpPr/>
                  <p:nvPr/>
                </p:nvSpPr>
                <p:spPr>
                  <a:xfrm rot="3009813" flipH="1">
                    <a:off x="816318" y="156031"/>
                    <a:ext cx="251558" cy="695335"/>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6" name="Forma libre: forma 99">
                    <a:extLst>
                      <a:ext uri="{FF2B5EF4-FFF2-40B4-BE49-F238E27FC236}">
                        <a16:creationId xmlns:a16="http://schemas.microsoft.com/office/drawing/2014/main" id="{99BB1149-5F9C-4F28-8F00-8291195741D5}"/>
                      </a:ext>
                    </a:extLst>
                  </p:cNvPr>
                  <p:cNvSpPr/>
                  <p:nvPr/>
                </p:nvSpPr>
                <p:spPr>
                  <a:xfrm rot="3352106">
                    <a:off x="662413" y="-41537"/>
                    <a:ext cx="268333" cy="695329"/>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7" name="Line">
                    <a:extLst>
                      <a:ext uri="{FF2B5EF4-FFF2-40B4-BE49-F238E27FC236}">
                        <a16:creationId xmlns:a16="http://schemas.microsoft.com/office/drawing/2014/main" id="{5269D025-BF81-4E1D-957A-7AA11555D93C}"/>
                      </a:ext>
                    </a:extLst>
                  </p:cNvPr>
                  <p:cNvSpPr/>
                  <p:nvPr/>
                </p:nvSpPr>
                <p:spPr>
                  <a:xfrm rot="4391766" flipH="1">
                    <a:off x="578774" y="396078"/>
                    <a:ext cx="137436" cy="746614"/>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8" name="Line">
                    <a:extLst>
                      <a:ext uri="{FF2B5EF4-FFF2-40B4-BE49-F238E27FC236}">
                        <a16:creationId xmlns:a16="http://schemas.microsoft.com/office/drawing/2014/main" id="{4508BA2F-5F17-4959-AEC0-ED6BDCAE2A47}"/>
                      </a:ext>
                    </a:extLst>
                  </p:cNvPr>
                  <p:cNvSpPr/>
                  <p:nvPr/>
                </p:nvSpPr>
                <p:spPr>
                  <a:xfrm rot="2170677">
                    <a:off x="387437" y="123198"/>
                    <a:ext cx="117082" cy="736102"/>
                  </a:xfrm>
                  <a:custGeom>
                    <a:avLst/>
                    <a:gdLst/>
                    <a:ahLst/>
                    <a:cxnLst>
                      <a:cxn ang="0">
                        <a:pos x="wd2" y="hd2"/>
                      </a:cxn>
                      <a:cxn ang="5400000">
                        <a:pos x="wd2" y="hd2"/>
                      </a:cxn>
                      <a:cxn ang="10800000">
                        <a:pos x="wd2" y="hd2"/>
                      </a:cxn>
                      <a:cxn ang="16200000">
                        <a:pos x="wd2" y="hd2"/>
                      </a:cxn>
                    </a:cxnLst>
                    <a:rect l="0" t="0" r="r" b="b"/>
                    <a:pathLst>
                      <a:path w="19952" h="21600" extrusionOk="0">
                        <a:moveTo>
                          <a:pt x="18417" y="0"/>
                        </a:moveTo>
                        <a:cubicBezTo>
                          <a:pt x="13144" y="1269"/>
                          <a:pt x="7384" y="2556"/>
                          <a:pt x="3837" y="4142"/>
                        </a:cubicBezTo>
                        <a:cubicBezTo>
                          <a:pt x="-1648" y="6035"/>
                          <a:pt x="593" y="8037"/>
                          <a:pt x="0" y="10060"/>
                        </a:cubicBezTo>
                        <a:cubicBezTo>
                          <a:pt x="1415" y="12555"/>
                          <a:pt x="3732" y="15497"/>
                          <a:pt x="8441" y="17458"/>
                        </a:cubicBezTo>
                        <a:cubicBezTo>
                          <a:pt x="12590" y="19675"/>
                          <a:pt x="15952" y="20799"/>
                          <a:pt x="19952"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9" name="Line">
                    <a:extLst>
                      <a:ext uri="{FF2B5EF4-FFF2-40B4-BE49-F238E27FC236}">
                        <a16:creationId xmlns:a16="http://schemas.microsoft.com/office/drawing/2014/main" id="{33F0389F-11BD-4B8C-8516-2FD58E0598EA}"/>
                      </a:ext>
                    </a:extLst>
                  </p:cNvPr>
                  <p:cNvSpPr/>
                  <p:nvPr/>
                </p:nvSpPr>
                <p:spPr>
                  <a:xfrm rot="3352106" flipH="1">
                    <a:off x="558302" y="-72059"/>
                    <a:ext cx="69156" cy="1385637"/>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grpSp>
            <p:nvGrpSpPr>
              <p:cNvPr id="115" name="Grupo 81">
                <a:extLst>
                  <a:ext uri="{FF2B5EF4-FFF2-40B4-BE49-F238E27FC236}">
                    <a16:creationId xmlns:a16="http://schemas.microsoft.com/office/drawing/2014/main" id="{B88EA28A-6F22-4130-901C-D2F3B8C2A091}"/>
                  </a:ext>
                </a:extLst>
              </p:cNvPr>
              <p:cNvGrpSpPr/>
              <p:nvPr/>
            </p:nvGrpSpPr>
            <p:grpSpPr>
              <a:xfrm>
                <a:off x="1269295" y="3366953"/>
                <a:ext cx="682926" cy="415488"/>
                <a:chOff x="154600" y="407653"/>
                <a:chExt cx="1506227" cy="916389"/>
              </a:xfrm>
            </p:grpSpPr>
            <p:sp>
              <p:nvSpPr>
                <p:cNvPr id="116" name="Forma libre: forma 82">
                  <a:extLst>
                    <a:ext uri="{FF2B5EF4-FFF2-40B4-BE49-F238E27FC236}">
                      <a16:creationId xmlns:a16="http://schemas.microsoft.com/office/drawing/2014/main" id="{448B5BD0-62BC-4F83-91EE-28B7077E6A67}"/>
                    </a:ext>
                  </a:extLst>
                </p:cNvPr>
                <p:cNvSpPr/>
                <p:nvPr/>
              </p:nvSpPr>
              <p:spPr>
                <a:xfrm rot="7619555">
                  <a:off x="456747" y="119963"/>
                  <a:ext cx="916389" cy="1491770"/>
                </a:xfrm>
                <a:custGeom>
                  <a:avLst/>
                  <a:gdLst/>
                  <a:ahLst/>
                  <a:cxnLst>
                    <a:cxn ang="0">
                      <a:pos x="wd2" y="hd2"/>
                    </a:cxn>
                    <a:cxn ang="5400000">
                      <a:pos x="wd2" y="hd2"/>
                    </a:cxn>
                    <a:cxn ang="10800000">
                      <a:pos x="wd2" y="hd2"/>
                    </a:cxn>
                    <a:cxn ang="16200000">
                      <a:pos x="wd2" y="hd2"/>
                    </a:cxn>
                  </a:cxnLst>
                  <a:rect l="0" t="0" r="r" b="b"/>
                  <a:pathLst>
                    <a:path w="21399" h="21425" extrusionOk="0">
                      <a:moveTo>
                        <a:pt x="7430" y="20996"/>
                      </a:moveTo>
                      <a:cubicBezTo>
                        <a:pt x="6985" y="20495"/>
                        <a:pt x="7504" y="19218"/>
                        <a:pt x="7133" y="18351"/>
                      </a:cubicBezTo>
                      <a:cubicBezTo>
                        <a:pt x="6762" y="17485"/>
                        <a:pt x="6268" y="16786"/>
                        <a:pt x="5206" y="15798"/>
                      </a:cubicBezTo>
                      <a:cubicBezTo>
                        <a:pt x="4143" y="14810"/>
                        <a:pt x="1622" y="13503"/>
                        <a:pt x="757" y="12423"/>
                      </a:cubicBezTo>
                      <a:cubicBezTo>
                        <a:pt x="-108" y="11344"/>
                        <a:pt x="-9" y="10265"/>
                        <a:pt x="16" y="9322"/>
                      </a:cubicBezTo>
                      <a:cubicBezTo>
                        <a:pt x="40" y="8380"/>
                        <a:pt x="708" y="7605"/>
                        <a:pt x="905" y="6769"/>
                      </a:cubicBezTo>
                      <a:cubicBezTo>
                        <a:pt x="1103" y="5933"/>
                        <a:pt x="658" y="5142"/>
                        <a:pt x="1202" y="4306"/>
                      </a:cubicBezTo>
                      <a:cubicBezTo>
                        <a:pt x="1746" y="3470"/>
                        <a:pt x="3105" y="2360"/>
                        <a:pt x="4168" y="1752"/>
                      </a:cubicBezTo>
                      <a:cubicBezTo>
                        <a:pt x="5230" y="1144"/>
                        <a:pt x="6342" y="947"/>
                        <a:pt x="7578" y="658"/>
                      </a:cubicBezTo>
                      <a:cubicBezTo>
                        <a:pt x="8814" y="369"/>
                        <a:pt x="10198" y="-102"/>
                        <a:pt x="11582" y="20"/>
                      </a:cubicBezTo>
                      <a:cubicBezTo>
                        <a:pt x="12966" y="141"/>
                        <a:pt x="14523" y="612"/>
                        <a:pt x="15882" y="1388"/>
                      </a:cubicBezTo>
                      <a:cubicBezTo>
                        <a:pt x="17241" y="2163"/>
                        <a:pt x="18823" y="3440"/>
                        <a:pt x="19737" y="4671"/>
                      </a:cubicBezTo>
                      <a:cubicBezTo>
                        <a:pt x="20652" y="5902"/>
                        <a:pt x="21245" y="7483"/>
                        <a:pt x="21368" y="8775"/>
                      </a:cubicBezTo>
                      <a:cubicBezTo>
                        <a:pt x="21492" y="10067"/>
                        <a:pt x="21245" y="11390"/>
                        <a:pt x="20479" y="12423"/>
                      </a:cubicBezTo>
                      <a:cubicBezTo>
                        <a:pt x="19713" y="13457"/>
                        <a:pt x="17983" y="14232"/>
                        <a:pt x="16772" y="14977"/>
                      </a:cubicBezTo>
                      <a:cubicBezTo>
                        <a:pt x="15561" y="15722"/>
                        <a:pt x="14350" y="15950"/>
                        <a:pt x="13213" y="16892"/>
                      </a:cubicBezTo>
                      <a:cubicBezTo>
                        <a:pt x="12076" y="17835"/>
                        <a:pt x="10519" y="19887"/>
                        <a:pt x="9951" y="20632"/>
                      </a:cubicBezTo>
                      <a:cubicBezTo>
                        <a:pt x="9382" y="21376"/>
                        <a:pt x="10173" y="21255"/>
                        <a:pt x="9802" y="21361"/>
                      </a:cubicBezTo>
                      <a:cubicBezTo>
                        <a:pt x="9432" y="21468"/>
                        <a:pt x="7875" y="21498"/>
                        <a:pt x="7430" y="20996"/>
                      </a:cubicBezTo>
                      <a:close/>
                    </a:path>
                  </a:pathLst>
                </a:custGeom>
                <a:solidFill>
                  <a:srgbClr val="EBF1DE"/>
                </a:solid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nvGrpSpPr>
                <p:cNvPr id="117" name="Grupo 83">
                  <a:extLst>
                    <a:ext uri="{FF2B5EF4-FFF2-40B4-BE49-F238E27FC236}">
                      <a16:creationId xmlns:a16="http://schemas.microsoft.com/office/drawing/2014/main" id="{552F1DF9-E4A7-45D1-82D9-CCC86EAC38A8}"/>
                    </a:ext>
                  </a:extLst>
                </p:cNvPr>
                <p:cNvGrpSpPr/>
                <p:nvPr/>
              </p:nvGrpSpPr>
              <p:grpSpPr>
                <a:xfrm>
                  <a:off x="154600" y="489337"/>
                  <a:ext cx="1385633" cy="736105"/>
                  <a:chOff x="-116520" y="196363"/>
                  <a:chExt cx="1385632" cy="736103"/>
                </a:xfrm>
              </p:grpSpPr>
              <p:sp>
                <p:nvSpPr>
                  <p:cNvPr id="118" name="Line">
                    <a:extLst>
                      <a:ext uri="{FF2B5EF4-FFF2-40B4-BE49-F238E27FC236}">
                        <a16:creationId xmlns:a16="http://schemas.microsoft.com/office/drawing/2014/main" id="{849C9CFC-BF04-439A-BAC2-71295652177A}"/>
                      </a:ext>
                    </a:extLst>
                  </p:cNvPr>
                  <p:cNvSpPr/>
                  <p:nvPr/>
                </p:nvSpPr>
                <p:spPr>
                  <a:xfrm rot="7942961">
                    <a:off x="794190" y="226355"/>
                    <a:ext cx="251558" cy="695333"/>
                  </a:xfrm>
                  <a:custGeom>
                    <a:avLst/>
                    <a:gdLst/>
                    <a:ahLst/>
                    <a:cxnLst>
                      <a:cxn ang="0">
                        <a:pos x="wd2" y="hd2"/>
                      </a:cxn>
                      <a:cxn ang="5400000">
                        <a:pos x="wd2" y="hd2"/>
                      </a:cxn>
                      <a:cxn ang="10800000">
                        <a:pos x="wd2" y="hd2"/>
                      </a:cxn>
                      <a:cxn ang="16200000">
                        <a:pos x="wd2" y="hd2"/>
                      </a:cxn>
                    </a:cxnLst>
                    <a:rect l="0" t="0" r="r" b="b"/>
                    <a:pathLst>
                      <a:path w="20657" h="21600" extrusionOk="0">
                        <a:moveTo>
                          <a:pt x="19093" y="0"/>
                        </a:moveTo>
                        <a:cubicBezTo>
                          <a:pt x="13568" y="802"/>
                          <a:pt x="6101" y="2592"/>
                          <a:pt x="4231" y="4142"/>
                        </a:cubicBezTo>
                        <a:cubicBezTo>
                          <a:pt x="1763" y="5798"/>
                          <a:pt x="-943" y="8098"/>
                          <a:pt x="321" y="10060"/>
                        </a:cubicBezTo>
                        <a:cubicBezTo>
                          <a:pt x="1329" y="11897"/>
                          <a:pt x="5344" y="15484"/>
                          <a:pt x="8924" y="17458"/>
                        </a:cubicBezTo>
                        <a:cubicBezTo>
                          <a:pt x="11481" y="19563"/>
                          <a:pt x="16732" y="20537"/>
                          <a:pt x="20657"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19" name="Forma libre: forma 85">
                    <a:extLst>
                      <a:ext uri="{FF2B5EF4-FFF2-40B4-BE49-F238E27FC236}">
                        <a16:creationId xmlns:a16="http://schemas.microsoft.com/office/drawing/2014/main" id="{2469B477-44C0-43E8-9F0E-BDF10486D450}"/>
                      </a:ext>
                    </a:extLst>
                  </p:cNvPr>
                  <p:cNvSpPr/>
                  <p:nvPr/>
                </p:nvSpPr>
                <p:spPr>
                  <a:xfrm rot="7600668" flipH="1">
                    <a:off x="631649" y="417264"/>
                    <a:ext cx="268335" cy="695328"/>
                  </a:xfrm>
                  <a:custGeom>
                    <a:avLst/>
                    <a:gdLst/>
                    <a:ahLst/>
                    <a:cxnLst>
                      <a:cxn ang="0">
                        <a:pos x="wd2" y="hd2"/>
                      </a:cxn>
                      <a:cxn ang="5400000">
                        <a:pos x="wd2" y="hd2"/>
                      </a:cxn>
                      <a:cxn ang="10800000">
                        <a:pos x="wd2" y="hd2"/>
                      </a:cxn>
                      <a:cxn ang="16200000">
                        <a:pos x="wd2" y="hd2"/>
                      </a:cxn>
                    </a:cxnLst>
                    <a:rect l="0" t="0" r="r" b="b"/>
                    <a:pathLst>
                      <a:path w="21591" h="21600" extrusionOk="0">
                        <a:moveTo>
                          <a:pt x="19930" y="0"/>
                        </a:moveTo>
                        <a:cubicBezTo>
                          <a:pt x="14082" y="1027"/>
                          <a:pt x="7798" y="2751"/>
                          <a:pt x="4152" y="4142"/>
                        </a:cubicBezTo>
                        <a:cubicBezTo>
                          <a:pt x="1544" y="6152"/>
                          <a:pt x="-9" y="7678"/>
                          <a:pt x="0" y="10060"/>
                        </a:cubicBezTo>
                        <a:cubicBezTo>
                          <a:pt x="1457" y="12733"/>
                          <a:pt x="4105" y="15635"/>
                          <a:pt x="9135" y="17458"/>
                        </a:cubicBezTo>
                        <a:cubicBezTo>
                          <a:pt x="13098" y="19657"/>
                          <a:pt x="16103" y="20274"/>
                          <a:pt x="21591" y="21600"/>
                        </a:cubicBezTo>
                      </a:path>
                    </a:pathLst>
                  </a:custGeom>
                  <a:noFill/>
                  <a:ln w="3175" cap="flat">
                    <a:solidFill>
                      <a:schemeClr val="accent3">
                        <a:lumMod val="50000"/>
                      </a:schemeClr>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0" name="Line">
                    <a:extLst>
                      <a:ext uri="{FF2B5EF4-FFF2-40B4-BE49-F238E27FC236}">
                        <a16:creationId xmlns:a16="http://schemas.microsoft.com/office/drawing/2014/main" id="{0F4FA5EF-5CE1-4D16-9941-747EDE75E1FD}"/>
                      </a:ext>
                    </a:extLst>
                  </p:cNvPr>
                  <p:cNvSpPr/>
                  <p:nvPr/>
                </p:nvSpPr>
                <p:spPr>
                  <a:xfrm rot="6561006">
                    <a:off x="568739" y="-77802"/>
                    <a:ext cx="137435" cy="746612"/>
                  </a:xfrm>
                  <a:custGeom>
                    <a:avLst/>
                    <a:gdLst/>
                    <a:ahLst/>
                    <a:cxnLst>
                      <a:cxn ang="0">
                        <a:pos x="wd2" y="hd2"/>
                      </a:cxn>
                      <a:cxn ang="5400000">
                        <a:pos x="wd2" y="hd2"/>
                      </a:cxn>
                      <a:cxn ang="10800000">
                        <a:pos x="wd2" y="hd2"/>
                      </a:cxn>
                      <a:cxn ang="16200000">
                        <a:pos x="wd2" y="hd2"/>
                      </a:cxn>
                    </a:cxnLst>
                    <a:rect l="0" t="0" r="r" b="b"/>
                    <a:pathLst>
                      <a:path w="20937" h="21600" extrusionOk="0">
                        <a:moveTo>
                          <a:pt x="19367" y="0"/>
                        </a:moveTo>
                        <a:cubicBezTo>
                          <a:pt x="13920" y="1106"/>
                          <a:pt x="5171" y="2367"/>
                          <a:pt x="4450" y="4142"/>
                        </a:cubicBezTo>
                        <a:cubicBezTo>
                          <a:pt x="-25" y="5673"/>
                          <a:pt x="-663" y="7533"/>
                          <a:pt x="524" y="10060"/>
                        </a:cubicBezTo>
                        <a:cubicBezTo>
                          <a:pt x="-370" y="12682"/>
                          <a:pt x="6078" y="15521"/>
                          <a:pt x="9160" y="17458"/>
                        </a:cubicBezTo>
                        <a:cubicBezTo>
                          <a:pt x="12143" y="19337"/>
                          <a:pt x="16423" y="20459"/>
                          <a:pt x="20937"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1" name="Line">
                    <a:extLst>
                      <a:ext uri="{FF2B5EF4-FFF2-40B4-BE49-F238E27FC236}">
                        <a16:creationId xmlns:a16="http://schemas.microsoft.com/office/drawing/2014/main" id="{E326B9A2-2637-42DD-BEA4-BD5EEC3EF262}"/>
                      </a:ext>
                    </a:extLst>
                  </p:cNvPr>
                  <p:cNvSpPr/>
                  <p:nvPr/>
                </p:nvSpPr>
                <p:spPr>
                  <a:xfrm rot="8782097" flipH="1">
                    <a:off x="365247" y="196363"/>
                    <a:ext cx="117079" cy="73610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5450" y="959"/>
                          <a:pt x="6835" y="2601"/>
                          <a:pt x="4154" y="4142"/>
                        </a:cubicBezTo>
                        <a:cubicBezTo>
                          <a:pt x="1116" y="5215"/>
                          <a:pt x="2046" y="7808"/>
                          <a:pt x="0" y="10060"/>
                        </a:cubicBezTo>
                        <a:cubicBezTo>
                          <a:pt x="427" y="12244"/>
                          <a:pt x="5241" y="15846"/>
                          <a:pt x="9138" y="17458"/>
                        </a:cubicBezTo>
                        <a:cubicBezTo>
                          <a:pt x="10675" y="19167"/>
                          <a:pt x="16675" y="20566"/>
                          <a:pt x="21600"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sp>
                <p:nvSpPr>
                  <p:cNvPr id="122" name="Line">
                    <a:extLst>
                      <a:ext uri="{FF2B5EF4-FFF2-40B4-BE49-F238E27FC236}">
                        <a16:creationId xmlns:a16="http://schemas.microsoft.com/office/drawing/2014/main" id="{CD98FCC0-CF86-40C9-928F-450156B32373}"/>
                      </a:ext>
                    </a:extLst>
                  </p:cNvPr>
                  <p:cNvSpPr/>
                  <p:nvPr/>
                </p:nvSpPr>
                <p:spPr>
                  <a:xfrm rot="7600669">
                    <a:off x="541718" y="-251254"/>
                    <a:ext cx="69156" cy="1385632"/>
                  </a:xfrm>
                  <a:custGeom>
                    <a:avLst/>
                    <a:gdLst/>
                    <a:ahLst/>
                    <a:cxnLst>
                      <a:cxn ang="0">
                        <a:pos x="wd2" y="hd2"/>
                      </a:cxn>
                      <a:cxn ang="5400000">
                        <a:pos x="wd2" y="hd2"/>
                      </a:cxn>
                      <a:cxn ang="10800000">
                        <a:pos x="wd2" y="hd2"/>
                      </a:cxn>
                      <a:cxn ang="16200000">
                        <a:pos x="wd2" y="hd2"/>
                      </a:cxn>
                    </a:cxnLst>
                    <a:rect l="0" t="0" r="r" b="b"/>
                    <a:pathLst>
                      <a:path w="20931" h="21600" extrusionOk="0">
                        <a:moveTo>
                          <a:pt x="20931" y="0"/>
                        </a:moveTo>
                        <a:cubicBezTo>
                          <a:pt x="18590" y="1259"/>
                          <a:pt x="15642" y="2203"/>
                          <a:pt x="17535" y="3760"/>
                        </a:cubicBezTo>
                        <a:cubicBezTo>
                          <a:pt x="17649" y="5235"/>
                          <a:pt x="12876" y="7848"/>
                          <a:pt x="12441" y="8920"/>
                        </a:cubicBezTo>
                        <a:cubicBezTo>
                          <a:pt x="10310" y="10074"/>
                          <a:pt x="9817" y="9758"/>
                          <a:pt x="10744" y="10581"/>
                        </a:cubicBezTo>
                        <a:cubicBezTo>
                          <a:pt x="13981" y="11338"/>
                          <a:pt x="14085" y="13044"/>
                          <a:pt x="15837" y="13992"/>
                        </a:cubicBezTo>
                        <a:cubicBezTo>
                          <a:pt x="17880" y="14882"/>
                          <a:pt x="17195" y="15657"/>
                          <a:pt x="14139" y="16353"/>
                        </a:cubicBezTo>
                        <a:cubicBezTo>
                          <a:pt x="12897" y="17118"/>
                          <a:pt x="4572" y="17488"/>
                          <a:pt x="3952" y="18189"/>
                        </a:cubicBezTo>
                        <a:cubicBezTo>
                          <a:pt x="2865" y="18898"/>
                          <a:pt x="863" y="19976"/>
                          <a:pt x="556" y="20551"/>
                        </a:cubicBezTo>
                        <a:cubicBezTo>
                          <a:pt x="-669" y="21129"/>
                          <a:pt x="505" y="21343"/>
                          <a:pt x="556" y="21600"/>
                        </a:cubicBezTo>
                      </a:path>
                    </a:pathLst>
                  </a:custGeom>
                  <a:solidFill>
                    <a:srgbClr val="EBF1DE"/>
                  </a:solidFill>
                  <a:ln w="3175" cap="flat">
                    <a:solidFill>
                      <a:schemeClr val="accent3">
                        <a:lumMod val="50000"/>
                      </a:schemeClr>
                    </a:solidFill>
                    <a:prstDash val="solid"/>
                    <a:miter lim="400000"/>
                  </a:ln>
                  <a:effectLst/>
                </p:spPr>
                <p:txBody>
                  <a:bodyPr wrap="square" lIns="45718" tIns="45718" rIns="45718" bIns="45718" numCol="1" anchor="ctr">
                    <a:noAutofit/>
                  </a:bodyPr>
                  <a:lstStyle/>
                  <a:p>
                    <a:pPr algn="ctr">
                      <a:defRPr>
                        <a:solidFill>
                          <a:srgbClr val="FFFFFF"/>
                        </a:solidFill>
                      </a:defRPr>
                    </a:pPr>
                    <a:endParaRPr lang="en-US" dirty="0"/>
                  </a:p>
                </p:txBody>
              </p:sp>
            </p:grpSp>
          </p:grpSp>
        </p:grpSp>
      </p:gr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FDEC9BC9-FA8E-49D5-8400-C96BA0D96B01}"/>
              </a:ext>
            </a:extLst>
          </p:cNvPr>
          <p:cNvSpPr txBox="1"/>
          <p:nvPr/>
        </p:nvSpPr>
        <p:spPr>
          <a:xfrm>
            <a:off x="4059856" y="5968840"/>
            <a:ext cx="481936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r"/>
            <a:r>
              <a:rPr lang="en-US" sz="800" dirty="0">
                <a:latin typeface="Times New Roman" panose="02020603050405020304" pitchFamily="18" charset="0"/>
                <a:ea typeface="Calibri" panose="020F0502020204030204" pitchFamily="34" charset="0"/>
                <a:cs typeface="Times New Roman" panose="02020603050405020304" pitchFamily="18" charset="0"/>
              </a:rPr>
              <a:t>Images from Gao</a:t>
            </a:r>
            <a:r>
              <a:rPr lang="en-US" sz="800" b="1" dirty="0">
                <a:latin typeface="Times New Roman" panose="02020603050405020304" pitchFamily="18" charset="0"/>
                <a:ea typeface="Calibri" panose="020F0502020204030204" pitchFamily="34" charset="0"/>
                <a:cs typeface="Times New Roman" panose="02020603050405020304" pitchFamily="18" charset="0"/>
              </a:rPr>
              <a:t> </a:t>
            </a:r>
            <a:r>
              <a:rPr lang="en-US" sz="800" dirty="0">
                <a:latin typeface="Times New Roman" panose="02020603050405020304" pitchFamily="18" charset="0"/>
                <a:ea typeface="Calibri" panose="020F0502020204030204" pitchFamily="34" charset="0"/>
                <a:cs typeface="Times New Roman" panose="02020603050405020304" pitchFamily="18" charset="0"/>
              </a:rPr>
              <a:t>(2011) An updated GA signaling “relief of repression” regulatory model. </a:t>
            </a:r>
            <a:r>
              <a:rPr lang="en-US" sz="800" dirty="0" err="1">
                <a:latin typeface="Times New Roman" panose="02020603050405020304" pitchFamily="18" charset="0"/>
                <a:ea typeface="Calibri" panose="020F0502020204030204" pitchFamily="34" charset="0"/>
                <a:cs typeface="Times New Roman" panose="02020603050405020304" pitchFamily="18" charset="0"/>
              </a:rPr>
              <a:t>Mol</a:t>
            </a:r>
            <a:r>
              <a:rPr lang="en-US" sz="800" dirty="0">
                <a:latin typeface="Times New Roman" panose="02020603050405020304" pitchFamily="18" charset="0"/>
                <a:ea typeface="Calibri" panose="020F0502020204030204" pitchFamily="34" charset="0"/>
                <a:cs typeface="Times New Roman" panose="02020603050405020304" pitchFamily="18" charset="0"/>
              </a:rPr>
              <a:t> Plant 4: </a:t>
            </a:r>
            <a:r>
              <a:rPr lang="en-US" sz="800" dirty="0">
                <a:latin typeface="Times New Roman" panose="02020603050405020304" pitchFamily="18" charset="0"/>
                <a:ea typeface="Calibri" panose="020F0502020204030204" pitchFamily="34" charset="0"/>
                <a:cs typeface="Times New Roman" panose="02020603050405020304" pitchFamily="18" charset="0"/>
                <a:hlinkClick r:id="rId3"/>
              </a:rPr>
              <a:t>601-606</a:t>
            </a:r>
            <a:r>
              <a:rPr lang="en-US" sz="800" dirty="0">
                <a:latin typeface="Times New Roman" panose="02020603050405020304" pitchFamily="18" charset="0"/>
                <a:ea typeface="Calibri" panose="020F0502020204030204" pitchFamily="34" charset="0"/>
                <a:cs typeface="Times New Roman" panose="02020603050405020304" pitchFamily="18" charset="0"/>
              </a:rPr>
              <a:t>; </a:t>
            </a:r>
            <a:r>
              <a:rPr lang="en-US" sz="800" dirty="0" err="1">
                <a:latin typeface="Times New Roman" panose="02020603050405020304" pitchFamily="18" charset="0"/>
                <a:ea typeface="Calibri" panose="020F0502020204030204" pitchFamily="34" charset="0"/>
                <a:cs typeface="Times New Roman" panose="02020603050405020304" pitchFamily="18" charset="0"/>
              </a:rPr>
              <a:t>Galvão</a:t>
            </a:r>
            <a:r>
              <a:rPr lang="en-US" sz="800" dirty="0">
                <a:latin typeface="Times New Roman" panose="02020603050405020304" pitchFamily="18" charset="0"/>
                <a:ea typeface="Calibri" panose="020F0502020204030204" pitchFamily="34" charset="0"/>
                <a:cs typeface="Times New Roman" panose="02020603050405020304" pitchFamily="18" charset="0"/>
              </a:rPr>
              <a:t> et al. (2012) Spatial control of flowering by DELLA proteins in </a:t>
            </a:r>
            <a:r>
              <a:rPr lang="en-US" sz="800" i="1" dirty="0">
                <a:latin typeface="Times New Roman" panose="02020603050405020304" pitchFamily="18" charset="0"/>
                <a:ea typeface="Calibri" panose="020F0502020204030204" pitchFamily="34" charset="0"/>
                <a:cs typeface="Times New Roman" panose="02020603050405020304" pitchFamily="18" charset="0"/>
              </a:rPr>
              <a:t>Arabidopsis thaliana</a:t>
            </a:r>
            <a:r>
              <a:rPr lang="en-US" sz="800" dirty="0">
                <a:latin typeface="Times New Roman" panose="02020603050405020304" pitchFamily="18" charset="0"/>
                <a:ea typeface="Calibri" panose="020F0502020204030204" pitchFamily="34" charset="0"/>
                <a:cs typeface="Times New Roman" panose="02020603050405020304" pitchFamily="18" charset="0"/>
              </a:rPr>
              <a:t>. Dev. 139: </a:t>
            </a:r>
            <a:r>
              <a:rPr lang="en-US" sz="800" dirty="0">
                <a:latin typeface="Times New Roman" panose="02020603050405020304" pitchFamily="18" charset="0"/>
                <a:ea typeface="Calibri" panose="020F0502020204030204" pitchFamily="34" charset="0"/>
                <a:cs typeface="Times New Roman" panose="02020603050405020304" pitchFamily="18" charset="0"/>
                <a:hlinkClick r:id="rId4"/>
              </a:rPr>
              <a:t>4072-4082</a:t>
            </a:r>
            <a:r>
              <a:rPr lang="en-US" sz="800" dirty="0">
                <a:latin typeface="Times New Roman" panose="02020603050405020304" pitchFamily="18" charset="0"/>
                <a:ea typeface="Calibri" panose="020F0502020204030204" pitchFamily="34" charset="0"/>
                <a:cs typeface="Times New Roman" panose="02020603050405020304" pitchFamily="18" charset="0"/>
              </a:rPr>
              <a:t>. </a:t>
            </a:r>
            <a:endParaRPr lang="en-US" sz="800" dirty="0">
              <a:latin typeface="Times New Roman" panose="02020603050405020304" pitchFamily="18" charset="0"/>
              <a:cs typeface="Times New Roman" panose="02020603050405020304" pitchFamily="18" charset="0"/>
            </a:endParaRPr>
          </a:p>
        </p:txBody>
      </p:sp>
      <p:sp>
        <p:nvSpPr>
          <p:cNvPr id="33" name="Title 2">
            <a:extLst>
              <a:ext uri="{FF2B5EF4-FFF2-40B4-BE49-F238E27FC236}">
                <a16:creationId xmlns:a16="http://schemas.microsoft.com/office/drawing/2014/main" id="{547103D1-9B73-47E4-A877-BD4F06CD6999}"/>
              </a:ext>
            </a:extLst>
          </p:cNvPr>
          <p:cNvSpPr txBox="1"/>
          <p:nvPr/>
        </p:nvSpPr>
        <p:spPr>
          <a:xfrm>
            <a:off x="0" y="125232"/>
            <a:ext cx="9144000" cy="553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gn="ctr">
              <a:defRPr sz="2400" b="1" u="sng">
                <a:latin typeface="Calibri"/>
                <a:ea typeface="Calibri"/>
                <a:cs typeface="Calibri"/>
                <a:sym typeface="Calibri"/>
              </a:defRPr>
            </a:lvl1pPr>
          </a:lstStyle>
          <a:p>
            <a:r>
              <a:rPr lang="en-US" dirty="0"/>
              <a:t>Components of the GA pathway: Signal transduction</a:t>
            </a:r>
          </a:p>
        </p:txBody>
      </p:sp>
      <p:grpSp>
        <p:nvGrpSpPr>
          <p:cNvPr id="2" name="Grupo 1">
            <a:extLst>
              <a:ext uri="{FF2B5EF4-FFF2-40B4-BE49-F238E27FC236}">
                <a16:creationId xmlns:a16="http://schemas.microsoft.com/office/drawing/2014/main" id="{AD69CCDE-A2B5-4E04-A9C7-8D89F576EA74}"/>
              </a:ext>
            </a:extLst>
          </p:cNvPr>
          <p:cNvGrpSpPr/>
          <p:nvPr/>
        </p:nvGrpSpPr>
        <p:grpSpPr>
          <a:xfrm>
            <a:off x="261258" y="778811"/>
            <a:ext cx="4212400" cy="3240222"/>
            <a:chOff x="261258" y="778811"/>
            <a:chExt cx="4212400" cy="3240222"/>
          </a:xfrm>
        </p:grpSpPr>
        <p:sp>
          <p:nvSpPr>
            <p:cNvPr id="77" name="CuadroTexto 8">
              <a:extLst>
                <a:ext uri="{FF2B5EF4-FFF2-40B4-BE49-F238E27FC236}">
                  <a16:creationId xmlns:a16="http://schemas.microsoft.com/office/drawing/2014/main" id="{CD5DD84E-8C5A-4DE2-ACF0-897108B42CDD}"/>
                </a:ext>
              </a:extLst>
            </p:cNvPr>
            <p:cNvSpPr txBox="1"/>
            <p:nvPr/>
          </p:nvSpPr>
          <p:spPr>
            <a:xfrm>
              <a:off x="264776" y="3161217"/>
              <a:ext cx="4208882" cy="8309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1600" b="1">
                  <a:latin typeface="Calibri"/>
                  <a:ea typeface="Calibri"/>
                  <a:cs typeface="Calibri"/>
                  <a:sym typeface="Calibri"/>
                </a:defRPr>
              </a:pPr>
              <a:r>
                <a:rPr lang="en-US" dirty="0"/>
                <a:t>Binding of </a:t>
              </a:r>
              <a:r>
                <a:rPr lang="en-US" dirty="0">
                  <a:solidFill>
                    <a:schemeClr val="accent4"/>
                  </a:solidFill>
                </a:rPr>
                <a:t>GA</a:t>
              </a:r>
              <a:r>
                <a:rPr lang="en-US" dirty="0"/>
                <a:t> to </a:t>
              </a:r>
              <a:r>
                <a:rPr lang="en-US" dirty="0">
                  <a:solidFill>
                    <a:schemeClr val="accent5"/>
                  </a:solidFill>
                </a:rPr>
                <a:t>GID</a:t>
              </a:r>
              <a:r>
                <a:rPr lang="en-US" dirty="0"/>
                <a:t> (GA receptor) triggers the degradation of </a:t>
              </a:r>
              <a:r>
                <a:rPr lang="en-US" dirty="0">
                  <a:solidFill>
                    <a:schemeClr val="accent3">
                      <a:lumMod val="50000"/>
                    </a:schemeClr>
                  </a:solidFill>
                </a:rPr>
                <a:t>DELLA</a:t>
              </a:r>
              <a:r>
                <a:rPr lang="en-US" dirty="0">
                  <a:solidFill>
                    <a:schemeClr val="tx1"/>
                  </a:solidFill>
                </a:rPr>
                <a:t> proteins</a:t>
              </a:r>
              <a:r>
                <a:rPr lang="en-US" dirty="0"/>
                <a:t>, negative regulators of plant growth</a:t>
              </a:r>
            </a:p>
          </p:txBody>
        </p:sp>
        <p:sp>
          <p:nvSpPr>
            <p:cNvPr id="34" name="Rectángulo 13">
              <a:extLst>
                <a:ext uri="{FF2B5EF4-FFF2-40B4-BE49-F238E27FC236}">
                  <a16:creationId xmlns:a16="http://schemas.microsoft.com/office/drawing/2014/main" id="{FBE6C4C4-0E12-4C94-827F-E5C2B8B26F62}"/>
                </a:ext>
              </a:extLst>
            </p:cNvPr>
            <p:cNvSpPr/>
            <p:nvPr/>
          </p:nvSpPr>
          <p:spPr>
            <a:xfrm>
              <a:off x="264776" y="778811"/>
              <a:ext cx="4208882" cy="3240222"/>
            </a:xfrm>
            <a:prstGeom prst="rect">
              <a:avLst/>
            </a:prstGeom>
            <a:ln w="19050">
              <a:solidFill>
                <a:schemeClr val="tx1"/>
              </a:solidFill>
              <a:prstDash val="sysDash"/>
            </a:ln>
          </p:spPr>
          <p:txBody>
            <a:bodyPr lIns="45718" tIns="45718" rIns="45718" bIns="45718" anchor="ctr"/>
            <a:lstStyle/>
            <a:p>
              <a:pPr algn="ctr">
                <a:defRPr>
                  <a:solidFill>
                    <a:srgbClr val="FFFFFF"/>
                  </a:solidFill>
                </a:defRPr>
              </a:pPr>
              <a:endParaRPr lang="en-US" dirty="0"/>
            </a:p>
          </p:txBody>
        </p:sp>
        <p:pic>
          <p:nvPicPr>
            <p:cNvPr id="1026" name="Picture 2" descr="A &amp;#39;Relief of Repression&amp;#39; Model Describing the GID1–GA– DELLA Regulatory...  | Download Scientific Diagram">
              <a:extLst>
                <a:ext uri="{FF2B5EF4-FFF2-40B4-BE49-F238E27FC236}">
                  <a16:creationId xmlns:a16="http://schemas.microsoft.com/office/drawing/2014/main" id="{03F2A88D-7366-4961-8B58-76BB75FE9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47" y="1276644"/>
              <a:ext cx="3353909" cy="1800000"/>
            </a:xfrm>
            <a:prstGeom prst="rect">
              <a:avLst/>
            </a:prstGeom>
            <a:noFill/>
            <a:extLst>
              <a:ext uri="{909E8E84-426E-40DD-AFC4-6F175D3DCCD1}">
                <a14:hiddenFill xmlns:a14="http://schemas.microsoft.com/office/drawing/2010/main">
                  <a:solidFill>
                    <a:srgbClr val="FFFFFF"/>
                  </a:solidFill>
                </a14:hiddenFill>
              </a:ext>
            </a:extLst>
          </p:spPr>
        </p:pic>
        <p:sp>
          <p:nvSpPr>
            <p:cNvPr id="42" name="CuadroTexto 7">
              <a:extLst>
                <a:ext uri="{FF2B5EF4-FFF2-40B4-BE49-F238E27FC236}">
                  <a16:creationId xmlns:a16="http://schemas.microsoft.com/office/drawing/2014/main" id="{9597547F-32C1-4A8C-82DD-312EBFADE8D6}"/>
                </a:ext>
              </a:extLst>
            </p:cNvPr>
            <p:cNvSpPr txBox="1"/>
            <p:nvPr/>
          </p:nvSpPr>
          <p:spPr>
            <a:xfrm>
              <a:off x="261258" y="863033"/>
              <a:ext cx="4063045"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r>
                <a:rPr lang="en-US" sz="1800" b="1" i="0" dirty="0">
                  <a:solidFill>
                    <a:srgbClr val="111111"/>
                  </a:solidFill>
                  <a:effectLst/>
                  <a:latin typeface="Calibri" panose="020F0502020204030204" pitchFamily="34" charset="0"/>
                  <a:cs typeface="Calibri" panose="020F0502020204030204" pitchFamily="34" charset="0"/>
                </a:rPr>
                <a:t>“RELIEF OF REPRESSION” MODEL</a:t>
              </a:r>
            </a:p>
          </p:txBody>
        </p:sp>
      </p:grpSp>
      <p:grpSp>
        <p:nvGrpSpPr>
          <p:cNvPr id="5" name="Grupo 4">
            <a:extLst>
              <a:ext uri="{FF2B5EF4-FFF2-40B4-BE49-F238E27FC236}">
                <a16:creationId xmlns:a16="http://schemas.microsoft.com/office/drawing/2014/main" id="{D58ECD7E-8110-4FA0-867D-3B0B120B7184}"/>
              </a:ext>
            </a:extLst>
          </p:cNvPr>
          <p:cNvGrpSpPr/>
          <p:nvPr/>
        </p:nvGrpSpPr>
        <p:grpSpPr>
          <a:xfrm>
            <a:off x="264776" y="4123035"/>
            <a:ext cx="4208882" cy="1720045"/>
            <a:chOff x="264776" y="4123035"/>
            <a:chExt cx="4208882" cy="1720045"/>
          </a:xfrm>
        </p:grpSpPr>
        <p:sp>
          <p:nvSpPr>
            <p:cNvPr id="47" name="CuadroTexto 46">
              <a:extLst>
                <a:ext uri="{FF2B5EF4-FFF2-40B4-BE49-F238E27FC236}">
                  <a16:creationId xmlns:a16="http://schemas.microsoft.com/office/drawing/2014/main" id="{85D4CCEE-CAE8-4D05-81DD-578210E19F1C}"/>
                </a:ext>
              </a:extLst>
            </p:cNvPr>
            <p:cNvSpPr txBox="1"/>
            <p:nvPr/>
          </p:nvSpPr>
          <p:spPr>
            <a:xfrm>
              <a:off x="556399" y="4204660"/>
              <a:ext cx="1190385"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GA signaling </a:t>
              </a:r>
            </a:p>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repressors</a:t>
              </a:r>
              <a:endParaRPr kumimoji="0" lang="en-U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sp>
          <p:nvSpPr>
            <p:cNvPr id="54" name="CuadroTexto 53">
              <a:extLst>
                <a:ext uri="{FF2B5EF4-FFF2-40B4-BE49-F238E27FC236}">
                  <a16:creationId xmlns:a16="http://schemas.microsoft.com/office/drawing/2014/main" id="{9BCD920B-D87C-440E-98D7-34987F1C8A9E}"/>
                </a:ext>
              </a:extLst>
            </p:cNvPr>
            <p:cNvSpPr txBox="1"/>
            <p:nvPr/>
          </p:nvSpPr>
          <p:spPr>
            <a:xfrm>
              <a:off x="2935343" y="4215020"/>
              <a:ext cx="131702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GA responsive</a:t>
              </a:r>
            </a:p>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 genes</a:t>
              </a:r>
              <a:endParaRPr kumimoji="0" lang="en-U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sp>
          <p:nvSpPr>
            <p:cNvPr id="55" name="CuadroTexto 54">
              <a:extLst>
                <a:ext uri="{FF2B5EF4-FFF2-40B4-BE49-F238E27FC236}">
                  <a16:creationId xmlns:a16="http://schemas.microsoft.com/office/drawing/2014/main" id="{02F69EA1-1EFC-4EC8-9933-ECC914510B54}"/>
                </a:ext>
              </a:extLst>
            </p:cNvPr>
            <p:cNvSpPr txBox="1"/>
            <p:nvPr/>
          </p:nvSpPr>
          <p:spPr>
            <a:xfrm>
              <a:off x="3229960" y="5453317"/>
              <a:ext cx="788032"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Growth </a:t>
              </a:r>
            </a:p>
          </p:txBody>
        </p:sp>
        <p:grpSp>
          <p:nvGrpSpPr>
            <p:cNvPr id="60" name="Grupo 59">
              <a:extLst>
                <a:ext uri="{FF2B5EF4-FFF2-40B4-BE49-F238E27FC236}">
                  <a16:creationId xmlns:a16="http://schemas.microsoft.com/office/drawing/2014/main" id="{E2979BF9-E7A4-486A-9EF2-8F555C11ECF4}"/>
                </a:ext>
              </a:extLst>
            </p:cNvPr>
            <p:cNvGrpSpPr/>
            <p:nvPr/>
          </p:nvGrpSpPr>
          <p:grpSpPr>
            <a:xfrm rot="10800000" flipH="1">
              <a:off x="1819932" y="4425045"/>
              <a:ext cx="1008000" cy="144000"/>
              <a:chOff x="986598" y="3755354"/>
              <a:chExt cx="719997" cy="144000"/>
            </a:xfrm>
          </p:grpSpPr>
          <p:cxnSp>
            <p:nvCxnSpPr>
              <p:cNvPr id="61" name="Conector recto 60">
                <a:extLst>
                  <a:ext uri="{FF2B5EF4-FFF2-40B4-BE49-F238E27FC236}">
                    <a16:creationId xmlns:a16="http://schemas.microsoft.com/office/drawing/2014/main" id="{E4C8CC8A-EDBC-485E-B6EA-385941C1EA98}"/>
                  </a:ext>
                </a:extLst>
              </p:cNvPr>
              <p:cNvCxnSpPr>
                <a:cxnSpLocks/>
              </p:cNvCxnSpPr>
              <p:nvPr/>
            </p:nvCxnSpPr>
            <p:spPr>
              <a:xfrm>
                <a:off x="1698410" y="3755354"/>
                <a:ext cx="0" cy="144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Conector recto 61">
                <a:extLst>
                  <a:ext uri="{FF2B5EF4-FFF2-40B4-BE49-F238E27FC236}">
                    <a16:creationId xmlns:a16="http://schemas.microsoft.com/office/drawing/2014/main" id="{EAD71BB5-E45F-49A1-B4EF-E45413513DAD}"/>
                  </a:ext>
                </a:extLst>
              </p:cNvPr>
              <p:cNvCxnSpPr>
                <a:cxnSpLocks/>
              </p:cNvCxnSpPr>
              <p:nvPr/>
            </p:nvCxnSpPr>
            <p:spPr>
              <a:xfrm rot="16200000">
                <a:off x="1346597" y="3467351"/>
                <a:ext cx="0" cy="719997"/>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5" name="Conector recto de flecha 34">
              <a:extLst>
                <a:ext uri="{FF2B5EF4-FFF2-40B4-BE49-F238E27FC236}">
                  <a16:creationId xmlns:a16="http://schemas.microsoft.com/office/drawing/2014/main" id="{3FA51B15-FCCC-48A3-9481-A7C838791258}"/>
                </a:ext>
              </a:extLst>
            </p:cNvPr>
            <p:cNvCxnSpPr>
              <a:cxnSpLocks/>
            </p:cNvCxnSpPr>
            <p:nvPr/>
          </p:nvCxnSpPr>
          <p:spPr>
            <a:xfrm>
              <a:off x="3623976" y="4838554"/>
              <a:ext cx="0" cy="576000"/>
            </a:xfrm>
            <a:prstGeom prst="straightConnector1">
              <a:avLst/>
            </a:prstGeom>
            <a:ln w="28575">
              <a:solidFill>
                <a:schemeClr val="tx1"/>
              </a:solidFill>
              <a:prstDash val="solid"/>
              <a:tailEnd type="triangle"/>
            </a:ln>
          </p:spPr>
          <p:style>
            <a:lnRef idx="1">
              <a:schemeClr val="accent6"/>
            </a:lnRef>
            <a:fillRef idx="0">
              <a:schemeClr val="accent6"/>
            </a:fillRef>
            <a:effectRef idx="0">
              <a:schemeClr val="accent6"/>
            </a:effectRef>
            <a:fontRef idx="minor">
              <a:schemeClr val="tx1"/>
            </a:fontRef>
          </p:style>
        </p:cxnSp>
        <p:grpSp>
          <p:nvGrpSpPr>
            <p:cNvPr id="45" name="Grupo 44">
              <a:extLst>
                <a:ext uri="{FF2B5EF4-FFF2-40B4-BE49-F238E27FC236}">
                  <a16:creationId xmlns:a16="http://schemas.microsoft.com/office/drawing/2014/main" id="{A2547B08-664C-43BA-825C-ABF126F544C8}"/>
                </a:ext>
              </a:extLst>
            </p:cNvPr>
            <p:cNvGrpSpPr/>
            <p:nvPr/>
          </p:nvGrpSpPr>
          <p:grpSpPr>
            <a:xfrm rot="5400000" flipH="1">
              <a:off x="931210" y="5066799"/>
              <a:ext cx="504000" cy="144000"/>
              <a:chOff x="1338410" y="3755354"/>
              <a:chExt cx="360000" cy="144000"/>
            </a:xfrm>
          </p:grpSpPr>
          <p:cxnSp>
            <p:nvCxnSpPr>
              <p:cNvPr id="51" name="Conector recto 50">
                <a:extLst>
                  <a:ext uri="{FF2B5EF4-FFF2-40B4-BE49-F238E27FC236}">
                    <a16:creationId xmlns:a16="http://schemas.microsoft.com/office/drawing/2014/main" id="{497C00BD-B0CE-4468-97AB-19F7D7504CAE}"/>
                  </a:ext>
                </a:extLst>
              </p:cNvPr>
              <p:cNvCxnSpPr>
                <a:cxnSpLocks/>
              </p:cNvCxnSpPr>
              <p:nvPr/>
            </p:nvCxnSpPr>
            <p:spPr>
              <a:xfrm>
                <a:off x="1698410" y="3755354"/>
                <a:ext cx="0" cy="144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2" name="Conector recto 51">
                <a:extLst>
                  <a:ext uri="{FF2B5EF4-FFF2-40B4-BE49-F238E27FC236}">
                    <a16:creationId xmlns:a16="http://schemas.microsoft.com/office/drawing/2014/main" id="{5CA30CB6-FB09-4C7E-B18B-707C058F3928}"/>
                  </a:ext>
                </a:extLst>
              </p:cNvPr>
              <p:cNvCxnSpPr>
                <a:cxnSpLocks/>
              </p:cNvCxnSpPr>
              <p:nvPr/>
            </p:nvCxnSpPr>
            <p:spPr>
              <a:xfrm rot="16200000">
                <a:off x="1518410" y="3647339"/>
                <a:ext cx="0" cy="360000"/>
              </a:xfrm>
              <a:prstGeom prst="line">
                <a:avLst/>
              </a:prstGeom>
              <a:ln w="28575"/>
            </p:spPr>
            <p:style>
              <a:lnRef idx="1">
                <a:schemeClr val="dk1"/>
              </a:lnRef>
              <a:fillRef idx="0">
                <a:schemeClr val="dk1"/>
              </a:fillRef>
              <a:effectRef idx="0">
                <a:schemeClr val="dk1"/>
              </a:effectRef>
              <a:fontRef idx="minor">
                <a:schemeClr val="tx1"/>
              </a:fontRef>
            </p:style>
          </p:cxnSp>
        </p:grpSp>
        <p:sp>
          <p:nvSpPr>
            <p:cNvPr id="53" name="CuadroTexto 52">
              <a:extLst>
                <a:ext uri="{FF2B5EF4-FFF2-40B4-BE49-F238E27FC236}">
                  <a16:creationId xmlns:a16="http://schemas.microsoft.com/office/drawing/2014/main" id="{2FB79B00-971B-4E5C-A2AA-EBE33D22EF39}"/>
                </a:ext>
              </a:extLst>
            </p:cNvPr>
            <p:cNvSpPr txBox="1"/>
            <p:nvPr/>
          </p:nvSpPr>
          <p:spPr>
            <a:xfrm>
              <a:off x="1008805" y="5471557"/>
              <a:ext cx="348809"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dirty="0">
                  <a:latin typeface="Calibri" panose="020F0502020204030204" pitchFamily="34" charset="0"/>
                  <a:cs typeface="Calibri" panose="020F0502020204030204" pitchFamily="34" charset="0"/>
                </a:rPr>
                <a:t>GA</a:t>
              </a:r>
              <a:endParaRPr kumimoji="0" lang="en-US"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rial"/>
              </a:endParaRPr>
            </a:p>
          </p:txBody>
        </p:sp>
        <p:cxnSp>
          <p:nvCxnSpPr>
            <p:cNvPr id="57" name="Conector recto de flecha 56">
              <a:extLst>
                <a:ext uri="{FF2B5EF4-FFF2-40B4-BE49-F238E27FC236}">
                  <a16:creationId xmlns:a16="http://schemas.microsoft.com/office/drawing/2014/main" id="{A8BF5268-4E51-4BFE-9E7E-6322DA84DF51}"/>
                </a:ext>
              </a:extLst>
            </p:cNvPr>
            <p:cNvCxnSpPr>
              <a:cxnSpLocks/>
            </p:cNvCxnSpPr>
            <p:nvPr/>
          </p:nvCxnSpPr>
          <p:spPr>
            <a:xfrm rot="16200000">
              <a:off x="2358784" y="5010592"/>
              <a:ext cx="0" cy="1224000"/>
            </a:xfrm>
            <a:prstGeom prst="straightConnector1">
              <a:avLst/>
            </a:prstGeom>
            <a:ln w="28575">
              <a:solidFill>
                <a:schemeClr val="tx1"/>
              </a:solidFill>
              <a:prstDash val="sysDot"/>
              <a:tailEnd type="triangle"/>
            </a:ln>
          </p:spPr>
          <p:style>
            <a:lnRef idx="1">
              <a:schemeClr val="accent6"/>
            </a:lnRef>
            <a:fillRef idx="0">
              <a:schemeClr val="accent6"/>
            </a:fillRef>
            <a:effectRef idx="0">
              <a:schemeClr val="accent6"/>
            </a:effectRef>
            <a:fontRef idx="minor">
              <a:schemeClr val="tx1"/>
            </a:fontRef>
          </p:style>
        </p:cxnSp>
        <p:sp>
          <p:nvSpPr>
            <p:cNvPr id="58" name="Rectángulo 13">
              <a:extLst>
                <a:ext uri="{FF2B5EF4-FFF2-40B4-BE49-F238E27FC236}">
                  <a16:creationId xmlns:a16="http://schemas.microsoft.com/office/drawing/2014/main" id="{6D21BAF7-6583-42BC-9FB8-B43B268A949D}"/>
                </a:ext>
              </a:extLst>
            </p:cNvPr>
            <p:cNvSpPr/>
            <p:nvPr/>
          </p:nvSpPr>
          <p:spPr>
            <a:xfrm>
              <a:off x="264776" y="4123035"/>
              <a:ext cx="4208882" cy="1720045"/>
            </a:xfrm>
            <a:prstGeom prst="rect">
              <a:avLst/>
            </a:prstGeom>
            <a:ln w="19050">
              <a:solidFill>
                <a:schemeClr val="tx1"/>
              </a:solidFill>
              <a:prstDash val="sysDash"/>
            </a:ln>
          </p:spPr>
          <p:txBody>
            <a:bodyPr lIns="45718" tIns="45718" rIns="45718" bIns="45718" anchor="ctr"/>
            <a:lstStyle/>
            <a:p>
              <a:pPr algn="ctr">
                <a:defRPr>
                  <a:solidFill>
                    <a:srgbClr val="FFFFFF"/>
                  </a:solidFill>
                </a:defRPr>
              </a:pPr>
              <a:endParaRPr lang="en-US" dirty="0"/>
            </a:p>
          </p:txBody>
        </p:sp>
      </p:grpSp>
      <p:grpSp>
        <p:nvGrpSpPr>
          <p:cNvPr id="3" name="Grupo 2">
            <a:extLst>
              <a:ext uri="{FF2B5EF4-FFF2-40B4-BE49-F238E27FC236}">
                <a16:creationId xmlns:a16="http://schemas.microsoft.com/office/drawing/2014/main" id="{FACF0300-6249-4BBC-9BCD-B1AA928E3002}"/>
              </a:ext>
            </a:extLst>
          </p:cNvPr>
          <p:cNvGrpSpPr/>
          <p:nvPr/>
        </p:nvGrpSpPr>
        <p:grpSpPr>
          <a:xfrm>
            <a:off x="4572000" y="778811"/>
            <a:ext cx="4307223" cy="2481378"/>
            <a:chOff x="4572000" y="778811"/>
            <a:chExt cx="4307223" cy="2481378"/>
          </a:xfrm>
        </p:grpSpPr>
        <p:sp>
          <p:nvSpPr>
            <p:cNvPr id="81" name="CuadroTexto 17">
              <a:extLst>
                <a:ext uri="{FF2B5EF4-FFF2-40B4-BE49-F238E27FC236}">
                  <a16:creationId xmlns:a16="http://schemas.microsoft.com/office/drawing/2014/main" id="{04D1F04E-056A-4789-A1DE-E39C68F2BE67}"/>
                </a:ext>
              </a:extLst>
            </p:cNvPr>
            <p:cNvSpPr txBox="1"/>
            <p:nvPr/>
          </p:nvSpPr>
          <p:spPr>
            <a:xfrm>
              <a:off x="4674416" y="884138"/>
              <a:ext cx="4196296"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1600" b="1">
                  <a:latin typeface="Calibri"/>
                  <a:ea typeface="Calibri"/>
                  <a:cs typeface="Calibri"/>
                  <a:sym typeface="Calibri"/>
                </a:defRPr>
              </a:pPr>
              <a:r>
                <a:rPr lang="en-US" sz="1800" dirty="0"/>
                <a:t>Mutations in GA receptors delay flowering</a:t>
              </a:r>
            </a:p>
          </p:txBody>
        </p:sp>
        <p:sp>
          <p:nvSpPr>
            <p:cNvPr id="87" name="Rectángulo 86">
              <a:extLst>
                <a:ext uri="{FF2B5EF4-FFF2-40B4-BE49-F238E27FC236}">
                  <a16:creationId xmlns:a16="http://schemas.microsoft.com/office/drawing/2014/main" id="{F543B065-24BE-4595-BFF8-30D4E71BEF7B}"/>
                </a:ext>
              </a:extLst>
            </p:cNvPr>
            <p:cNvSpPr/>
            <p:nvPr/>
          </p:nvSpPr>
          <p:spPr>
            <a:xfrm>
              <a:off x="4572000" y="778811"/>
              <a:ext cx="4307223" cy="2481378"/>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grpSp>
          <p:nvGrpSpPr>
            <p:cNvPr id="16" name="Grupo 15">
              <a:extLst>
                <a:ext uri="{FF2B5EF4-FFF2-40B4-BE49-F238E27FC236}">
                  <a16:creationId xmlns:a16="http://schemas.microsoft.com/office/drawing/2014/main" id="{EE8C89FA-C93E-4454-B1AE-16309716B560}"/>
                </a:ext>
              </a:extLst>
            </p:cNvPr>
            <p:cNvGrpSpPr/>
            <p:nvPr/>
          </p:nvGrpSpPr>
          <p:grpSpPr>
            <a:xfrm>
              <a:off x="4694492" y="1395867"/>
              <a:ext cx="4074267" cy="1764000"/>
              <a:chOff x="4694492" y="1474247"/>
              <a:chExt cx="4074267" cy="1764000"/>
            </a:xfrm>
          </p:grpSpPr>
          <p:pic>
            <p:nvPicPr>
              <p:cNvPr id="10" name="Imagen 9">
                <a:extLst>
                  <a:ext uri="{FF2B5EF4-FFF2-40B4-BE49-F238E27FC236}">
                    <a16:creationId xmlns:a16="http://schemas.microsoft.com/office/drawing/2014/main" id="{B8518834-4095-4329-B2AD-5DCF5D3C8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971" r="67151" b="26391"/>
              <a:stretch/>
            </p:blipFill>
            <p:spPr>
              <a:xfrm>
                <a:off x="7352626" y="1474247"/>
                <a:ext cx="1416133" cy="1762997"/>
              </a:xfrm>
              <a:prstGeom prst="rect">
                <a:avLst/>
              </a:prstGeom>
            </p:spPr>
          </p:pic>
          <p:pic>
            <p:nvPicPr>
              <p:cNvPr id="94" name="Imagen 93">
                <a:extLst>
                  <a:ext uri="{FF2B5EF4-FFF2-40B4-BE49-F238E27FC236}">
                    <a16:creationId xmlns:a16="http://schemas.microsoft.com/office/drawing/2014/main" id="{3896A7F9-8CFA-4AF1-B997-AB7F6A7A7D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90" r="71206" b="76261"/>
              <a:stretch/>
            </p:blipFill>
            <p:spPr>
              <a:xfrm>
                <a:off x="4694492" y="1474247"/>
                <a:ext cx="1116940" cy="1758865"/>
              </a:xfrm>
              <a:prstGeom prst="rect">
                <a:avLst/>
              </a:prstGeom>
            </p:spPr>
          </p:pic>
          <p:pic>
            <p:nvPicPr>
              <p:cNvPr id="95" name="Imagen 94">
                <a:extLst>
                  <a:ext uri="{FF2B5EF4-FFF2-40B4-BE49-F238E27FC236}">
                    <a16:creationId xmlns:a16="http://schemas.microsoft.com/office/drawing/2014/main" id="{8F8879AF-8AB6-442D-AE6F-0DB10F7801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696" t="23390" b="52871"/>
              <a:stretch/>
            </p:blipFill>
            <p:spPr>
              <a:xfrm>
                <a:off x="5830621" y="1479382"/>
                <a:ext cx="1490783" cy="1758865"/>
              </a:xfrm>
              <a:prstGeom prst="rect">
                <a:avLst/>
              </a:prstGeom>
            </p:spPr>
          </p:pic>
        </p:grpSp>
      </p:grpSp>
      <p:grpSp>
        <p:nvGrpSpPr>
          <p:cNvPr id="4" name="Grupo 3">
            <a:extLst>
              <a:ext uri="{FF2B5EF4-FFF2-40B4-BE49-F238E27FC236}">
                <a16:creationId xmlns:a16="http://schemas.microsoft.com/office/drawing/2014/main" id="{A9E70AEB-6B87-41FA-B2B0-A2E154707274}"/>
              </a:ext>
            </a:extLst>
          </p:cNvPr>
          <p:cNvGrpSpPr/>
          <p:nvPr/>
        </p:nvGrpSpPr>
        <p:grpSpPr>
          <a:xfrm>
            <a:off x="4571999" y="3364190"/>
            <a:ext cx="4307224" cy="2481378"/>
            <a:chOff x="4571999" y="3364190"/>
            <a:chExt cx="4307224" cy="2481378"/>
          </a:xfrm>
        </p:grpSpPr>
        <p:sp>
          <p:nvSpPr>
            <p:cNvPr id="88" name="Rectángulo 87">
              <a:extLst>
                <a:ext uri="{FF2B5EF4-FFF2-40B4-BE49-F238E27FC236}">
                  <a16:creationId xmlns:a16="http://schemas.microsoft.com/office/drawing/2014/main" id="{CDC48444-C416-40F6-A21B-C8C06A935347}"/>
                </a:ext>
              </a:extLst>
            </p:cNvPr>
            <p:cNvSpPr/>
            <p:nvPr/>
          </p:nvSpPr>
          <p:spPr>
            <a:xfrm>
              <a:off x="4571999" y="3364190"/>
              <a:ext cx="4307223" cy="2481378"/>
            </a:xfrm>
            <a:prstGeom prst="rect">
              <a:avLst/>
            </a:prstGeom>
            <a:ln w="19050">
              <a:solidFill>
                <a:schemeClr val="tx1"/>
              </a:solidFill>
            </a:ln>
          </p:spPr>
          <p:txBody>
            <a:bodyPr lIns="45718" tIns="45718" rIns="45718" bIns="45718" anchor="ctr"/>
            <a:lstStyle/>
            <a:p>
              <a:pPr algn="ctr">
                <a:defRPr>
                  <a:solidFill>
                    <a:srgbClr val="FFFFFF"/>
                  </a:solidFill>
                </a:defRPr>
              </a:pPr>
              <a:endParaRPr lang="en-US" dirty="0"/>
            </a:p>
          </p:txBody>
        </p:sp>
        <p:sp>
          <p:nvSpPr>
            <p:cNvPr id="89" name="CuadroTexto 17">
              <a:extLst>
                <a:ext uri="{FF2B5EF4-FFF2-40B4-BE49-F238E27FC236}">
                  <a16:creationId xmlns:a16="http://schemas.microsoft.com/office/drawing/2014/main" id="{4FEC0374-569E-4D69-A50B-B9DDB07D8472}"/>
                </a:ext>
              </a:extLst>
            </p:cNvPr>
            <p:cNvSpPr txBox="1"/>
            <p:nvPr/>
          </p:nvSpPr>
          <p:spPr>
            <a:xfrm>
              <a:off x="4571999" y="3457357"/>
              <a:ext cx="4307224" cy="369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1600" b="1">
                  <a:latin typeface="Calibri"/>
                  <a:ea typeface="Calibri"/>
                  <a:cs typeface="Calibri"/>
                  <a:sym typeface="Calibri"/>
                </a:defRPr>
              </a:pPr>
              <a:r>
                <a:rPr lang="en-US" sz="1800" dirty="0"/>
                <a:t>Mutations in DELLAs accelerate flowering</a:t>
              </a:r>
            </a:p>
          </p:txBody>
        </p:sp>
        <p:grpSp>
          <p:nvGrpSpPr>
            <p:cNvPr id="15" name="Grupo 14">
              <a:extLst>
                <a:ext uri="{FF2B5EF4-FFF2-40B4-BE49-F238E27FC236}">
                  <a16:creationId xmlns:a16="http://schemas.microsoft.com/office/drawing/2014/main" id="{B138A62D-1671-4F52-B43E-413C1C090633}"/>
                </a:ext>
              </a:extLst>
            </p:cNvPr>
            <p:cNvGrpSpPr>
              <a:grpSpLocks noChangeAspect="1"/>
            </p:cNvGrpSpPr>
            <p:nvPr/>
          </p:nvGrpSpPr>
          <p:grpSpPr>
            <a:xfrm>
              <a:off x="4674416" y="4042127"/>
              <a:ext cx="4159963" cy="1692000"/>
              <a:chOff x="4715928" y="4139784"/>
              <a:chExt cx="4004345" cy="1628705"/>
            </a:xfrm>
          </p:grpSpPr>
          <p:pic>
            <p:nvPicPr>
              <p:cNvPr id="13" name="Imagen 12">
                <a:extLst>
                  <a:ext uri="{FF2B5EF4-FFF2-40B4-BE49-F238E27FC236}">
                    <a16:creationId xmlns:a16="http://schemas.microsoft.com/office/drawing/2014/main" id="{BDE82C65-C5CD-40F2-976D-19C6E0CDF5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570" t="49082" b="27179"/>
              <a:stretch/>
            </p:blipFill>
            <p:spPr>
              <a:xfrm>
                <a:off x="7289109" y="4139784"/>
                <a:ext cx="1431164" cy="1628027"/>
              </a:xfrm>
              <a:prstGeom prst="rect">
                <a:avLst/>
              </a:prstGeom>
            </p:spPr>
          </p:pic>
          <p:pic>
            <p:nvPicPr>
              <p:cNvPr id="96" name="Imagen 95">
                <a:extLst>
                  <a:ext uri="{FF2B5EF4-FFF2-40B4-BE49-F238E27FC236}">
                    <a16:creationId xmlns:a16="http://schemas.microsoft.com/office/drawing/2014/main" id="{F49DAB41-E421-4A45-A622-12C7FE7CF6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504" r="37715" b="76261"/>
              <a:stretch/>
            </p:blipFill>
            <p:spPr>
              <a:xfrm>
                <a:off x="4715928" y="4140462"/>
                <a:ext cx="1219495" cy="1628027"/>
              </a:xfrm>
              <a:prstGeom prst="rect">
                <a:avLst/>
              </a:prstGeom>
            </p:spPr>
          </p:pic>
          <p:pic>
            <p:nvPicPr>
              <p:cNvPr id="97" name="Imagen 96">
                <a:extLst>
                  <a:ext uri="{FF2B5EF4-FFF2-40B4-BE49-F238E27FC236}">
                    <a16:creationId xmlns:a16="http://schemas.microsoft.com/office/drawing/2014/main" id="{893FF9EA-D5E3-4799-B33C-7ACDDE0846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326" r="71185" b="2936"/>
              <a:stretch/>
            </p:blipFill>
            <p:spPr>
              <a:xfrm>
                <a:off x="5954406" y="4139784"/>
                <a:ext cx="1312096" cy="1628027"/>
              </a:xfrm>
              <a:prstGeom prst="rect">
                <a:avLst/>
              </a:prstGeom>
            </p:spPr>
          </p:pic>
        </p:grpSp>
      </p:grpSp>
    </p:spTree>
    <p:extLst>
      <p:ext uri="{BB962C8B-B14F-4D97-AF65-F5344CB8AC3E}">
        <p14:creationId xmlns:p14="http://schemas.microsoft.com/office/powerpoint/2010/main" val="189565118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Title 2"/>
          <p:cNvSpPr txBox="1"/>
          <p:nvPr/>
        </p:nvSpPr>
        <p:spPr>
          <a:xfrm>
            <a:off x="-60477" y="158405"/>
            <a:ext cx="9276773" cy="553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spAutoFit/>
          </a:bodyPr>
          <a:lstStyle>
            <a:lvl1pPr algn="ctr">
              <a:defRPr sz="2400" b="1" u="sng">
                <a:latin typeface="Calibri"/>
                <a:ea typeface="Calibri"/>
                <a:cs typeface="Calibri"/>
                <a:sym typeface="Calibri"/>
              </a:defRPr>
            </a:lvl1pPr>
          </a:lstStyle>
          <a:p>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Intersections between GA and </a:t>
            </a:r>
            <a:r>
              <a:rPr lang="en-US" dirty="0"/>
              <a:t>photoperiod</a:t>
            </a:r>
            <a:r>
              <a:rPr lang="es-ES" dirty="0"/>
              <a:t> </a:t>
            </a: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pathways </a:t>
            </a:r>
            <a:r>
              <a:rPr lang="en-US" dirty="0">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endParaRPr dirty="0"/>
          </a:p>
        </p:txBody>
      </p:sp>
      <p:sp>
        <p:nvSpPr>
          <p:cNvPr id="1516" name="Text Box 21"/>
          <p:cNvSpPr txBox="1"/>
          <p:nvPr/>
        </p:nvSpPr>
        <p:spPr>
          <a:xfrm>
            <a:off x="268162" y="6061374"/>
            <a:ext cx="8614755"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700"/>
              </a:spcBef>
              <a:defRPr sz="1000" b="1">
                <a:latin typeface="Calibri"/>
                <a:ea typeface="Calibri"/>
                <a:cs typeface="Calibri"/>
                <a:sym typeface="Calibri"/>
              </a:defRPr>
            </a:lvl1pPr>
          </a:lstStyle>
          <a:p>
            <a:pPr lvl="0" hangingPunct="1">
              <a:spcBef>
                <a:spcPts val="0"/>
              </a:spcBef>
              <a:defRPr/>
            </a:pPr>
            <a:r>
              <a:rPr lang="en-US" sz="800" b="0" dirty="0">
                <a:latin typeface="Times New Roman" panose="02020603050405020304" pitchFamily="18" charset="0"/>
                <a:ea typeface="Calibri" panose="020F0502020204030204" pitchFamily="34" charset="0"/>
                <a:cs typeface="Times New Roman" panose="02020603050405020304" pitchFamily="18" charset="0"/>
              </a:rPr>
              <a:t>Images from Kinoshita et al. (2020) Regulation of shoot meristem shape by photoperiodic signaling and phytohormones during floral induction of Arabidopsis.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eLife</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9:e60661</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endParaRPr lang="es-ES" sz="800" b="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23" name="Grupo 17"/>
          <p:cNvGrpSpPr>
            <a:grpSpLocks noChangeAspect="1"/>
          </p:cNvGrpSpPr>
          <p:nvPr/>
        </p:nvGrpSpPr>
        <p:grpSpPr>
          <a:xfrm>
            <a:off x="271610" y="2057179"/>
            <a:ext cx="4212000" cy="1633364"/>
            <a:chOff x="-1" y="0"/>
            <a:chExt cx="3600003" cy="1396037"/>
          </a:xfrm>
        </p:grpSpPr>
        <p:pic>
          <p:nvPicPr>
            <p:cNvPr id="1521" name="Imagen 4" descr="Imagen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 y="-1"/>
              <a:ext cx="3600005" cy="1396039"/>
            </a:xfrm>
            <a:prstGeom prst="rect">
              <a:avLst/>
            </a:prstGeom>
            <a:ln w="12700" cap="flat">
              <a:noFill/>
              <a:miter lim="400000"/>
            </a:ln>
            <a:effectLst/>
          </p:spPr>
        </p:pic>
        <p:pic>
          <p:nvPicPr>
            <p:cNvPr id="1522" name="Imagen 15" descr="Imagen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268431" y="27408"/>
              <a:ext cx="298337" cy="489695"/>
            </a:xfrm>
            <a:prstGeom prst="rect">
              <a:avLst/>
            </a:prstGeom>
            <a:ln w="9525" cap="flat">
              <a:solidFill>
                <a:srgbClr val="FFFFFF"/>
              </a:solidFill>
              <a:prstDash val="sysDot"/>
              <a:round/>
            </a:ln>
            <a:effectLst/>
          </p:spPr>
        </p:pic>
      </p:grpSp>
      <p:grpSp>
        <p:nvGrpSpPr>
          <p:cNvPr id="3" name="Grupo 2">
            <a:extLst>
              <a:ext uri="{FF2B5EF4-FFF2-40B4-BE49-F238E27FC236}">
                <a16:creationId xmlns:a16="http://schemas.microsoft.com/office/drawing/2014/main" id="{EDB3453F-A57A-47F3-B50E-7BAD6FE00649}"/>
              </a:ext>
            </a:extLst>
          </p:cNvPr>
          <p:cNvGrpSpPr/>
          <p:nvPr/>
        </p:nvGrpSpPr>
        <p:grpSpPr>
          <a:xfrm>
            <a:off x="261083" y="968093"/>
            <a:ext cx="4254739" cy="4860968"/>
            <a:chOff x="261083" y="968093"/>
            <a:chExt cx="4254739" cy="4860968"/>
          </a:xfrm>
        </p:grpSpPr>
        <p:grpSp>
          <p:nvGrpSpPr>
            <p:cNvPr id="6" name="Grupo 5">
              <a:extLst>
                <a:ext uri="{FF2B5EF4-FFF2-40B4-BE49-F238E27FC236}">
                  <a16:creationId xmlns:a16="http://schemas.microsoft.com/office/drawing/2014/main" id="{DA448C00-2164-4B15-A344-68346F32CDCD}"/>
                </a:ext>
              </a:extLst>
            </p:cNvPr>
            <p:cNvGrpSpPr>
              <a:grpSpLocks noChangeAspect="1"/>
            </p:cNvGrpSpPr>
            <p:nvPr/>
          </p:nvGrpSpPr>
          <p:grpSpPr>
            <a:xfrm>
              <a:off x="261083" y="4393909"/>
              <a:ext cx="4248000" cy="1428181"/>
              <a:chOff x="346702" y="4181400"/>
              <a:chExt cx="4068994" cy="1368000"/>
            </a:xfrm>
          </p:grpSpPr>
          <p:pic>
            <p:nvPicPr>
              <p:cNvPr id="1520" name="Imagen 13" descr="Imagen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46702" y="4181400"/>
                <a:ext cx="4068994" cy="1368000"/>
              </a:xfrm>
              <a:prstGeom prst="rect">
                <a:avLst/>
              </a:prstGeom>
              <a:ln w="12700">
                <a:miter lim="400000"/>
              </a:ln>
            </p:spPr>
          </p:pic>
          <p:sp>
            <p:nvSpPr>
              <p:cNvPr id="2" name="Forma libre: forma 1">
                <a:extLst>
                  <a:ext uri="{FF2B5EF4-FFF2-40B4-BE49-F238E27FC236}">
                    <a16:creationId xmlns:a16="http://schemas.microsoft.com/office/drawing/2014/main" id="{A1462C84-0790-4325-8503-5FFB477E5DE6}"/>
                  </a:ext>
                </a:extLst>
              </p:cNvPr>
              <p:cNvSpPr/>
              <p:nvPr/>
            </p:nvSpPr>
            <p:spPr>
              <a:xfrm>
                <a:off x="1069788" y="5229411"/>
                <a:ext cx="369398" cy="82059"/>
              </a:xfrm>
              <a:custGeom>
                <a:avLst/>
                <a:gdLst>
                  <a:gd name="connsiteX0" fmla="*/ 0 w 389614"/>
                  <a:gd name="connsiteY0" fmla="*/ 83488 h 83488"/>
                  <a:gd name="connsiteX1" fmla="*/ 63611 w 389614"/>
                  <a:gd name="connsiteY1" fmla="*/ 35780 h 83488"/>
                  <a:gd name="connsiteX2" fmla="*/ 214685 w 389614"/>
                  <a:gd name="connsiteY2" fmla="*/ 3975 h 83488"/>
                  <a:gd name="connsiteX3" fmla="*/ 302150 w 389614"/>
                  <a:gd name="connsiteY3" fmla="*/ 3975 h 83488"/>
                  <a:gd name="connsiteX4" fmla="*/ 389614 w 389614"/>
                  <a:gd name="connsiteY4" fmla="*/ 35780 h 8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614" h="83488">
                    <a:moveTo>
                      <a:pt x="0" y="83488"/>
                    </a:moveTo>
                    <a:cubicBezTo>
                      <a:pt x="13915" y="66260"/>
                      <a:pt x="27830" y="49032"/>
                      <a:pt x="63611" y="35780"/>
                    </a:cubicBezTo>
                    <a:cubicBezTo>
                      <a:pt x="99392" y="22528"/>
                      <a:pt x="174929" y="9276"/>
                      <a:pt x="214685" y="3975"/>
                    </a:cubicBezTo>
                    <a:cubicBezTo>
                      <a:pt x="254441" y="-1326"/>
                      <a:pt x="272995" y="-1326"/>
                      <a:pt x="302150" y="3975"/>
                    </a:cubicBezTo>
                    <a:cubicBezTo>
                      <a:pt x="331305" y="9276"/>
                      <a:pt x="360459" y="22528"/>
                      <a:pt x="389614" y="35780"/>
                    </a:cubicBezTo>
                  </a:path>
                </a:pathLst>
              </a:custGeom>
              <a:noFill/>
              <a:ln w="19050" cap="flat">
                <a:solidFill>
                  <a:schemeClr val="bg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4" name="Forma libre: forma 3">
                <a:extLst>
                  <a:ext uri="{FF2B5EF4-FFF2-40B4-BE49-F238E27FC236}">
                    <a16:creationId xmlns:a16="http://schemas.microsoft.com/office/drawing/2014/main" id="{4103D8EA-EC06-4AC6-99F1-7EE583187E92}"/>
                  </a:ext>
                </a:extLst>
              </p:cNvPr>
              <p:cNvSpPr/>
              <p:nvPr/>
            </p:nvSpPr>
            <p:spPr>
              <a:xfrm>
                <a:off x="2020047" y="4952577"/>
                <a:ext cx="705224" cy="318670"/>
              </a:xfrm>
              <a:custGeom>
                <a:avLst/>
                <a:gdLst>
                  <a:gd name="connsiteX0" fmla="*/ 0 w 705224"/>
                  <a:gd name="connsiteY0" fmla="*/ 318670 h 318670"/>
                  <a:gd name="connsiteX1" fmla="*/ 83671 w 705224"/>
                  <a:gd name="connsiteY1" fmla="*/ 139376 h 318670"/>
                  <a:gd name="connsiteX2" fmla="*/ 167341 w 705224"/>
                  <a:gd name="connsiteY2" fmla="*/ 73635 h 318670"/>
                  <a:gd name="connsiteX3" fmla="*/ 256988 w 705224"/>
                  <a:gd name="connsiteY3" fmla="*/ 13870 h 318670"/>
                  <a:gd name="connsiteX4" fmla="*/ 406400 w 705224"/>
                  <a:gd name="connsiteY4" fmla="*/ 1917 h 318670"/>
                  <a:gd name="connsiteX5" fmla="*/ 508000 w 705224"/>
                  <a:gd name="connsiteY5" fmla="*/ 43752 h 318670"/>
                  <a:gd name="connsiteX6" fmla="*/ 597647 w 705224"/>
                  <a:gd name="connsiteY6" fmla="*/ 121447 h 318670"/>
                  <a:gd name="connsiteX7" fmla="*/ 651435 w 705224"/>
                  <a:gd name="connsiteY7" fmla="*/ 205117 h 318670"/>
                  <a:gd name="connsiteX8" fmla="*/ 705224 w 705224"/>
                  <a:gd name="connsiteY8" fmla="*/ 282811 h 31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224" h="318670">
                    <a:moveTo>
                      <a:pt x="0" y="318670"/>
                    </a:moveTo>
                    <a:cubicBezTo>
                      <a:pt x="27890" y="249442"/>
                      <a:pt x="55781" y="180215"/>
                      <a:pt x="83671" y="139376"/>
                    </a:cubicBezTo>
                    <a:cubicBezTo>
                      <a:pt x="111561" y="98537"/>
                      <a:pt x="138455" y="94553"/>
                      <a:pt x="167341" y="73635"/>
                    </a:cubicBezTo>
                    <a:cubicBezTo>
                      <a:pt x="196227" y="52717"/>
                      <a:pt x="217145" y="25823"/>
                      <a:pt x="256988" y="13870"/>
                    </a:cubicBezTo>
                    <a:cubicBezTo>
                      <a:pt x="296831" y="1917"/>
                      <a:pt x="364565" y="-3063"/>
                      <a:pt x="406400" y="1917"/>
                    </a:cubicBezTo>
                    <a:cubicBezTo>
                      <a:pt x="448235" y="6897"/>
                      <a:pt x="476126" y="23830"/>
                      <a:pt x="508000" y="43752"/>
                    </a:cubicBezTo>
                    <a:cubicBezTo>
                      <a:pt x="539875" y="63674"/>
                      <a:pt x="573741" y="94553"/>
                      <a:pt x="597647" y="121447"/>
                    </a:cubicBezTo>
                    <a:cubicBezTo>
                      <a:pt x="621553" y="148341"/>
                      <a:pt x="633506" y="178223"/>
                      <a:pt x="651435" y="205117"/>
                    </a:cubicBezTo>
                    <a:cubicBezTo>
                      <a:pt x="669364" y="232011"/>
                      <a:pt x="687294" y="257411"/>
                      <a:pt x="705224" y="282811"/>
                    </a:cubicBezTo>
                  </a:path>
                </a:pathLst>
              </a:custGeom>
              <a:noFill/>
              <a:ln w="19050" cap="flat">
                <a:solidFill>
                  <a:schemeClr val="bg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5" name="Forma libre: forma 4">
                <a:extLst>
                  <a:ext uri="{FF2B5EF4-FFF2-40B4-BE49-F238E27FC236}">
                    <a16:creationId xmlns:a16="http://schemas.microsoft.com/office/drawing/2014/main" id="{F30EA80B-BD28-4199-A182-1F7D6C40BEA4}"/>
                  </a:ext>
                </a:extLst>
              </p:cNvPr>
              <p:cNvSpPr/>
              <p:nvPr/>
            </p:nvSpPr>
            <p:spPr>
              <a:xfrm>
                <a:off x="3024094" y="4919366"/>
                <a:ext cx="1195294" cy="274187"/>
              </a:xfrm>
              <a:custGeom>
                <a:avLst/>
                <a:gdLst>
                  <a:gd name="connsiteX0" fmla="*/ 0 w 1195294"/>
                  <a:gd name="connsiteY0" fmla="*/ 214422 h 274187"/>
                  <a:gd name="connsiteX1" fmla="*/ 83671 w 1195294"/>
                  <a:gd name="connsiteY1" fmla="*/ 184540 h 274187"/>
                  <a:gd name="connsiteX2" fmla="*/ 185271 w 1195294"/>
                  <a:gd name="connsiteY2" fmla="*/ 190516 h 274187"/>
                  <a:gd name="connsiteX3" fmla="*/ 233082 w 1195294"/>
                  <a:gd name="connsiteY3" fmla="*/ 220399 h 274187"/>
                  <a:gd name="connsiteX4" fmla="*/ 298824 w 1195294"/>
                  <a:gd name="connsiteY4" fmla="*/ 202469 h 274187"/>
                  <a:gd name="connsiteX5" fmla="*/ 358588 w 1195294"/>
                  <a:gd name="connsiteY5" fmla="*/ 136728 h 274187"/>
                  <a:gd name="connsiteX6" fmla="*/ 502024 w 1195294"/>
                  <a:gd name="connsiteY6" fmla="*/ 35128 h 274187"/>
                  <a:gd name="connsiteX7" fmla="*/ 651435 w 1195294"/>
                  <a:gd name="connsiteY7" fmla="*/ 5246 h 274187"/>
                  <a:gd name="connsiteX8" fmla="*/ 788894 w 1195294"/>
                  <a:gd name="connsiteY8" fmla="*/ 11222 h 274187"/>
                  <a:gd name="connsiteX9" fmla="*/ 926353 w 1195294"/>
                  <a:gd name="connsiteY9" fmla="*/ 112822 h 274187"/>
                  <a:gd name="connsiteX10" fmla="*/ 986118 w 1195294"/>
                  <a:gd name="connsiteY10" fmla="*/ 208446 h 274187"/>
                  <a:gd name="connsiteX11" fmla="*/ 1021977 w 1195294"/>
                  <a:gd name="connsiteY11" fmla="*/ 232352 h 274187"/>
                  <a:gd name="connsiteX12" fmla="*/ 1123577 w 1195294"/>
                  <a:gd name="connsiteY12" fmla="*/ 226375 h 274187"/>
                  <a:gd name="connsiteX13" fmla="*/ 1195294 w 1195294"/>
                  <a:gd name="connsiteY13" fmla="*/ 274187 h 27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294" h="274187">
                    <a:moveTo>
                      <a:pt x="0" y="214422"/>
                    </a:moveTo>
                    <a:cubicBezTo>
                      <a:pt x="26396" y="201473"/>
                      <a:pt x="52793" y="188524"/>
                      <a:pt x="83671" y="184540"/>
                    </a:cubicBezTo>
                    <a:cubicBezTo>
                      <a:pt x="114549" y="180556"/>
                      <a:pt x="160369" y="184540"/>
                      <a:pt x="185271" y="190516"/>
                    </a:cubicBezTo>
                    <a:cubicBezTo>
                      <a:pt x="210173" y="196492"/>
                      <a:pt x="214157" y="218407"/>
                      <a:pt x="233082" y="220399"/>
                    </a:cubicBezTo>
                    <a:cubicBezTo>
                      <a:pt x="252007" y="222391"/>
                      <a:pt x="277906" y="216414"/>
                      <a:pt x="298824" y="202469"/>
                    </a:cubicBezTo>
                    <a:cubicBezTo>
                      <a:pt x="319742" y="188524"/>
                      <a:pt x="324721" y="164618"/>
                      <a:pt x="358588" y="136728"/>
                    </a:cubicBezTo>
                    <a:cubicBezTo>
                      <a:pt x="392455" y="108838"/>
                      <a:pt x="453216" y="57042"/>
                      <a:pt x="502024" y="35128"/>
                    </a:cubicBezTo>
                    <a:cubicBezTo>
                      <a:pt x="550832" y="13214"/>
                      <a:pt x="603623" y="9230"/>
                      <a:pt x="651435" y="5246"/>
                    </a:cubicBezTo>
                    <a:cubicBezTo>
                      <a:pt x="699247" y="1262"/>
                      <a:pt x="743074" y="-6707"/>
                      <a:pt x="788894" y="11222"/>
                    </a:cubicBezTo>
                    <a:cubicBezTo>
                      <a:pt x="834714" y="29151"/>
                      <a:pt x="893482" y="79951"/>
                      <a:pt x="926353" y="112822"/>
                    </a:cubicBezTo>
                    <a:cubicBezTo>
                      <a:pt x="959224" y="145693"/>
                      <a:pt x="970181" y="188524"/>
                      <a:pt x="986118" y="208446"/>
                    </a:cubicBezTo>
                    <a:cubicBezTo>
                      <a:pt x="1002055" y="228368"/>
                      <a:pt x="999067" y="229364"/>
                      <a:pt x="1021977" y="232352"/>
                    </a:cubicBezTo>
                    <a:cubicBezTo>
                      <a:pt x="1044887" y="235340"/>
                      <a:pt x="1094691" y="219403"/>
                      <a:pt x="1123577" y="226375"/>
                    </a:cubicBezTo>
                    <a:cubicBezTo>
                      <a:pt x="1152463" y="233347"/>
                      <a:pt x="1173878" y="253767"/>
                      <a:pt x="1195294" y="274187"/>
                    </a:cubicBezTo>
                  </a:path>
                </a:pathLst>
              </a:custGeom>
              <a:noFill/>
              <a:ln w="19050" cap="flat">
                <a:solidFill>
                  <a:schemeClr val="bg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grpSp>
        <p:sp>
          <p:nvSpPr>
            <p:cNvPr id="1517" name="CuadroTexto 7"/>
            <p:cNvSpPr txBox="1"/>
            <p:nvPr/>
          </p:nvSpPr>
          <p:spPr>
            <a:xfrm>
              <a:off x="268162" y="1052401"/>
              <a:ext cx="4247660"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a:latin typeface="Calibri"/>
                  <a:ea typeface="Calibri"/>
                  <a:cs typeface="Calibri"/>
                  <a:sym typeface="Calibri"/>
                </a:defRPr>
              </a:pPr>
              <a:r>
                <a:rPr sz="1800" dirty="0"/>
                <a:t>After SD to LD shift, </a:t>
              </a:r>
            </a:p>
            <a:p>
              <a:pPr algn="ctr">
                <a:defRPr sz="1600" b="1">
                  <a:latin typeface="Calibri"/>
                  <a:ea typeface="Calibri"/>
                  <a:cs typeface="Calibri"/>
                  <a:sym typeface="Calibri"/>
                </a:defRPr>
              </a:pPr>
              <a:r>
                <a:rPr sz="1800" dirty="0"/>
                <a:t>SAM enlargement (increased number </a:t>
              </a:r>
              <a:endParaRPr lang="es-ES" sz="1800" dirty="0"/>
            </a:p>
            <a:p>
              <a:pPr algn="ctr">
                <a:defRPr sz="1600" b="1">
                  <a:latin typeface="Calibri"/>
                  <a:ea typeface="Calibri"/>
                  <a:cs typeface="Calibri"/>
                  <a:sym typeface="Calibri"/>
                </a:defRPr>
              </a:pPr>
              <a:r>
                <a:rPr lang="es-ES" sz="1800" dirty="0"/>
                <a:t>&amp;</a:t>
              </a:r>
              <a:r>
                <a:rPr sz="1800" dirty="0"/>
                <a:t> size of meristematic cells) …. </a:t>
              </a:r>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endParaRPr sz="1800" dirty="0"/>
            </a:p>
            <a:p>
              <a:pPr algn="ctr">
                <a:defRPr sz="1600" b="1">
                  <a:latin typeface="Calibri"/>
                  <a:ea typeface="Calibri"/>
                  <a:cs typeface="Calibri"/>
                  <a:sym typeface="Calibri"/>
                </a:defRPr>
              </a:pPr>
              <a:r>
                <a:rPr sz="1800" dirty="0"/>
                <a:t>… correlates with SAM doming</a:t>
              </a:r>
            </a:p>
          </p:txBody>
        </p:sp>
        <p:sp>
          <p:nvSpPr>
            <p:cNvPr id="14" name="Rectángulo 13">
              <a:extLst>
                <a:ext uri="{FF2B5EF4-FFF2-40B4-BE49-F238E27FC236}">
                  <a16:creationId xmlns:a16="http://schemas.microsoft.com/office/drawing/2014/main" id="{CF1D15D0-4454-4C33-A88E-C990851ED03D}"/>
                </a:ext>
              </a:extLst>
            </p:cNvPr>
            <p:cNvSpPr/>
            <p:nvPr/>
          </p:nvSpPr>
          <p:spPr>
            <a:xfrm>
              <a:off x="268162" y="968093"/>
              <a:ext cx="4218562" cy="4860968"/>
            </a:xfrm>
            <a:prstGeom prst="rect">
              <a:avLst/>
            </a:prstGeom>
            <a:ln w="19050">
              <a:solidFill>
                <a:schemeClr val="tx1"/>
              </a:solidFill>
            </a:ln>
          </p:spPr>
          <p:txBody>
            <a:bodyPr lIns="45718" tIns="45718" rIns="45718" bIns="45718" anchor="ctr"/>
            <a:lstStyle/>
            <a:p>
              <a:pPr algn="ctr">
                <a:defRPr>
                  <a:solidFill>
                    <a:srgbClr val="FFFFFF"/>
                  </a:solidFill>
                </a:defRPr>
              </a:pPr>
              <a:endParaRPr/>
            </a:p>
          </p:txBody>
        </p:sp>
      </p:grpSp>
      <p:grpSp>
        <p:nvGrpSpPr>
          <p:cNvPr id="7" name="Grupo 6">
            <a:extLst>
              <a:ext uri="{FF2B5EF4-FFF2-40B4-BE49-F238E27FC236}">
                <a16:creationId xmlns:a16="http://schemas.microsoft.com/office/drawing/2014/main" id="{CFADCAFF-4BA3-4065-BC1F-A26F015D862E}"/>
              </a:ext>
            </a:extLst>
          </p:cNvPr>
          <p:cNvGrpSpPr/>
          <p:nvPr/>
        </p:nvGrpSpPr>
        <p:grpSpPr>
          <a:xfrm>
            <a:off x="4611985" y="968092"/>
            <a:ext cx="4320000" cy="4869318"/>
            <a:chOff x="4611985" y="968092"/>
            <a:chExt cx="4320000" cy="4869318"/>
          </a:xfrm>
        </p:grpSpPr>
        <p:sp>
          <p:nvSpPr>
            <p:cNvPr id="1514" name="CuadroTexto 12"/>
            <p:cNvSpPr txBox="1"/>
            <p:nvPr/>
          </p:nvSpPr>
          <p:spPr>
            <a:xfrm>
              <a:off x="4687377" y="1046007"/>
              <a:ext cx="4188461"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a:latin typeface="Calibri"/>
                  <a:ea typeface="Calibri"/>
                  <a:cs typeface="Calibri"/>
                  <a:sym typeface="Calibri"/>
                </a:defRPr>
              </a:pPr>
              <a:r>
                <a:rPr sz="1800" dirty="0"/>
                <a:t>At the floral transition, </a:t>
              </a:r>
            </a:p>
            <a:p>
              <a:pPr algn="ctr">
                <a:defRPr sz="1600" b="1">
                  <a:latin typeface="Calibri"/>
                  <a:ea typeface="Calibri"/>
                  <a:cs typeface="Calibri"/>
                  <a:sym typeface="Calibri"/>
                </a:defRPr>
              </a:pPr>
              <a:r>
                <a:rPr sz="1800" dirty="0"/>
                <a:t>a GA biosynthetic enzyme is activated</a:t>
              </a:r>
            </a:p>
            <a:p>
              <a:pPr algn="ctr">
                <a:defRPr sz="1600" b="1">
                  <a:latin typeface="Calibri"/>
                  <a:ea typeface="Calibri"/>
                  <a:cs typeface="Calibri"/>
                  <a:sym typeface="Calibri"/>
                </a:defRPr>
              </a:pPr>
              <a:r>
                <a:rPr sz="1800" dirty="0"/>
                <a:t> in the SAM… </a:t>
              </a:r>
            </a:p>
          </p:txBody>
        </p:sp>
        <p:pic>
          <p:nvPicPr>
            <p:cNvPr id="1518" name="Imagen 9" descr="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1985" y="2085303"/>
              <a:ext cx="4320000" cy="1401081"/>
            </a:xfrm>
            <a:prstGeom prst="rect">
              <a:avLst/>
            </a:prstGeom>
            <a:ln w="12700">
              <a:miter lim="400000"/>
            </a:ln>
          </p:spPr>
        </p:pic>
        <p:pic>
          <p:nvPicPr>
            <p:cNvPr id="1519" name="Imagen 11" descr="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2340" y="4409921"/>
              <a:ext cx="4276800" cy="1427489"/>
            </a:xfrm>
            <a:prstGeom prst="rect">
              <a:avLst/>
            </a:prstGeom>
            <a:ln w="12700">
              <a:miter lim="400000"/>
            </a:ln>
          </p:spPr>
        </p:pic>
        <p:sp>
          <p:nvSpPr>
            <p:cNvPr id="20" name="Rectángulo 19">
              <a:extLst>
                <a:ext uri="{FF2B5EF4-FFF2-40B4-BE49-F238E27FC236}">
                  <a16:creationId xmlns:a16="http://schemas.microsoft.com/office/drawing/2014/main" id="{FE3F2DBD-3C36-4ED7-A7BA-8A15A17E8C88}"/>
                </a:ext>
              </a:extLst>
            </p:cNvPr>
            <p:cNvSpPr/>
            <p:nvPr/>
          </p:nvSpPr>
          <p:spPr>
            <a:xfrm>
              <a:off x="4664355" y="968092"/>
              <a:ext cx="4218562" cy="4860969"/>
            </a:xfrm>
            <a:prstGeom prst="rect">
              <a:avLst/>
            </a:prstGeom>
            <a:ln w="19050">
              <a:solidFill>
                <a:schemeClr val="tx1"/>
              </a:solidFill>
            </a:ln>
          </p:spPr>
          <p:txBody>
            <a:bodyPr lIns="45718" tIns="45718" rIns="45718" bIns="45718" anchor="ctr"/>
            <a:lstStyle/>
            <a:p>
              <a:pPr algn="ctr">
                <a:defRPr>
                  <a:solidFill>
                    <a:srgbClr val="FFFFFF"/>
                  </a:solidFill>
                </a:defRPr>
              </a:pPr>
              <a:endParaRPr/>
            </a:p>
          </p:txBody>
        </p:sp>
        <p:sp>
          <p:nvSpPr>
            <p:cNvPr id="22" name="CuadroTexto 12">
              <a:extLst>
                <a:ext uri="{FF2B5EF4-FFF2-40B4-BE49-F238E27FC236}">
                  <a16:creationId xmlns:a16="http://schemas.microsoft.com/office/drawing/2014/main" id="{2CA613C4-87BB-45ED-8AC0-B9E54EB99579}"/>
                </a:ext>
              </a:extLst>
            </p:cNvPr>
            <p:cNvSpPr txBox="1"/>
            <p:nvPr/>
          </p:nvSpPr>
          <p:spPr>
            <a:xfrm>
              <a:off x="4622236" y="3703434"/>
              <a:ext cx="4309749"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a:latin typeface="Calibri"/>
                  <a:ea typeface="Calibri"/>
                  <a:cs typeface="Calibri"/>
                  <a:sym typeface="Calibri"/>
                </a:defRPr>
              </a:pPr>
              <a:r>
                <a:rPr sz="1800" dirty="0"/>
                <a:t>… and a GA catabolic enzyme is inactivated </a:t>
              </a:r>
              <a:endParaRPr lang="es-ES" sz="1800" dirty="0"/>
            </a:p>
            <a:p>
              <a:pPr algn="ctr">
                <a:defRPr sz="1600" b="1">
                  <a:latin typeface="Calibri"/>
                  <a:ea typeface="Calibri"/>
                  <a:cs typeface="Calibri"/>
                  <a:sym typeface="Calibri"/>
                </a:defRPr>
              </a:pPr>
              <a:r>
                <a:rPr sz="1800" dirty="0"/>
                <a:t>in the SAM</a:t>
              </a:r>
            </a:p>
          </p:txBody>
        </p:sp>
      </p:gr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Title 2"/>
          <p:cNvSpPr txBox="1">
            <a:spLocks noGrp="1"/>
          </p:cNvSpPr>
          <p:nvPr>
            <p:ph type="title"/>
          </p:nvPr>
        </p:nvSpPr>
        <p:spPr>
          <a:xfrm>
            <a:off x="104308" y="-99532"/>
            <a:ext cx="9144000" cy="1143001"/>
          </a:xfrm>
          <a:prstGeom prst="rect">
            <a:avLst/>
          </a:prstGeom>
        </p:spPr>
        <p:txBody>
          <a:bodyPr/>
          <a:lstStyle>
            <a:lvl1pPr>
              <a:defRPr sz="2400" u="sng">
                <a:latin typeface="Calibri"/>
                <a:ea typeface="Calibri"/>
                <a:cs typeface="Calibri"/>
                <a:sym typeface="Calibri"/>
              </a:defRPr>
            </a:lvl1pPr>
          </a:lstStyle>
          <a:p>
            <a:r>
              <a:rPr lang="en-US" dirty="0"/>
              <a:t>The age pathway: miRNA-mediated regulation of flowering</a:t>
            </a:r>
          </a:p>
        </p:txBody>
      </p:sp>
      <p:sp>
        <p:nvSpPr>
          <p:cNvPr id="1643" name="CuadroTexto 25"/>
          <p:cNvSpPr txBox="1"/>
          <p:nvPr/>
        </p:nvSpPr>
        <p:spPr>
          <a:xfrm>
            <a:off x="2151017" y="5824790"/>
            <a:ext cx="6727867" cy="478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pPr marL="304800" indent="-304800">
              <a:lnSpc>
                <a:spcPct val="107000"/>
              </a:lnSpc>
              <a:spcAft>
                <a:spcPts val="800"/>
              </a:spcAft>
            </a:pPr>
            <a:r>
              <a:rPr lang="en-US" sz="800" b="0" dirty="0">
                <a:solidFill>
                  <a:schemeClr val="tx1"/>
                </a:solidFill>
                <a:latin typeface="Times New Roman" panose="02020603050405020304" pitchFamily="18" charset="0"/>
                <a:cs typeface="Times New Roman" panose="02020603050405020304" pitchFamily="18" charset="0"/>
              </a:rPr>
              <a:t>Images from </a:t>
            </a:r>
            <a:r>
              <a:rPr lang="en-US" sz="800" b="0" dirty="0">
                <a:latin typeface="Times New Roman" panose="02020603050405020304" pitchFamily="18" charset="0"/>
                <a:cs typeface="Times New Roman" panose="02020603050405020304" pitchFamily="18" charset="0"/>
              </a:rPr>
              <a:t>Wang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2014) Regulation of flowering time by the miR156-mediated age pathway. J Exp Bot 65:</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4723-4730</a:t>
            </a:r>
            <a:r>
              <a:rPr lang="en-US" sz="800" b="0" dirty="0">
                <a:latin typeface="Times New Roman" panose="02020603050405020304" pitchFamily="18" charset="0"/>
                <a:ea typeface="Calibri" panose="020F0502020204030204" pitchFamily="34" charset="0"/>
                <a:cs typeface="Times New Roman" panose="02020603050405020304" pitchFamily="18" charset="0"/>
              </a:rPr>
              <a:t>.                                                               See also </a:t>
            </a:r>
            <a:r>
              <a:rPr lang="en-US" sz="800" b="0" dirty="0">
                <a:latin typeface="Times New Roman" panose="02020603050405020304" pitchFamily="18" charset="0"/>
                <a:cs typeface="Times New Roman" panose="02020603050405020304" pitchFamily="18" charset="0"/>
              </a:rPr>
              <a:t>Wu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2009). The sequential action of miR156 and miR172 regulates developmental timing in Arabidopsis. Cell 138:7</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4"/>
              </a:rPr>
              <a:t>50-759</a:t>
            </a:r>
            <a:r>
              <a:rPr lang="en-US" sz="800" b="0" dirty="0">
                <a:latin typeface="Times New Roman" panose="02020603050405020304" pitchFamily="18" charset="0"/>
                <a:cs typeface="Times New Roman" panose="02020603050405020304" pitchFamily="18" charset="0"/>
              </a:rPr>
              <a:t>;                   </a:t>
            </a:r>
            <a:r>
              <a:rPr lang="en-US" sz="800" b="0" dirty="0">
                <a:solidFill>
                  <a:schemeClr val="tx1"/>
                </a:solidFill>
                <a:latin typeface="Times New Roman" panose="02020603050405020304" pitchFamily="18" charset="0"/>
                <a:cs typeface="Times New Roman" panose="02020603050405020304" pitchFamily="18" charset="0"/>
              </a:rPr>
              <a:t>Wang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(2009) miR156-Regulated SPL transcription factors define an endogenous flowering pathway in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 thaliana</a:t>
            </a:r>
            <a:r>
              <a:rPr lang="en-US" sz="800" b="0" dirty="0">
                <a:latin typeface="Times New Roman" panose="02020603050405020304" pitchFamily="18" charset="0"/>
                <a:ea typeface="Calibri" panose="020F0502020204030204" pitchFamily="34" charset="0"/>
                <a:cs typeface="Times New Roman" panose="02020603050405020304" pitchFamily="18" charset="0"/>
              </a:rPr>
              <a:t>. Cell 138(4</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5"/>
              </a:rPr>
              <a:t>):738-749</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2" name="Grupo 1">
            <a:extLst>
              <a:ext uri="{FF2B5EF4-FFF2-40B4-BE49-F238E27FC236}">
                <a16:creationId xmlns:a16="http://schemas.microsoft.com/office/drawing/2014/main" id="{41718CD0-F458-4601-944E-56C93E14090C}"/>
              </a:ext>
            </a:extLst>
          </p:cNvPr>
          <p:cNvGrpSpPr/>
          <p:nvPr/>
        </p:nvGrpSpPr>
        <p:grpSpPr>
          <a:xfrm>
            <a:off x="265756" y="929457"/>
            <a:ext cx="4266284" cy="4773511"/>
            <a:chOff x="265756" y="929457"/>
            <a:chExt cx="4266284" cy="4773511"/>
          </a:xfrm>
        </p:grpSpPr>
        <p:sp>
          <p:nvSpPr>
            <p:cNvPr id="1632" name="13 CuadroTexto"/>
            <p:cNvSpPr txBox="1"/>
            <p:nvPr/>
          </p:nvSpPr>
          <p:spPr>
            <a:xfrm>
              <a:off x="276123" y="4065054"/>
              <a:ext cx="4255917" cy="147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a:latin typeface="Calibri"/>
                  <a:ea typeface="Calibri"/>
                  <a:cs typeface="Calibri"/>
                  <a:sym typeface="Calibri"/>
                </a:defRPr>
              </a:pPr>
              <a:r>
                <a:rPr lang="en-US" sz="1800" dirty="0"/>
                <a:t>In the </a:t>
              </a:r>
              <a:r>
                <a:rPr lang="en-US" sz="1800" u="sng" dirty="0"/>
                <a:t>juvenile phase</a:t>
              </a:r>
              <a:r>
                <a:rPr lang="en-US" sz="1800" dirty="0"/>
                <a:t>,</a:t>
              </a:r>
            </a:p>
            <a:p>
              <a:pPr algn="ctr">
                <a:defRPr sz="1600" b="1">
                  <a:latin typeface="Calibri"/>
                  <a:ea typeface="Calibri"/>
                  <a:cs typeface="Calibri"/>
                  <a:sym typeface="Calibri"/>
                </a:defRPr>
              </a:pPr>
              <a:r>
                <a:rPr lang="en-US" sz="1800" dirty="0"/>
                <a:t>low levels of </a:t>
              </a:r>
              <a:r>
                <a:rPr lang="en-US" sz="1800" i="1" dirty="0"/>
                <a:t>miR172</a:t>
              </a:r>
              <a:r>
                <a:rPr lang="en-US" sz="1800" dirty="0"/>
                <a:t> associate with </a:t>
              </a:r>
            </a:p>
            <a:p>
              <a:pPr algn="ctr">
                <a:defRPr sz="1600" b="1">
                  <a:latin typeface="Calibri"/>
                  <a:ea typeface="Calibri"/>
                  <a:cs typeface="Calibri"/>
                  <a:sym typeface="Calibri"/>
                </a:defRPr>
              </a:pPr>
              <a:r>
                <a:rPr lang="en-US" sz="1800" dirty="0"/>
                <a:t>high expression of </a:t>
              </a:r>
              <a:r>
                <a:rPr lang="en-US" sz="1800" i="1" dirty="0"/>
                <a:t>AP2-like </a:t>
              </a:r>
              <a:r>
                <a:rPr lang="en-US" sz="1800" dirty="0"/>
                <a:t>genes encoding</a:t>
              </a:r>
            </a:p>
            <a:p>
              <a:pPr algn="ctr">
                <a:defRPr sz="1600" b="1">
                  <a:latin typeface="Calibri"/>
                  <a:ea typeface="Calibri"/>
                  <a:cs typeface="Calibri"/>
                  <a:sym typeface="Calibri"/>
                </a:defRPr>
              </a:pPr>
              <a:r>
                <a:rPr lang="en-US" sz="1800" dirty="0"/>
                <a:t> </a:t>
              </a:r>
              <a:r>
                <a:rPr lang="en-US" sz="1800" u="sng" dirty="0"/>
                <a:t>floral repressors</a:t>
              </a:r>
              <a:r>
                <a:rPr lang="en-US" sz="1800" dirty="0"/>
                <a:t>, </a:t>
              </a:r>
            </a:p>
            <a:p>
              <a:pPr algn="ctr">
                <a:defRPr sz="1600" b="1">
                  <a:latin typeface="Calibri"/>
                  <a:ea typeface="Calibri"/>
                  <a:cs typeface="Calibri"/>
                  <a:sym typeface="Calibri"/>
                </a:defRPr>
              </a:pPr>
              <a:r>
                <a:rPr lang="en-US" sz="1800" dirty="0"/>
                <a:t>which prevent flowering in young leaves</a:t>
              </a:r>
            </a:p>
          </p:txBody>
        </p:sp>
        <p:grpSp>
          <p:nvGrpSpPr>
            <p:cNvPr id="1642" name="12 Grupo"/>
            <p:cNvGrpSpPr>
              <a:grpSpLocks noChangeAspect="1"/>
            </p:cNvGrpSpPr>
            <p:nvPr/>
          </p:nvGrpSpPr>
          <p:grpSpPr>
            <a:xfrm>
              <a:off x="387266" y="2128025"/>
              <a:ext cx="4043118" cy="1764000"/>
              <a:chOff x="0" y="-2"/>
              <a:chExt cx="3600001" cy="1570670"/>
            </a:xfrm>
          </p:grpSpPr>
          <p:pic>
            <p:nvPicPr>
              <p:cNvPr id="1638" name="Picture 2" descr="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336861"/>
                <a:ext cx="3600003" cy="1233808"/>
              </a:xfrm>
              <a:prstGeom prst="rect">
                <a:avLst/>
              </a:prstGeom>
              <a:ln w="12700" cap="flat">
                <a:noFill/>
                <a:miter lim="400000"/>
              </a:ln>
              <a:effectLst/>
            </p:spPr>
          </p:pic>
          <p:grpSp>
            <p:nvGrpSpPr>
              <p:cNvPr id="1641" name="7 Grupo"/>
              <p:cNvGrpSpPr/>
              <p:nvPr/>
            </p:nvGrpSpPr>
            <p:grpSpPr>
              <a:xfrm>
                <a:off x="30179" y="-3"/>
                <a:ext cx="3567381" cy="381869"/>
                <a:chOff x="0" y="-1"/>
                <a:chExt cx="3567379" cy="381867"/>
              </a:xfrm>
            </p:grpSpPr>
            <p:pic>
              <p:nvPicPr>
                <p:cNvPr id="1639" name="Picture 2" descr="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477" y="153334"/>
                  <a:ext cx="3515472" cy="228533"/>
                </a:xfrm>
                <a:prstGeom prst="rect">
                  <a:avLst/>
                </a:prstGeom>
                <a:ln w="12700" cap="flat">
                  <a:noFill/>
                  <a:miter lim="400000"/>
                </a:ln>
                <a:effectLst/>
              </p:spPr>
            </p:pic>
            <p:pic>
              <p:nvPicPr>
                <p:cNvPr id="1640" name="Picture 2" descr="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 y="-2"/>
                  <a:ext cx="3567380" cy="98087"/>
                </a:xfrm>
                <a:prstGeom prst="rect">
                  <a:avLst/>
                </a:prstGeom>
                <a:ln w="12700" cap="flat">
                  <a:noFill/>
                  <a:miter lim="400000"/>
                </a:ln>
                <a:effectLst/>
              </p:spPr>
            </p:pic>
          </p:grpSp>
        </p:grpSp>
        <p:grpSp>
          <p:nvGrpSpPr>
            <p:cNvPr id="1650" name="Grupo 3"/>
            <p:cNvGrpSpPr/>
            <p:nvPr/>
          </p:nvGrpSpPr>
          <p:grpSpPr>
            <a:xfrm>
              <a:off x="265756" y="966735"/>
              <a:ext cx="848669" cy="848987"/>
              <a:chOff x="18" y="19"/>
              <a:chExt cx="1030406" cy="1025842"/>
            </a:xfrm>
          </p:grpSpPr>
          <p:sp>
            <p:nvSpPr>
              <p:cNvPr id="1644" name="Forma libre: forma 26"/>
              <p:cNvSpPr/>
              <p:nvPr/>
            </p:nvSpPr>
            <p:spPr>
              <a:xfrm rot="528404" flipH="1">
                <a:off x="534728" y="357290"/>
                <a:ext cx="303929" cy="148101"/>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chemeClr val="accent2"/>
              </a:solidFill>
              <a:ln w="3175"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645" name="Forma libre: forma 29"/>
              <p:cNvSpPr/>
              <p:nvPr/>
            </p:nvSpPr>
            <p:spPr>
              <a:xfrm rot="18882502">
                <a:off x="240090" y="454302"/>
                <a:ext cx="303931" cy="148100"/>
              </a:xfrm>
              <a:custGeom>
                <a:avLst/>
                <a:gdLst/>
                <a:ahLst/>
                <a:cxnLst>
                  <a:cxn ang="0">
                    <a:pos x="wd2" y="hd2"/>
                  </a:cxn>
                  <a:cxn ang="5400000">
                    <a:pos x="wd2" y="hd2"/>
                  </a:cxn>
                  <a:cxn ang="10800000">
                    <a:pos x="wd2" y="hd2"/>
                  </a:cxn>
                  <a:cxn ang="16200000">
                    <a:pos x="wd2" y="hd2"/>
                  </a:cxn>
                </a:cxnLst>
                <a:rect l="0" t="0" r="r" b="b"/>
                <a:pathLst>
                  <a:path w="21576" h="21533" extrusionOk="0">
                    <a:moveTo>
                      <a:pt x="21576" y="21170"/>
                    </a:moveTo>
                    <a:cubicBezTo>
                      <a:pt x="20932" y="20141"/>
                      <a:pt x="20288" y="19113"/>
                      <a:pt x="19644" y="18266"/>
                    </a:cubicBezTo>
                    <a:cubicBezTo>
                      <a:pt x="19000" y="17419"/>
                      <a:pt x="18410" y="16753"/>
                      <a:pt x="17712" y="16088"/>
                    </a:cubicBezTo>
                    <a:cubicBezTo>
                      <a:pt x="17015" y="15422"/>
                      <a:pt x="15995" y="14817"/>
                      <a:pt x="15458" y="14273"/>
                    </a:cubicBezTo>
                    <a:cubicBezTo>
                      <a:pt x="14922" y="13728"/>
                      <a:pt x="14895" y="13244"/>
                      <a:pt x="14492" y="12820"/>
                    </a:cubicBezTo>
                    <a:cubicBezTo>
                      <a:pt x="14090" y="12397"/>
                      <a:pt x="13446" y="12094"/>
                      <a:pt x="13043" y="11731"/>
                    </a:cubicBezTo>
                    <a:cubicBezTo>
                      <a:pt x="12641" y="11368"/>
                      <a:pt x="12453" y="11005"/>
                      <a:pt x="12077" y="10642"/>
                    </a:cubicBezTo>
                    <a:cubicBezTo>
                      <a:pt x="11702" y="10279"/>
                      <a:pt x="11138" y="10461"/>
                      <a:pt x="10789" y="9553"/>
                    </a:cubicBezTo>
                    <a:cubicBezTo>
                      <a:pt x="10441" y="8646"/>
                      <a:pt x="10306" y="6407"/>
                      <a:pt x="9984" y="5197"/>
                    </a:cubicBezTo>
                    <a:cubicBezTo>
                      <a:pt x="9662" y="3987"/>
                      <a:pt x="9233" y="3019"/>
                      <a:pt x="8857" y="2293"/>
                    </a:cubicBezTo>
                    <a:cubicBezTo>
                      <a:pt x="8482" y="1567"/>
                      <a:pt x="8375" y="1204"/>
                      <a:pt x="7731" y="841"/>
                    </a:cubicBezTo>
                    <a:cubicBezTo>
                      <a:pt x="7087" y="478"/>
                      <a:pt x="5718" y="236"/>
                      <a:pt x="4994" y="115"/>
                    </a:cubicBezTo>
                    <a:cubicBezTo>
                      <a:pt x="4269" y="-7"/>
                      <a:pt x="3894" y="-67"/>
                      <a:pt x="3384" y="115"/>
                    </a:cubicBezTo>
                    <a:cubicBezTo>
                      <a:pt x="2874" y="296"/>
                      <a:pt x="2337" y="780"/>
                      <a:pt x="1935" y="1204"/>
                    </a:cubicBezTo>
                    <a:cubicBezTo>
                      <a:pt x="1532" y="1627"/>
                      <a:pt x="1237" y="1990"/>
                      <a:pt x="969" y="2656"/>
                    </a:cubicBezTo>
                    <a:cubicBezTo>
                      <a:pt x="700" y="3321"/>
                      <a:pt x="486" y="4229"/>
                      <a:pt x="325" y="5197"/>
                    </a:cubicBezTo>
                    <a:cubicBezTo>
                      <a:pt x="164" y="6165"/>
                      <a:pt x="-24" y="7254"/>
                      <a:pt x="3" y="8464"/>
                    </a:cubicBezTo>
                    <a:cubicBezTo>
                      <a:pt x="30" y="9674"/>
                      <a:pt x="217" y="11308"/>
                      <a:pt x="486" y="12457"/>
                    </a:cubicBezTo>
                    <a:cubicBezTo>
                      <a:pt x="754" y="13607"/>
                      <a:pt x="1237" y="14454"/>
                      <a:pt x="1613" y="15362"/>
                    </a:cubicBezTo>
                    <a:cubicBezTo>
                      <a:pt x="1988" y="16269"/>
                      <a:pt x="2337" y="17358"/>
                      <a:pt x="2740" y="17903"/>
                    </a:cubicBezTo>
                    <a:cubicBezTo>
                      <a:pt x="3142" y="18447"/>
                      <a:pt x="3572" y="18387"/>
                      <a:pt x="4028" y="18629"/>
                    </a:cubicBezTo>
                    <a:cubicBezTo>
                      <a:pt x="4484" y="18871"/>
                      <a:pt x="5074" y="19234"/>
                      <a:pt x="5477" y="19355"/>
                    </a:cubicBezTo>
                    <a:cubicBezTo>
                      <a:pt x="5879" y="19476"/>
                      <a:pt x="6067" y="19476"/>
                      <a:pt x="6443" y="19355"/>
                    </a:cubicBezTo>
                    <a:cubicBezTo>
                      <a:pt x="6818" y="19234"/>
                      <a:pt x="7328" y="18931"/>
                      <a:pt x="7731" y="18629"/>
                    </a:cubicBezTo>
                    <a:cubicBezTo>
                      <a:pt x="8133" y="18326"/>
                      <a:pt x="8509" y="17903"/>
                      <a:pt x="8857" y="17540"/>
                    </a:cubicBezTo>
                    <a:cubicBezTo>
                      <a:pt x="9206" y="17177"/>
                      <a:pt x="9501" y="16753"/>
                      <a:pt x="9823" y="16451"/>
                    </a:cubicBezTo>
                    <a:cubicBezTo>
                      <a:pt x="10145" y="16148"/>
                      <a:pt x="10494" y="16027"/>
                      <a:pt x="10789" y="15725"/>
                    </a:cubicBezTo>
                    <a:cubicBezTo>
                      <a:pt x="11085" y="15422"/>
                      <a:pt x="11246" y="14878"/>
                      <a:pt x="11594" y="14636"/>
                    </a:cubicBezTo>
                    <a:cubicBezTo>
                      <a:pt x="11943" y="14393"/>
                      <a:pt x="12453" y="14212"/>
                      <a:pt x="12882" y="14273"/>
                    </a:cubicBezTo>
                    <a:cubicBezTo>
                      <a:pt x="13312" y="14333"/>
                      <a:pt x="13768" y="14696"/>
                      <a:pt x="14170" y="14999"/>
                    </a:cubicBezTo>
                    <a:cubicBezTo>
                      <a:pt x="14573" y="15301"/>
                      <a:pt x="15297" y="16088"/>
                      <a:pt x="15297" y="16088"/>
                    </a:cubicBezTo>
                    <a:cubicBezTo>
                      <a:pt x="15566" y="16390"/>
                      <a:pt x="15458" y="16511"/>
                      <a:pt x="15780" y="16814"/>
                    </a:cubicBezTo>
                    <a:cubicBezTo>
                      <a:pt x="16102" y="17116"/>
                      <a:pt x="16773" y="17479"/>
                      <a:pt x="17229" y="17903"/>
                    </a:cubicBezTo>
                    <a:cubicBezTo>
                      <a:pt x="17685" y="18326"/>
                      <a:pt x="18115" y="18931"/>
                      <a:pt x="18517" y="19355"/>
                    </a:cubicBezTo>
                    <a:cubicBezTo>
                      <a:pt x="18920" y="19778"/>
                      <a:pt x="19644" y="20444"/>
                      <a:pt x="19644" y="20444"/>
                    </a:cubicBezTo>
                    <a:cubicBezTo>
                      <a:pt x="19939" y="20807"/>
                      <a:pt x="20288" y="21533"/>
                      <a:pt x="20288" y="21533"/>
                    </a:cubicBezTo>
                    <a:lnTo>
                      <a:pt x="21576" y="21170"/>
                    </a:lnTo>
                    <a:close/>
                  </a:path>
                </a:pathLst>
              </a:custGeom>
              <a:solidFill>
                <a:schemeClr val="accent2"/>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646" name="Forma libre: forma 30"/>
              <p:cNvSpPr/>
              <p:nvPr/>
            </p:nvSpPr>
            <p:spPr>
              <a:xfrm rot="21484332">
                <a:off x="536380" y="459658"/>
                <a:ext cx="488671" cy="32778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2"/>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647" name="Forma libre: forma 31"/>
              <p:cNvSpPr/>
              <p:nvPr/>
            </p:nvSpPr>
            <p:spPr>
              <a:xfrm rot="2926373" flipH="1">
                <a:off x="39973" y="241230"/>
                <a:ext cx="488671" cy="32778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2"/>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648" name="Forma libre: forma 32"/>
              <p:cNvSpPr/>
              <p:nvPr/>
            </p:nvSpPr>
            <p:spPr>
              <a:xfrm rot="16659998">
                <a:off x="484421" y="100147"/>
                <a:ext cx="488675" cy="327779"/>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2"/>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sp>
            <p:nvSpPr>
              <p:cNvPr id="1649" name="Forma libre: forma 33"/>
              <p:cNvSpPr/>
              <p:nvPr/>
            </p:nvSpPr>
            <p:spPr>
              <a:xfrm rot="19169841" flipH="1">
                <a:off x="222951" y="578662"/>
                <a:ext cx="488671" cy="327781"/>
              </a:xfrm>
              <a:custGeom>
                <a:avLst/>
                <a:gdLst/>
                <a:ahLst/>
                <a:cxnLst>
                  <a:cxn ang="0">
                    <a:pos x="wd2" y="hd2"/>
                  </a:cxn>
                  <a:cxn ang="5400000">
                    <a:pos x="wd2" y="hd2"/>
                  </a:cxn>
                  <a:cxn ang="10800000">
                    <a:pos x="wd2" y="hd2"/>
                  </a:cxn>
                  <a:cxn ang="16200000">
                    <a:pos x="wd2" y="hd2"/>
                  </a:cxn>
                </a:cxnLst>
                <a:rect l="0" t="0" r="r" b="b"/>
                <a:pathLst>
                  <a:path w="21541" h="21399" extrusionOk="0">
                    <a:moveTo>
                      <a:pt x="1" y="1698"/>
                    </a:moveTo>
                    <a:cubicBezTo>
                      <a:pt x="42" y="2002"/>
                      <a:pt x="863" y="1637"/>
                      <a:pt x="1478" y="1880"/>
                    </a:cubicBezTo>
                    <a:cubicBezTo>
                      <a:pt x="2093" y="2123"/>
                      <a:pt x="3057" y="2731"/>
                      <a:pt x="3693" y="3156"/>
                    </a:cubicBezTo>
                    <a:cubicBezTo>
                      <a:pt x="4329" y="3581"/>
                      <a:pt x="5293" y="4432"/>
                      <a:pt x="5293" y="4432"/>
                    </a:cubicBezTo>
                    <a:cubicBezTo>
                      <a:pt x="5601" y="4766"/>
                      <a:pt x="5334" y="4614"/>
                      <a:pt x="5540" y="5161"/>
                    </a:cubicBezTo>
                    <a:cubicBezTo>
                      <a:pt x="5745" y="5708"/>
                      <a:pt x="6319" y="6862"/>
                      <a:pt x="6524" y="7713"/>
                    </a:cubicBezTo>
                    <a:cubicBezTo>
                      <a:pt x="6729" y="8564"/>
                      <a:pt x="6668" y="9384"/>
                      <a:pt x="6770" y="10265"/>
                    </a:cubicBezTo>
                    <a:cubicBezTo>
                      <a:pt x="6873" y="11146"/>
                      <a:pt x="6996" y="12148"/>
                      <a:pt x="7139" y="12999"/>
                    </a:cubicBezTo>
                    <a:cubicBezTo>
                      <a:pt x="7283" y="13850"/>
                      <a:pt x="7324" y="14640"/>
                      <a:pt x="7632" y="15369"/>
                    </a:cubicBezTo>
                    <a:cubicBezTo>
                      <a:pt x="7940" y="16098"/>
                      <a:pt x="8986" y="17374"/>
                      <a:pt x="8986" y="17374"/>
                    </a:cubicBezTo>
                    <a:cubicBezTo>
                      <a:pt x="9314" y="17860"/>
                      <a:pt x="9211" y="17890"/>
                      <a:pt x="9601" y="18285"/>
                    </a:cubicBezTo>
                    <a:cubicBezTo>
                      <a:pt x="9991" y="18680"/>
                      <a:pt x="10709" y="19257"/>
                      <a:pt x="11324" y="19743"/>
                    </a:cubicBezTo>
                    <a:cubicBezTo>
                      <a:pt x="11939" y="20229"/>
                      <a:pt x="12719" y="20928"/>
                      <a:pt x="13293" y="21202"/>
                    </a:cubicBezTo>
                    <a:cubicBezTo>
                      <a:pt x="13868" y="21475"/>
                      <a:pt x="14196" y="21384"/>
                      <a:pt x="14770" y="21384"/>
                    </a:cubicBezTo>
                    <a:cubicBezTo>
                      <a:pt x="15345" y="21384"/>
                      <a:pt x="16165" y="21323"/>
                      <a:pt x="16739" y="21202"/>
                    </a:cubicBezTo>
                    <a:cubicBezTo>
                      <a:pt x="17314" y="21080"/>
                      <a:pt x="17765" y="20959"/>
                      <a:pt x="18216" y="20655"/>
                    </a:cubicBezTo>
                    <a:cubicBezTo>
                      <a:pt x="18668" y="20351"/>
                      <a:pt x="19016" y="19834"/>
                      <a:pt x="19447" y="19379"/>
                    </a:cubicBezTo>
                    <a:cubicBezTo>
                      <a:pt x="19878" y="18923"/>
                      <a:pt x="20493" y="18467"/>
                      <a:pt x="20801" y="17921"/>
                    </a:cubicBezTo>
                    <a:cubicBezTo>
                      <a:pt x="21109" y="17374"/>
                      <a:pt x="21170" y="16948"/>
                      <a:pt x="21293" y="16098"/>
                    </a:cubicBezTo>
                    <a:cubicBezTo>
                      <a:pt x="21416" y="15247"/>
                      <a:pt x="21560" y="13759"/>
                      <a:pt x="21539" y="12817"/>
                    </a:cubicBezTo>
                    <a:cubicBezTo>
                      <a:pt x="21519" y="11875"/>
                      <a:pt x="21396" y="11389"/>
                      <a:pt x="21170" y="10447"/>
                    </a:cubicBezTo>
                    <a:cubicBezTo>
                      <a:pt x="20945" y="9505"/>
                      <a:pt x="20493" y="8017"/>
                      <a:pt x="20186" y="7166"/>
                    </a:cubicBezTo>
                    <a:cubicBezTo>
                      <a:pt x="19878" y="6315"/>
                      <a:pt x="19611" y="5829"/>
                      <a:pt x="19324" y="5343"/>
                    </a:cubicBezTo>
                    <a:cubicBezTo>
                      <a:pt x="19037" y="4857"/>
                      <a:pt x="18791" y="4736"/>
                      <a:pt x="18463" y="4250"/>
                    </a:cubicBezTo>
                    <a:cubicBezTo>
                      <a:pt x="18134" y="3764"/>
                      <a:pt x="17786" y="2883"/>
                      <a:pt x="17355" y="2427"/>
                    </a:cubicBezTo>
                    <a:cubicBezTo>
                      <a:pt x="16924" y="1971"/>
                      <a:pt x="16370" y="1789"/>
                      <a:pt x="15878" y="1516"/>
                    </a:cubicBezTo>
                    <a:cubicBezTo>
                      <a:pt x="15386" y="1242"/>
                      <a:pt x="14791" y="969"/>
                      <a:pt x="14401" y="786"/>
                    </a:cubicBezTo>
                    <a:cubicBezTo>
                      <a:pt x="14011" y="604"/>
                      <a:pt x="13786" y="452"/>
                      <a:pt x="13539" y="422"/>
                    </a:cubicBezTo>
                    <a:cubicBezTo>
                      <a:pt x="13293" y="391"/>
                      <a:pt x="12924" y="604"/>
                      <a:pt x="12924" y="604"/>
                    </a:cubicBezTo>
                    <a:cubicBezTo>
                      <a:pt x="12555" y="726"/>
                      <a:pt x="11734" y="1029"/>
                      <a:pt x="11324" y="1151"/>
                    </a:cubicBezTo>
                    <a:cubicBezTo>
                      <a:pt x="10914" y="1272"/>
                      <a:pt x="10463" y="1333"/>
                      <a:pt x="10463" y="1333"/>
                    </a:cubicBezTo>
                    <a:cubicBezTo>
                      <a:pt x="10155" y="1394"/>
                      <a:pt x="9868" y="1364"/>
                      <a:pt x="9478" y="1516"/>
                    </a:cubicBezTo>
                    <a:cubicBezTo>
                      <a:pt x="9088" y="1667"/>
                      <a:pt x="8514" y="2093"/>
                      <a:pt x="8124" y="2245"/>
                    </a:cubicBezTo>
                    <a:cubicBezTo>
                      <a:pt x="7734" y="2396"/>
                      <a:pt x="7570" y="2518"/>
                      <a:pt x="7139" y="2427"/>
                    </a:cubicBezTo>
                    <a:cubicBezTo>
                      <a:pt x="6709" y="2336"/>
                      <a:pt x="5909" y="1880"/>
                      <a:pt x="5540" y="1698"/>
                    </a:cubicBezTo>
                    <a:cubicBezTo>
                      <a:pt x="5170" y="1516"/>
                      <a:pt x="5252" y="1546"/>
                      <a:pt x="4924" y="1333"/>
                    </a:cubicBezTo>
                    <a:cubicBezTo>
                      <a:pt x="4596" y="1121"/>
                      <a:pt x="4022" y="604"/>
                      <a:pt x="3570" y="422"/>
                    </a:cubicBezTo>
                    <a:cubicBezTo>
                      <a:pt x="3119" y="240"/>
                      <a:pt x="2606" y="300"/>
                      <a:pt x="2216" y="240"/>
                    </a:cubicBezTo>
                    <a:cubicBezTo>
                      <a:pt x="1827" y="179"/>
                      <a:pt x="1478" y="-125"/>
                      <a:pt x="1232" y="57"/>
                    </a:cubicBezTo>
                    <a:cubicBezTo>
                      <a:pt x="986" y="240"/>
                      <a:pt x="-40" y="1394"/>
                      <a:pt x="1" y="1698"/>
                    </a:cubicBezTo>
                    <a:close/>
                  </a:path>
                </a:pathLst>
              </a:custGeom>
              <a:solidFill>
                <a:schemeClr val="accent2"/>
              </a:solidFill>
              <a:ln w="6350" cap="flat">
                <a:solidFill>
                  <a:srgbClr val="FFFFFF"/>
                </a:solidFill>
                <a:prstDash val="solid"/>
                <a:round/>
              </a:ln>
              <a:effectLst/>
            </p:spPr>
            <p:txBody>
              <a:bodyPr wrap="square" lIns="45718" tIns="45718" rIns="45718" bIns="45718" numCol="1" anchor="ctr">
                <a:noAutofit/>
              </a:bodyPr>
              <a:lstStyle/>
              <a:p>
                <a:pPr algn="ctr">
                  <a:defRPr>
                    <a:solidFill>
                      <a:srgbClr val="FFFFFF"/>
                    </a:solidFill>
                  </a:defRPr>
                </a:pPr>
                <a:endParaRPr lang="en-US" dirty="0"/>
              </a:p>
            </p:txBody>
          </p:sp>
        </p:grpSp>
        <p:sp>
          <p:nvSpPr>
            <p:cNvPr id="1651" name="13 CuadroTexto"/>
            <p:cNvSpPr txBox="1"/>
            <p:nvPr/>
          </p:nvSpPr>
          <p:spPr>
            <a:xfrm>
              <a:off x="985615" y="1290112"/>
              <a:ext cx="3543020"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b="1">
                  <a:latin typeface="Calibri"/>
                  <a:ea typeface="Calibri"/>
                  <a:cs typeface="Calibri"/>
                  <a:sym typeface="Calibri"/>
                </a:defRPr>
              </a:lvl1pPr>
            </a:lstStyle>
            <a:p>
              <a:r>
                <a:rPr lang="en-US" dirty="0"/>
                <a:t>miR172 and floral repressors</a:t>
              </a:r>
            </a:p>
          </p:txBody>
        </p:sp>
        <p:sp>
          <p:nvSpPr>
            <p:cNvPr id="28" name="Rectángulo 3">
              <a:extLst>
                <a:ext uri="{FF2B5EF4-FFF2-40B4-BE49-F238E27FC236}">
                  <a16:creationId xmlns:a16="http://schemas.microsoft.com/office/drawing/2014/main" id="{3722915F-C81E-446E-940A-D17FB19A6E0F}"/>
                </a:ext>
              </a:extLst>
            </p:cNvPr>
            <p:cNvSpPr/>
            <p:nvPr/>
          </p:nvSpPr>
          <p:spPr>
            <a:xfrm>
              <a:off x="265756" y="929457"/>
              <a:ext cx="4255917" cy="4773511"/>
            </a:xfrm>
            <a:prstGeom prst="rect">
              <a:avLst/>
            </a:prstGeom>
            <a:ln w="19050">
              <a:solidFill>
                <a:schemeClr val="accent2"/>
              </a:solidFill>
              <a:prstDash val="sysDash"/>
            </a:ln>
          </p:spPr>
          <p:txBody>
            <a:bodyPr lIns="45718" tIns="45718" rIns="45718" bIns="45718" anchor="ctr"/>
            <a:lstStyle/>
            <a:p>
              <a:pPr algn="ctr">
                <a:defRPr>
                  <a:solidFill>
                    <a:srgbClr val="FFFFFF"/>
                  </a:solidFill>
                </a:defRPr>
              </a:pPr>
              <a:endParaRPr lang="en-US" dirty="0"/>
            </a:p>
          </p:txBody>
        </p:sp>
      </p:grpSp>
      <p:grpSp>
        <p:nvGrpSpPr>
          <p:cNvPr id="3" name="Grupo 2">
            <a:extLst>
              <a:ext uri="{FF2B5EF4-FFF2-40B4-BE49-F238E27FC236}">
                <a16:creationId xmlns:a16="http://schemas.microsoft.com/office/drawing/2014/main" id="{B76391F6-FEA0-43BC-86C6-B0500BA2E8F5}"/>
              </a:ext>
            </a:extLst>
          </p:cNvPr>
          <p:cNvGrpSpPr/>
          <p:nvPr/>
        </p:nvGrpSpPr>
        <p:grpSpPr>
          <a:xfrm>
            <a:off x="4636131" y="929457"/>
            <a:ext cx="4255917" cy="4773511"/>
            <a:chOff x="4618713" y="929457"/>
            <a:chExt cx="4255917" cy="4773511"/>
          </a:xfrm>
        </p:grpSpPr>
        <p:grpSp>
          <p:nvGrpSpPr>
            <p:cNvPr id="1637" name="11 Grupo"/>
            <p:cNvGrpSpPr>
              <a:grpSpLocks noChangeAspect="1"/>
            </p:cNvGrpSpPr>
            <p:nvPr/>
          </p:nvGrpSpPr>
          <p:grpSpPr>
            <a:xfrm>
              <a:off x="4643182" y="2128023"/>
              <a:ext cx="4006783" cy="1692000"/>
              <a:chOff x="0" y="-1"/>
              <a:chExt cx="3600001" cy="1520222"/>
            </a:xfrm>
          </p:grpSpPr>
          <p:grpSp>
            <p:nvGrpSpPr>
              <p:cNvPr id="1635" name="10 Grupo"/>
              <p:cNvGrpSpPr/>
              <p:nvPr/>
            </p:nvGrpSpPr>
            <p:grpSpPr>
              <a:xfrm>
                <a:off x="29764" y="-2"/>
                <a:ext cx="3567381" cy="357798"/>
                <a:chOff x="-1" y="0"/>
                <a:chExt cx="3567379" cy="357797"/>
              </a:xfrm>
            </p:grpSpPr>
            <p:pic>
              <p:nvPicPr>
                <p:cNvPr id="1633" name="Picture 2" descr="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0010" y="139475"/>
                  <a:ext cx="3466668" cy="218322"/>
                </a:xfrm>
                <a:prstGeom prst="rect">
                  <a:avLst/>
                </a:prstGeom>
                <a:ln w="12700" cap="flat">
                  <a:noFill/>
                  <a:miter lim="400000"/>
                </a:ln>
                <a:effectLst/>
              </p:spPr>
            </p:pic>
            <p:pic>
              <p:nvPicPr>
                <p:cNvPr id="1634" name="Picture 2" descr="Picture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2" y="-1"/>
                  <a:ext cx="3567381" cy="98089"/>
                </a:xfrm>
                <a:prstGeom prst="rect">
                  <a:avLst/>
                </a:prstGeom>
                <a:ln w="12700" cap="flat">
                  <a:noFill/>
                  <a:miter lim="400000"/>
                </a:ln>
                <a:effectLst/>
              </p:spPr>
            </p:pic>
          </p:grpSp>
          <p:pic>
            <p:nvPicPr>
              <p:cNvPr id="1636" name="Picture 2" descr="Picture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 y="354729"/>
                <a:ext cx="3600003" cy="1165492"/>
              </a:xfrm>
              <a:prstGeom prst="rect">
                <a:avLst/>
              </a:prstGeom>
              <a:ln w="12700" cap="flat">
                <a:noFill/>
                <a:miter lim="400000"/>
              </a:ln>
              <a:effectLst/>
            </p:spPr>
          </p:pic>
        </p:grpSp>
        <p:sp>
          <p:nvSpPr>
            <p:cNvPr id="1653" name="13 CuadroTexto"/>
            <p:cNvSpPr txBox="1"/>
            <p:nvPr/>
          </p:nvSpPr>
          <p:spPr>
            <a:xfrm>
              <a:off x="4643182" y="4069384"/>
              <a:ext cx="4205646" cy="147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600" b="1">
                  <a:latin typeface="Calibri"/>
                  <a:ea typeface="Calibri"/>
                  <a:cs typeface="Calibri"/>
                  <a:sym typeface="Calibri"/>
                </a:defRPr>
              </a:pPr>
              <a:r>
                <a:rPr lang="en-US" sz="1800" dirty="0"/>
                <a:t>In the </a:t>
              </a:r>
              <a:r>
                <a:rPr lang="en-US" sz="1800" u="sng" dirty="0"/>
                <a:t>adult phase</a:t>
              </a:r>
              <a:r>
                <a:rPr lang="en-US" sz="1800" dirty="0"/>
                <a:t>,</a:t>
              </a:r>
            </a:p>
            <a:p>
              <a:pPr algn="ctr">
                <a:defRPr sz="1600" b="1">
                  <a:latin typeface="Calibri"/>
                  <a:ea typeface="Calibri"/>
                  <a:cs typeface="Calibri"/>
                  <a:sym typeface="Calibri"/>
                </a:defRPr>
              </a:pPr>
              <a:r>
                <a:rPr lang="en-US" sz="1800" dirty="0"/>
                <a:t>low levels of </a:t>
              </a:r>
              <a:r>
                <a:rPr lang="en-US" sz="1800" i="1" dirty="0"/>
                <a:t>miR156</a:t>
              </a:r>
              <a:r>
                <a:rPr lang="en-US" sz="1800" dirty="0"/>
                <a:t> associate with </a:t>
              </a:r>
            </a:p>
            <a:p>
              <a:pPr algn="ctr">
                <a:defRPr sz="1600" b="1">
                  <a:latin typeface="Calibri"/>
                  <a:ea typeface="Calibri"/>
                  <a:cs typeface="Calibri"/>
                  <a:sym typeface="Calibri"/>
                </a:defRPr>
              </a:pPr>
              <a:r>
                <a:rPr lang="en-US" sz="1800" dirty="0"/>
                <a:t>high expression of </a:t>
              </a:r>
              <a:r>
                <a:rPr lang="en-US" sz="1800" i="1" dirty="0"/>
                <a:t>SPL </a:t>
              </a:r>
              <a:r>
                <a:rPr lang="en-US" sz="1800" dirty="0"/>
                <a:t>genes encoding</a:t>
              </a:r>
            </a:p>
            <a:p>
              <a:pPr algn="ctr">
                <a:defRPr sz="1600" b="1">
                  <a:latin typeface="Calibri"/>
                  <a:ea typeface="Calibri"/>
                  <a:cs typeface="Calibri"/>
                  <a:sym typeface="Calibri"/>
                </a:defRPr>
              </a:pPr>
              <a:r>
                <a:rPr lang="en-US" sz="1800" u="sng" dirty="0"/>
                <a:t>floral activators</a:t>
              </a:r>
              <a:r>
                <a:rPr lang="en-US" sz="1800" dirty="0"/>
                <a:t>, </a:t>
              </a:r>
            </a:p>
            <a:p>
              <a:pPr algn="ctr">
                <a:defRPr sz="1600" b="1">
                  <a:latin typeface="Calibri"/>
                  <a:ea typeface="Calibri"/>
                  <a:cs typeface="Calibri"/>
                  <a:sym typeface="Calibri"/>
                </a:defRPr>
              </a:pPr>
              <a:r>
                <a:rPr lang="en-US" sz="1800" dirty="0"/>
                <a:t>which promote flowering at the shoot apex</a:t>
              </a:r>
            </a:p>
          </p:txBody>
        </p:sp>
        <p:sp>
          <p:nvSpPr>
            <p:cNvPr id="1654" name="Forma libre: forma 28"/>
            <p:cNvSpPr/>
            <p:nvPr/>
          </p:nvSpPr>
          <p:spPr>
            <a:xfrm rot="184940" flipH="1">
              <a:off x="4727605" y="1039766"/>
              <a:ext cx="558822" cy="567861"/>
            </a:xfrm>
            <a:custGeom>
              <a:avLst/>
              <a:gdLst/>
              <a:ahLst/>
              <a:cxnLst>
                <a:cxn ang="0">
                  <a:pos x="wd2" y="hd2"/>
                </a:cxn>
                <a:cxn ang="5400000">
                  <a:pos x="wd2" y="hd2"/>
                </a:cxn>
                <a:cxn ang="10800000">
                  <a:pos x="wd2" y="hd2"/>
                </a:cxn>
                <a:cxn ang="16200000">
                  <a:pos x="wd2" y="hd2"/>
                </a:cxn>
              </a:cxnLst>
              <a:rect l="0" t="0" r="r" b="b"/>
              <a:pathLst>
                <a:path w="18866" h="21350" extrusionOk="0">
                  <a:moveTo>
                    <a:pt x="1501" y="20303"/>
                  </a:moveTo>
                  <a:cubicBezTo>
                    <a:pt x="-1318" y="19221"/>
                    <a:pt x="719" y="16165"/>
                    <a:pt x="608" y="14647"/>
                  </a:cubicBezTo>
                  <a:cubicBezTo>
                    <a:pt x="496" y="13129"/>
                    <a:pt x="608" y="12584"/>
                    <a:pt x="831" y="11195"/>
                  </a:cubicBezTo>
                  <a:cubicBezTo>
                    <a:pt x="1054" y="9806"/>
                    <a:pt x="1342" y="7732"/>
                    <a:pt x="1947" y="6313"/>
                  </a:cubicBezTo>
                  <a:cubicBezTo>
                    <a:pt x="2552" y="4894"/>
                    <a:pt x="3677" y="3584"/>
                    <a:pt x="4459" y="2682"/>
                  </a:cubicBezTo>
                  <a:cubicBezTo>
                    <a:pt x="5240" y="1779"/>
                    <a:pt x="5891" y="1342"/>
                    <a:pt x="6635" y="896"/>
                  </a:cubicBezTo>
                  <a:cubicBezTo>
                    <a:pt x="7380" y="449"/>
                    <a:pt x="8226" y="42"/>
                    <a:pt x="8924" y="3"/>
                  </a:cubicBezTo>
                  <a:cubicBezTo>
                    <a:pt x="9622" y="-37"/>
                    <a:pt x="10542" y="290"/>
                    <a:pt x="10822" y="658"/>
                  </a:cubicBezTo>
                  <a:cubicBezTo>
                    <a:pt x="11101" y="1025"/>
                    <a:pt x="10915" y="1868"/>
                    <a:pt x="10598" y="2205"/>
                  </a:cubicBezTo>
                  <a:cubicBezTo>
                    <a:pt x="10282" y="2543"/>
                    <a:pt x="9566" y="2523"/>
                    <a:pt x="8924" y="2682"/>
                  </a:cubicBezTo>
                  <a:cubicBezTo>
                    <a:pt x="8282" y="2840"/>
                    <a:pt x="7501" y="2771"/>
                    <a:pt x="6747" y="3158"/>
                  </a:cubicBezTo>
                  <a:cubicBezTo>
                    <a:pt x="5994" y="3545"/>
                    <a:pt x="5063" y="4180"/>
                    <a:pt x="4403" y="5003"/>
                  </a:cubicBezTo>
                  <a:cubicBezTo>
                    <a:pt x="3742" y="5827"/>
                    <a:pt x="3194" y="6859"/>
                    <a:pt x="2784" y="8099"/>
                  </a:cubicBezTo>
                  <a:cubicBezTo>
                    <a:pt x="2375" y="9339"/>
                    <a:pt x="1984" y="11552"/>
                    <a:pt x="1947" y="12445"/>
                  </a:cubicBezTo>
                  <a:cubicBezTo>
                    <a:pt x="1910" y="13338"/>
                    <a:pt x="2412" y="13427"/>
                    <a:pt x="2561" y="13457"/>
                  </a:cubicBezTo>
                  <a:cubicBezTo>
                    <a:pt x="2710" y="13487"/>
                    <a:pt x="2803" y="13139"/>
                    <a:pt x="2840" y="12623"/>
                  </a:cubicBezTo>
                  <a:cubicBezTo>
                    <a:pt x="2877" y="12107"/>
                    <a:pt x="2552" y="11195"/>
                    <a:pt x="2784" y="10361"/>
                  </a:cubicBezTo>
                  <a:cubicBezTo>
                    <a:pt x="3017" y="9528"/>
                    <a:pt x="3742" y="8307"/>
                    <a:pt x="4235" y="7623"/>
                  </a:cubicBezTo>
                  <a:cubicBezTo>
                    <a:pt x="4729" y="6938"/>
                    <a:pt x="5194" y="6611"/>
                    <a:pt x="5742" y="6253"/>
                  </a:cubicBezTo>
                  <a:cubicBezTo>
                    <a:pt x="6291" y="5896"/>
                    <a:pt x="7156" y="5539"/>
                    <a:pt x="7529" y="5480"/>
                  </a:cubicBezTo>
                  <a:cubicBezTo>
                    <a:pt x="7901" y="5420"/>
                    <a:pt x="8059" y="5609"/>
                    <a:pt x="7975" y="5896"/>
                  </a:cubicBezTo>
                  <a:cubicBezTo>
                    <a:pt x="7891" y="6184"/>
                    <a:pt x="7473" y="6829"/>
                    <a:pt x="7026" y="7206"/>
                  </a:cubicBezTo>
                  <a:cubicBezTo>
                    <a:pt x="6580" y="7583"/>
                    <a:pt x="5789" y="7563"/>
                    <a:pt x="5296" y="8158"/>
                  </a:cubicBezTo>
                  <a:cubicBezTo>
                    <a:pt x="4803" y="8754"/>
                    <a:pt x="4310" y="10083"/>
                    <a:pt x="4068" y="10778"/>
                  </a:cubicBezTo>
                  <a:cubicBezTo>
                    <a:pt x="3826" y="11472"/>
                    <a:pt x="3817" y="12226"/>
                    <a:pt x="3845" y="12326"/>
                  </a:cubicBezTo>
                  <a:cubicBezTo>
                    <a:pt x="3873" y="12425"/>
                    <a:pt x="3947" y="11800"/>
                    <a:pt x="4235" y="11373"/>
                  </a:cubicBezTo>
                  <a:cubicBezTo>
                    <a:pt x="4524" y="10947"/>
                    <a:pt x="5091" y="10133"/>
                    <a:pt x="5575" y="9766"/>
                  </a:cubicBezTo>
                  <a:cubicBezTo>
                    <a:pt x="6059" y="9399"/>
                    <a:pt x="6691" y="9300"/>
                    <a:pt x="7138" y="9171"/>
                  </a:cubicBezTo>
                  <a:cubicBezTo>
                    <a:pt x="7584" y="9042"/>
                    <a:pt x="7947" y="8863"/>
                    <a:pt x="8254" y="8992"/>
                  </a:cubicBezTo>
                  <a:cubicBezTo>
                    <a:pt x="8561" y="9121"/>
                    <a:pt x="9073" y="9726"/>
                    <a:pt x="8980" y="9944"/>
                  </a:cubicBezTo>
                  <a:cubicBezTo>
                    <a:pt x="8887" y="10163"/>
                    <a:pt x="8161" y="10163"/>
                    <a:pt x="7696" y="10302"/>
                  </a:cubicBezTo>
                  <a:cubicBezTo>
                    <a:pt x="7231" y="10441"/>
                    <a:pt x="6570" y="10480"/>
                    <a:pt x="6189" y="10778"/>
                  </a:cubicBezTo>
                  <a:cubicBezTo>
                    <a:pt x="5808" y="11076"/>
                    <a:pt x="5463" y="11661"/>
                    <a:pt x="5408" y="12088"/>
                  </a:cubicBezTo>
                  <a:cubicBezTo>
                    <a:pt x="5352" y="12514"/>
                    <a:pt x="5640" y="13110"/>
                    <a:pt x="5854" y="13338"/>
                  </a:cubicBezTo>
                  <a:cubicBezTo>
                    <a:pt x="6068" y="13566"/>
                    <a:pt x="6403" y="13784"/>
                    <a:pt x="6691" y="13457"/>
                  </a:cubicBezTo>
                  <a:cubicBezTo>
                    <a:pt x="6980" y="13129"/>
                    <a:pt x="7110" y="11840"/>
                    <a:pt x="7584" y="11373"/>
                  </a:cubicBezTo>
                  <a:cubicBezTo>
                    <a:pt x="8059" y="10907"/>
                    <a:pt x="9017" y="10689"/>
                    <a:pt x="9538" y="10659"/>
                  </a:cubicBezTo>
                  <a:cubicBezTo>
                    <a:pt x="10059" y="10629"/>
                    <a:pt x="10403" y="10927"/>
                    <a:pt x="10710" y="11195"/>
                  </a:cubicBezTo>
                  <a:cubicBezTo>
                    <a:pt x="11017" y="11462"/>
                    <a:pt x="11147" y="11919"/>
                    <a:pt x="11380" y="12266"/>
                  </a:cubicBezTo>
                  <a:cubicBezTo>
                    <a:pt x="11612" y="12613"/>
                    <a:pt x="11929" y="12961"/>
                    <a:pt x="12105" y="13278"/>
                  </a:cubicBezTo>
                  <a:cubicBezTo>
                    <a:pt x="12282" y="13596"/>
                    <a:pt x="12291" y="14280"/>
                    <a:pt x="12440" y="14171"/>
                  </a:cubicBezTo>
                  <a:cubicBezTo>
                    <a:pt x="12589" y="14062"/>
                    <a:pt x="13008" y="13149"/>
                    <a:pt x="12998" y="12623"/>
                  </a:cubicBezTo>
                  <a:cubicBezTo>
                    <a:pt x="12989" y="12097"/>
                    <a:pt x="12682" y="11413"/>
                    <a:pt x="12384" y="11016"/>
                  </a:cubicBezTo>
                  <a:cubicBezTo>
                    <a:pt x="12087" y="10619"/>
                    <a:pt x="11473" y="10530"/>
                    <a:pt x="11212" y="10242"/>
                  </a:cubicBezTo>
                  <a:cubicBezTo>
                    <a:pt x="10952" y="9954"/>
                    <a:pt x="10682" y="9498"/>
                    <a:pt x="10822" y="9290"/>
                  </a:cubicBezTo>
                  <a:cubicBezTo>
                    <a:pt x="10961" y="9081"/>
                    <a:pt x="11622" y="8982"/>
                    <a:pt x="12049" y="8992"/>
                  </a:cubicBezTo>
                  <a:cubicBezTo>
                    <a:pt x="12477" y="9002"/>
                    <a:pt x="13045" y="9022"/>
                    <a:pt x="13389" y="9349"/>
                  </a:cubicBezTo>
                  <a:cubicBezTo>
                    <a:pt x="13733" y="9677"/>
                    <a:pt x="13929" y="10351"/>
                    <a:pt x="14115" y="10956"/>
                  </a:cubicBezTo>
                  <a:cubicBezTo>
                    <a:pt x="14301" y="11562"/>
                    <a:pt x="14431" y="12445"/>
                    <a:pt x="14505" y="12981"/>
                  </a:cubicBezTo>
                  <a:cubicBezTo>
                    <a:pt x="14580" y="13516"/>
                    <a:pt x="14412" y="14290"/>
                    <a:pt x="14561" y="14171"/>
                  </a:cubicBezTo>
                  <a:cubicBezTo>
                    <a:pt x="14710" y="14052"/>
                    <a:pt x="15240" y="13060"/>
                    <a:pt x="15398" y="12266"/>
                  </a:cubicBezTo>
                  <a:cubicBezTo>
                    <a:pt x="15556" y="11472"/>
                    <a:pt x="15677" y="10371"/>
                    <a:pt x="15510" y="9409"/>
                  </a:cubicBezTo>
                  <a:cubicBezTo>
                    <a:pt x="15342" y="8446"/>
                    <a:pt x="14868" y="7335"/>
                    <a:pt x="14394" y="6492"/>
                  </a:cubicBezTo>
                  <a:cubicBezTo>
                    <a:pt x="13919" y="5648"/>
                    <a:pt x="13138" y="4854"/>
                    <a:pt x="12663" y="4348"/>
                  </a:cubicBezTo>
                  <a:cubicBezTo>
                    <a:pt x="12189" y="3842"/>
                    <a:pt x="11296" y="3634"/>
                    <a:pt x="11547" y="3456"/>
                  </a:cubicBezTo>
                  <a:cubicBezTo>
                    <a:pt x="11798" y="3277"/>
                    <a:pt x="13240" y="2553"/>
                    <a:pt x="14170" y="3277"/>
                  </a:cubicBezTo>
                  <a:cubicBezTo>
                    <a:pt x="15101" y="4001"/>
                    <a:pt x="16515" y="6750"/>
                    <a:pt x="17129" y="7801"/>
                  </a:cubicBezTo>
                  <a:cubicBezTo>
                    <a:pt x="17742" y="8853"/>
                    <a:pt x="17687" y="8595"/>
                    <a:pt x="17854" y="9587"/>
                  </a:cubicBezTo>
                  <a:cubicBezTo>
                    <a:pt x="18022" y="10579"/>
                    <a:pt x="18105" y="12336"/>
                    <a:pt x="18133" y="13754"/>
                  </a:cubicBezTo>
                  <a:cubicBezTo>
                    <a:pt x="18161" y="15173"/>
                    <a:pt x="18124" y="16870"/>
                    <a:pt x="18022" y="18100"/>
                  </a:cubicBezTo>
                  <a:cubicBezTo>
                    <a:pt x="17919" y="19331"/>
                    <a:pt x="20282" y="20710"/>
                    <a:pt x="17519" y="21136"/>
                  </a:cubicBezTo>
                  <a:cubicBezTo>
                    <a:pt x="14756" y="21563"/>
                    <a:pt x="4319" y="21384"/>
                    <a:pt x="1501" y="20303"/>
                  </a:cubicBezTo>
                  <a:close/>
                </a:path>
              </a:pathLst>
            </a:custGeom>
            <a:gradFill>
              <a:gsLst>
                <a:gs pos="0">
                  <a:srgbClr val="DBEEF4"/>
                </a:gs>
                <a:gs pos="62000">
                  <a:srgbClr val="93CDDD"/>
                </a:gs>
                <a:gs pos="100000">
                  <a:srgbClr val="31859C"/>
                </a:gs>
              </a:gsLst>
              <a:path path="circle">
                <a:fillToRect l="37721" t="-19636" r="62278" b="119636"/>
              </a:path>
            </a:gradFill>
            <a:ln w="12700">
              <a:solidFill>
                <a:srgbClr val="FFFFFF"/>
              </a:solidFill>
            </a:ln>
          </p:spPr>
          <p:txBody>
            <a:bodyPr lIns="45718" tIns="45718" rIns="45718" bIns="45718" anchor="ctr"/>
            <a:lstStyle/>
            <a:p>
              <a:pPr algn="ctr">
                <a:defRPr>
                  <a:solidFill>
                    <a:srgbClr val="FFFFFF"/>
                  </a:solidFill>
                </a:defRPr>
              </a:pPr>
              <a:endParaRPr lang="en-US" dirty="0"/>
            </a:p>
          </p:txBody>
        </p:sp>
        <p:sp>
          <p:nvSpPr>
            <p:cNvPr id="29" name="Rectángulo 3">
              <a:extLst>
                <a:ext uri="{FF2B5EF4-FFF2-40B4-BE49-F238E27FC236}">
                  <a16:creationId xmlns:a16="http://schemas.microsoft.com/office/drawing/2014/main" id="{E6B9FD60-D202-47FE-AA3A-A5165E99E382}"/>
                </a:ext>
              </a:extLst>
            </p:cNvPr>
            <p:cNvSpPr/>
            <p:nvPr/>
          </p:nvSpPr>
          <p:spPr>
            <a:xfrm>
              <a:off x="4618713" y="929457"/>
              <a:ext cx="4255917" cy="4773511"/>
            </a:xfrm>
            <a:prstGeom prst="rect">
              <a:avLst/>
            </a:prstGeom>
            <a:ln w="19050">
              <a:solidFill>
                <a:schemeClr val="accent5">
                  <a:lumMod val="75000"/>
                </a:schemeClr>
              </a:solidFill>
              <a:prstDash val="sysDash"/>
            </a:ln>
          </p:spPr>
          <p:txBody>
            <a:bodyPr lIns="45718" tIns="45718" rIns="45718" bIns="45718" anchor="ctr"/>
            <a:lstStyle/>
            <a:p>
              <a:pPr algn="ctr">
                <a:defRPr>
                  <a:solidFill>
                    <a:srgbClr val="FFFFFF"/>
                  </a:solidFill>
                </a:defRPr>
              </a:pPr>
              <a:endParaRPr lang="en-US" dirty="0"/>
            </a:p>
          </p:txBody>
        </p:sp>
        <p:sp>
          <p:nvSpPr>
            <p:cNvPr id="30" name="13 CuadroTexto">
              <a:extLst>
                <a:ext uri="{FF2B5EF4-FFF2-40B4-BE49-F238E27FC236}">
                  <a16:creationId xmlns:a16="http://schemas.microsoft.com/office/drawing/2014/main" id="{E30F2958-36E5-4865-AEFA-2005B5438699}"/>
                </a:ext>
              </a:extLst>
            </p:cNvPr>
            <p:cNvSpPr txBox="1"/>
            <p:nvPr/>
          </p:nvSpPr>
          <p:spPr>
            <a:xfrm>
              <a:off x="5191483" y="1274973"/>
              <a:ext cx="3543020"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b="1">
                  <a:latin typeface="Calibri"/>
                  <a:ea typeface="Calibri"/>
                  <a:cs typeface="Calibri"/>
                  <a:sym typeface="Calibri"/>
                </a:defRPr>
              </a:lvl1pPr>
            </a:lstStyle>
            <a:p>
              <a:r>
                <a:rPr lang="en-US" dirty="0"/>
                <a:t>miR156 and floral activators</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5 Grupo"/>
          <p:cNvGrpSpPr/>
          <p:nvPr/>
        </p:nvGrpSpPr>
        <p:grpSpPr>
          <a:xfrm>
            <a:off x="-4687821" y="205949"/>
            <a:ext cx="13656849" cy="6548213"/>
            <a:chOff x="-4687821" y="205949"/>
            <a:chExt cx="13656849" cy="6548213"/>
          </a:xfrm>
        </p:grpSpPr>
        <p:sp>
          <p:nvSpPr>
            <p:cNvPr id="4" name="3 CuadroTexto"/>
            <p:cNvSpPr txBox="1"/>
            <p:nvPr/>
          </p:nvSpPr>
          <p:spPr>
            <a:xfrm>
              <a:off x="2108577" y="1437725"/>
              <a:ext cx="4893076" cy="861774"/>
            </a:xfrm>
            <a:prstGeom prst="rect">
              <a:avLst/>
            </a:prstGeom>
            <a:noFill/>
          </p:spPr>
          <p:txBody>
            <a:bodyPr wrap="square" rtlCol="0">
              <a:spAutoFit/>
            </a:bodyPr>
            <a:lstStyle/>
            <a:p>
              <a:pPr algn="ctr"/>
              <a:r>
                <a:rPr lang="es-MX" sz="3200" dirty="0">
                  <a:solidFill>
                    <a:srgbClr val="FF0000"/>
                  </a:solidFill>
                </a:rPr>
                <a:t>Cambio de Fase</a:t>
              </a:r>
            </a:p>
            <a:p>
              <a:endParaRPr lang="es-MX" dirty="0"/>
            </a:p>
          </p:txBody>
        </p:sp>
        <p:grpSp>
          <p:nvGrpSpPr>
            <p:cNvPr id="5" name="4 Grupo"/>
            <p:cNvGrpSpPr/>
            <p:nvPr/>
          </p:nvGrpSpPr>
          <p:grpSpPr>
            <a:xfrm>
              <a:off x="-4687821" y="205949"/>
              <a:ext cx="13656849" cy="6548213"/>
              <a:chOff x="-4717032" y="253008"/>
              <a:chExt cx="13656849" cy="6548213"/>
            </a:xfrm>
          </p:grpSpPr>
          <p:sp>
            <p:nvSpPr>
              <p:cNvPr id="8" name="Text Box 21"/>
              <p:cNvSpPr txBox="1">
                <a:spLocks noChangeArrowheads="1"/>
              </p:cNvSpPr>
              <p:nvPr/>
            </p:nvSpPr>
            <p:spPr bwMode="auto">
              <a:xfrm>
                <a:off x="956754" y="253008"/>
                <a:ext cx="137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Meristema</a:t>
                </a:r>
                <a:r>
                  <a:rPr kumimoji="0" lang="en-US" sz="1800" b="1" i="0" u="none"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vegetativo</a:t>
                </a:r>
                <a:endParaRPr kumimoji="0" lang="es-ES" sz="1800" b="1" i="0" u="none" strike="noStrike" kern="0" cap="none" spc="0" normalizeH="0" baseline="0" noProof="0" dirty="0">
                  <a:ln>
                    <a:noFill/>
                  </a:ln>
                  <a:solidFill>
                    <a:prstClr val="black"/>
                  </a:solidFill>
                  <a:effectLst/>
                  <a:uLnTx/>
                  <a:uFillTx/>
                </a:endParaRPr>
              </a:p>
            </p:txBody>
          </p:sp>
          <p:sp>
            <p:nvSpPr>
              <p:cNvPr id="9" name="Text Box 22"/>
              <p:cNvSpPr txBox="1">
                <a:spLocks noChangeArrowheads="1"/>
              </p:cNvSpPr>
              <p:nvPr/>
            </p:nvSpPr>
            <p:spPr bwMode="auto">
              <a:xfrm>
                <a:off x="6519242" y="272480"/>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Meristema</a:t>
                </a:r>
                <a:r>
                  <a:rPr kumimoji="0" lang="en-US" sz="1800" b="1" i="0" u="none"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reproductivo</a:t>
                </a:r>
                <a:endParaRPr kumimoji="0" lang="es-ES" sz="1800" b="1" i="0" u="none" strike="noStrike" kern="0" cap="none" spc="0" normalizeH="0" baseline="0" noProof="0" dirty="0">
                  <a:ln>
                    <a:noFill/>
                  </a:ln>
                  <a:solidFill>
                    <a:prstClr val="black"/>
                  </a:solidFill>
                  <a:effectLst/>
                  <a:uLnTx/>
                  <a:uFillTx/>
                </a:endParaRPr>
              </a:p>
            </p:txBody>
          </p:sp>
          <p:sp>
            <p:nvSpPr>
              <p:cNvPr id="11" name="10 Flecha derecha"/>
              <p:cNvSpPr/>
              <p:nvPr/>
            </p:nvSpPr>
            <p:spPr>
              <a:xfrm>
                <a:off x="4224739" y="29609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3" y="1012123"/>
                <a:ext cx="2861418" cy="243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857" y="913830"/>
                <a:ext cx="2616591"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descr="pp4e-fig-25-33-2"/>
              <p:cNvPicPr>
                <a:picLocks noChangeAspect="1" noChangeArrowheads="1"/>
              </p:cNvPicPr>
              <p:nvPr/>
            </p:nvPicPr>
            <p:blipFill>
              <a:blip r:embed="rId5"/>
              <a:srcRect l="15482" t="1588" r="15742" b="19028"/>
              <a:stretch>
                <a:fillRect/>
              </a:stretch>
            </p:blipFill>
            <p:spPr bwMode="auto">
              <a:xfrm>
                <a:off x="5063489" y="3445093"/>
                <a:ext cx="3876328" cy="3356128"/>
              </a:xfrm>
              <a:prstGeom prst="rect">
                <a:avLst/>
              </a:prstGeom>
              <a:noFill/>
              <a:ln w="9525">
                <a:noFill/>
                <a:miter lim="800000"/>
                <a:headEnd/>
                <a:tailEnd/>
              </a:ln>
            </p:spPr>
          </p:pic>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032" y="3978606"/>
                <a:ext cx="8672218" cy="275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94633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54342489-A43E-4B85-85EE-16A93DE60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975" y="3992965"/>
            <a:ext cx="1224750" cy="2016000"/>
          </a:xfrm>
          <a:prstGeom prst="rect">
            <a:avLst/>
          </a:prstGeom>
        </p:spPr>
      </p:pic>
      <p:sp>
        <p:nvSpPr>
          <p:cNvPr id="6" name="Title 2">
            <a:extLst>
              <a:ext uri="{FF2B5EF4-FFF2-40B4-BE49-F238E27FC236}">
                <a16:creationId xmlns:a16="http://schemas.microsoft.com/office/drawing/2014/main" id="{309CFE04-ADD4-4DE6-AB29-7409E8478ACD}"/>
              </a:ext>
            </a:extLst>
          </p:cNvPr>
          <p:cNvSpPr txBox="1"/>
          <p:nvPr/>
        </p:nvSpPr>
        <p:spPr>
          <a:xfrm>
            <a:off x="0" y="123825"/>
            <a:ext cx="9144000" cy="553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gn="ctr">
              <a:defRPr sz="2400" b="1" u="sng">
                <a:latin typeface="Calibri"/>
                <a:ea typeface="Calibri"/>
                <a:cs typeface="Calibri"/>
                <a:sym typeface="Calibri"/>
              </a:defRPr>
            </a:lvl1pPr>
          </a:lstStyle>
          <a:p>
            <a:r>
              <a:rPr lang="en-US" dirty="0"/>
              <a:t>miR172-mediated floral induction at the SAM under LD and SD</a:t>
            </a:r>
          </a:p>
        </p:txBody>
      </p:sp>
      <p:grpSp>
        <p:nvGrpSpPr>
          <p:cNvPr id="24" name="Grupo 23">
            <a:extLst>
              <a:ext uri="{FF2B5EF4-FFF2-40B4-BE49-F238E27FC236}">
                <a16:creationId xmlns:a16="http://schemas.microsoft.com/office/drawing/2014/main" id="{C86F58D8-1F63-4141-A1B4-938EAB5843C0}"/>
              </a:ext>
            </a:extLst>
          </p:cNvPr>
          <p:cNvGrpSpPr>
            <a:grpSpLocks noChangeAspect="1"/>
          </p:cNvGrpSpPr>
          <p:nvPr/>
        </p:nvGrpSpPr>
        <p:grpSpPr>
          <a:xfrm>
            <a:off x="456404" y="4158267"/>
            <a:ext cx="3776775" cy="1800000"/>
            <a:chOff x="761530" y="4011835"/>
            <a:chExt cx="4555713" cy="2171241"/>
          </a:xfrm>
        </p:grpSpPr>
        <p:pic>
          <p:nvPicPr>
            <p:cNvPr id="5" name="Imagen 4">
              <a:extLst>
                <a:ext uri="{FF2B5EF4-FFF2-40B4-BE49-F238E27FC236}">
                  <a16:creationId xmlns:a16="http://schemas.microsoft.com/office/drawing/2014/main" id="{C4D8A504-61AF-463D-B060-8AA8E61689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8396" y="4011835"/>
              <a:ext cx="2148847" cy="2171241"/>
            </a:xfrm>
            <a:prstGeom prst="rect">
              <a:avLst/>
            </a:prstGeom>
          </p:spPr>
        </p:pic>
        <p:pic>
          <p:nvPicPr>
            <p:cNvPr id="8" name="Imagen 7">
              <a:extLst>
                <a:ext uri="{FF2B5EF4-FFF2-40B4-BE49-F238E27FC236}">
                  <a16:creationId xmlns:a16="http://schemas.microsoft.com/office/drawing/2014/main" id="{8F9D494A-6C26-409C-AA40-BD642A9A79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1530" y="4011835"/>
              <a:ext cx="2148847" cy="2171241"/>
            </a:xfrm>
            <a:prstGeom prst="rect">
              <a:avLst/>
            </a:prstGeom>
          </p:spPr>
        </p:pic>
      </p:grpSp>
      <p:sp>
        <p:nvSpPr>
          <p:cNvPr id="11" name="CuadroTexto 25">
            <a:extLst>
              <a:ext uri="{FF2B5EF4-FFF2-40B4-BE49-F238E27FC236}">
                <a16:creationId xmlns:a16="http://schemas.microsoft.com/office/drawing/2014/main" id="{D9E22282-A916-45AB-89F6-C24B315A01B7}"/>
              </a:ext>
            </a:extLst>
          </p:cNvPr>
          <p:cNvSpPr txBox="1"/>
          <p:nvPr/>
        </p:nvSpPr>
        <p:spPr>
          <a:xfrm>
            <a:off x="-236651" y="6088348"/>
            <a:ext cx="9125375"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pPr lvl="0" hangingPunct="1">
              <a:defRPr/>
            </a:pPr>
            <a:r>
              <a:rPr lang="en-US" sz="800" b="0" i="0" u="none" strike="noStrike" baseline="0" dirty="0">
                <a:solidFill>
                  <a:srgbClr val="000000"/>
                </a:solidFill>
                <a:latin typeface="Times New Roman" panose="02020603050405020304" pitchFamily="18" charset="0"/>
                <a:cs typeface="Times New Roman" panose="02020603050405020304" pitchFamily="18" charset="0"/>
              </a:rPr>
              <a:t>Images from </a:t>
            </a:r>
            <a:r>
              <a:rPr lang="en-US" sz="800" b="0" i="0" u="none" strike="noStrike" baseline="0" dirty="0" err="1">
                <a:solidFill>
                  <a:srgbClr val="000000"/>
                </a:solidFill>
                <a:latin typeface="Times New Roman" panose="02020603050405020304" pitchFamily="18" charset="0"/>
                <a:cs typeface="Times New Roman" panose="02020603050405020304" pitchFamily="18" charset="0"/>
              </a:rPr>
              <a:t>O’Maoileidigh</a:t>
            </a:r>
            <a:r>
              <a:rPr lang="en-US" sz="800" b="0" i="0" u="none" strike="noStrike" baseline="0" dirty="0">
                <a:solidFill>
                  <a:srgbClr val="000000"/>
                </a:solidFill>
                <a:latin typeface="Times New Roman" panose="02020603050405020304" pitchFamily="18" charset="0"/>
                <a:cs typeface="Times New Roman" panose="02020603050405020304" pitchFamily="18" charset="0"/>
              </a:rPr>
              <a:t>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(2021) Systematic analyses of the MIR172 family members of Arabidopsis define their distinct roles in regulation of APETALA2 during floral transition.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PLoS</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Biol</a:t>
            </a:r>
            <a:r>
              <a:rPr lang="en-US" sz="800" b="0" dirty="0">
                <a:latin typeface="Times New Roman" panose="02020603050405020304" pitchFamily="18" charset="0"/>
                <a:ea typeface="Calibri" panose="020F0502020204030204" pitchFamily="34" charset="0"/>
                <a:cs typeface="Times New Roman" panose="02020603050405020304" pitchFamily="18" charset="0"/>
              </a:rPr>
              <a:t> 19:</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6"/>
              </a:rPr>
              <a:t>e300104</a:t>
            </a:r>
            <a:r>
              <a:rPr lang="en-US" sz="800" b="0" dirty="0">
                <a:latin typeface="Times New Roman" panose="02020603050405020304" pitchFamily="18" charset="0"/>
                <a:ea typeface="Calibri" panose="020F0502020204030204" pitchFamily="34" charset="0"/>
                <a:cs typeface="Times New Roman" panose="02020603050405020304" pitchFamily="18" charset="0"/>
              </a:rPr>
              <a:t>3. </a:t>
            </a:r>
          </a:p>
        </p:txBody>
      </p:sp>
      <p:grpSp>
        <p:nvGrpSpPr>
          <p:cNvPr id="18" name="Grupo 17">
            <a:extLst>
              <a:ext uri="{FF2B5EF4-FFF2-40B4-BE49-F238E27FC236}">
                <a16:creationId xmlns:a16="http://schemas.microsoft.com/office/drawing/2014/main" id="{13FE8AD1-B3F4-4F4F-A03D-609213E76B15}"/>
              </a:ext>
            </a:extLst>
          </p:cNvPr>
          <p:cNvGrpSpPr/>
          <p:nvPr/>
        </p:nvGrpSpPr>
        <p:grpSpPr>
          <a:xfrm>
            <a:off x="367311" y="1107069"/>
            <a:ext cx="8409378" cy="2362174"/>
            <a:chOff x="265115" y="1028886"/>
            <a:chExt cx="8409378" cy="2362174"/>
          </a:xfrm>
        </p:grpSpPr>
        <p:grpSp>
          <p:nvGrpSpPr>
            <p:cNvPr id="14" name="Grupo 13">
              <a:extLst>
                <a:ext uri="{FF2B5EF4-FFF2-40B4-BE49-F238E27FC236}">
                  <a16:creationId xmlns:a16="http://schemas.microsoft.com/office/drawing/2014/main" id="{9747EEF0-A7EE-4EEA-85A1-A6DE93E5A075}"/>
                </a:ext>
              </a:extLst>
            </p:cNvPr>
            <p:cNvGrpSpPr/>
            <p:nvPr/>
          </p:nvGrpSpPr>
          <p:grpSpPr>
            <a:xfrm>
              <a:off x="265115" y="1028886"/>
              <a:ext cx="4726693" cy="2335199"/>
              <a:chOff x="265115" y="1028886"/>
              <a:chExt cx="4726693" cy="2335199"/>
            </a:xfrm>
          </p:grpSpPr>
          <p:pic>
            <p:nvPicPr>
              <p:cNvPr id="7" name="Imagen 6">
                <a:extLst>
                  <a:ext uri="{FF2B5EF4-FFF2-40B4-BE49-F238E27FC236}">
                    <a16:creationId xmlns:a16="http://schemas.microsoft.com/office/drawing/2014/main" id="{7DB58D29-A102-4EA7-BF8B-C16B283EA7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53"/>
              <a:stretch/>
            </p:blipFill>
            <p:spPr>
              <a:xfrm>
                <a:off x="400050" y="1204085"/>
                <a:ext cx="4591758" cy="2160000"/>
              </a:xfrm>
              <a:prstGeom prst="rect">
                <a:avLst/>
              </a:prstGeom>
            </p:spPr>
          </p:pic>
          <p:sp>
            <p:nvSpPr>
              <p:cNvPr id="12" name="CuadroTexto 79">
                <a:extLst>
                  <a:ext uri="{FF2B5EF4-FFF2-40B4-BE49-F238E27FC236}">
                    <a16:creationId xmlns:a16="http://schemas.microsoft.com/office/drawing/2014/main" id="{AD671956-D049-41D4-A44E-CAE524341F8B}"/>
                  </a:ext>
                </a:extLst>
              </p:cNvPr>
              <p:cNvSpPr txBox="1"/>
              <p:nvPr/>
            </p:nvSpPr>
            <p:spPr>
              <a:xfrm>
                <a:off x="265115" y="1028886"/>
                <a:ext cx="308735" cy="338550"/>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800" b="1">
                    <a:latin typeface="Calibri"/>
                    <a:ea typeface="Calibri"/>
                    <a:cs typeface="Calibri"/>
                    <a:sym typeface="Calibri"/>
                  </a:defRPr>
                </a:lvl1pPr>
              </a:lstStyle>
              <a:p>
                <a:r>
                  <a:rPr lang="en-US" sz="1600" dirty="0"/>
                  <a:t>LD</a:t>
                </a:r>
              </a:p>
            </p:txBody>
          </p:sp>
        </p:grpSp>
        <p:grpSp>
          <p:nvGrpSpPr>
            <p:cNvPr id="15" name="Grupo 14">
              <a:extLst>
                <a:ext uri="{FF2B5EF4-FFF2-40B4-BE49-F238E27FC236}">
                  <a16:creationId xmlns:a16="http://schemas.microsoft.com/office/drawing/2014/main" id="{D8A72EF1-176E-4841-B34A-EC70FD08F4FA}"/>
                </a:ext>
              </a:extLst>
            </p:cNvPr>
            <p:cNvGrpSpPr/>
            <p:nvPr/>
          </p:nvGrpSpPr>
          <p:grpSpPr>
            <a:xfrm>
              <a:off x="5222280" y="1032822"/>
              <a:ext cx="3452213" cy="2358238"/>
              <a:chOff x="5098455" y="1042408"/>
              <a:chExt cx="3452213" cy="2358238"/>
            </a:xfrm>
          </p:grpSpPr>
          <p:pic>
            <p:nvPicPr>
              <p:cNvPr id="4" name="Imagen 3">
                <a:extLst>
                  <a:ext uri="{FF2B5EF4-FFF2-40B4-BE49-F238E27FC236}">
                    <a16:creationId xmlns:a16="http://schemas.microsoft.com/office/drawing/2014/main" id="{BA044BEE-F832-48B2-8F81-59B0C0AF17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68"/>
              <a:stretch/>
            </p:blipFill>
            <p:spPr>
              <a:xfrm>
                <a:off x="5200650" y="1240646"/>
                <a:ext cx="3350018" cy="2160000"/>
              </a:xfrm>
              <a:prstGeom prst="rect">
                <a:avLst/>
              </a:prstGeom>
            </p:spPr>
          </p:pic>
          <p:sp>
            <p:nvSpPr>
              <p:cNvPr id="13" name="CuadroTexto 79">
                <a:extLst>
                  <a:ext uri="{FF2B5EF4-FFF2-40B4-BE49-F238E27FC236}">
                    <a16:creationId xmlns:a16="http://schemas.microsoft.com/office/drawing/2014/main" id="{1C78763F-9B00-43FE-8B8B-200BCE5A3C38}"/>
                  </a:ext>
                </a:extLst>
              </p:cNvPr>
              <p:cNvSpPr txBox="1"/>
              <p:nvPr/>
            </p:nvSpPr>
            <p:spPr>
              <a:xfrm>
                <a:off x="5098455" y="1042408"/>
                <a:ext cx="319955" cy="338550"/>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800" b="1">
                    <a:latin typeface="Calibri"/>
                    <a:ea typeface="Calibri"/>
                    <a:cs typeface="Calibri"/>
                    <a:sym typeface="Calibri"/>
                  </a:defRPr>
                </a:lvl1pPr>
              </a:lstStyle>
              <a:p>
                <a:r>
                  <a:rPr lang="en-US" sz="1600" dirty="0"/>
                  <a:t>SD</a:t>
                </a:r>
              </a:p>
            </p:txBody>
          </p:sp>
        </p:grpSp>
      </p:grpSp>
      <p:sp>
        <p:nvSpPr>
          <p:cNvPr id="16" name="CuadroTexto 28">
            <a:extLst>
              <a:ext uri="{FF2B5EF4-FFF2-40B4-BE49-F238E27FC236}">
                <a16:creationId xmlns:a16="http://schemas.microsoft.com/office/drawing/2014/main" id="{19D1B044-34B1-4034-83C7-08926EF43216}"/>
              </a:ext>
            </a:extLst>
          </p:cNvPr>
          <p:cNvSpPr txBox="1"/>
          <p:nvPr/>
        </p:nvSpPr>
        <p:spPr>
          <a:xfrm>
            <a:off x="274320" y="813929"/>
            <a:ext cx="8606790"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600" b="1">
                <a:latin typeface="Calibri"/>
                <a:ea typeface="Calibri"/>
                <a:cs typeface="Calibri"/>
                <a:sym typeface="Calibri"/>
              </a:defRPr>
            </a:lvl1pPr>
          </a:lstStyle>
          <a:p>
            <a:r>
              <a:rPr lang="en-US" sz="1800" i="1" u="none" strike="noStrike" baseline="0" dirty="0">
                <a:latin typeface="Calibri" panose="020F0502020204030204" pitchFamily="34" charset="0"/>
                <a:cs typeface="Calibri" panose="020F0502020204030204" pitchFamily="34" charset="0"/>
              </a:rPr>
              <a:t>MIR172A, MIR172B </a:t>
            </a:r>
            <a:r>
              <a:rPr lang="en-US" sz="1800" u="none" strike="noStrike" baseline="0" dirty="0">
                <a:latin typeface="Calibri" panose="020F0502020204030204" pitchFamily="34" charset="0"/>
                <a:cs typeface="Calibri" panose="020F0502020204030204" pitchFamily="34" charset="0"/>
              </a:rPr>
              <a:t>and</a:t>
            </a:r>
            <a:r>
              <a:rPr lang="en-US" sz="1800" i="1" u="none" strike="noStrike" baseline="0" dirty="0">
                <a:latin typeface="Calibri" panose="020F0502020204030204" pitchFamily="34" charset="0"/>
                <a:cs typeface="Calibri" panose="020F0502020204030204" pitchFamily="34" charset="0"/>
              </a:rPr>
              <a:t> MIR172D </a:t>
            </a:r>
            <a:r>
              <a:rPr lang="en-US" sz="1800" u="none" strike="noStrike" baseline="0" dirty="0">
                <a:latin typeface="Calibri" panose="020F0502020204030204" pitchFamily="34" charset="0"/>
                <a:cs typeface="Calibri" panose="020F0502020204030204" pitchFamily="34" charset="0"/>
              </a:rPr>
              <a:t>are active at the shoot apex at the floral transition</a:t>
            </a:r>
            <a:r>
              <a:rPr lang="en-US" sz="1800" dirty="0">
                <a:latin typeface="Calibri" panose="020F0502020204030204" pitchFamily="34" charset="0"/>
                <a:cs typeface="Calibri" panose="020F0502020204030204" pitchFamily="34" charset="0"/>
              </a:rPr>
              <a:t> </a:t>
            </a:r>
          </a:p>
        </p:txBody>
      </p:sp>
      <p:sp>
        <p:nvSpPr>
          <p:cNvPr id="17" name="Rectángulo 3">
            <a:extLst>
              <a:ext uri="{FF2B5EF4-FFF2-40B4-BE49-F238E27FC236}">
                <a16:creationId xmlns:a16="http://schemas.microsoft.com/office/drawing/2014/main" id="{9BB4BAFF-DF6D-46D2-8AC0-A3D3C9706659}"/>
              </a:ext>
            </a:extLst>
          </p:cNvPr>
          <p:cNvSpPr/>
          <p:nvPr/>
        </p:nvSpPr>
        <p:spPr>
          <a:xfrm>
            <a:off x="265755" y="760508"/>
            <a:ext cx="8613129" cy="2786333"/>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23" name="Rectángulo 3">
            <a:extLst>
              <a:ext uri="{FF2B5EF4-FFF2-40B4-BE49-F238E27FC236}">
                <a16:creationId xmlns:a16="http://schemas.microsoft.com/office/drawing/2014/main" id="{E8F6E22D-19FD-48C3-A1BE-863A4BBC8057}"/>
              </a:ext>
            </a:extLst>
          </p:cNvPr>
          <p:cNvSpPr/>
          <p:nvPr/>
        </p:nvSpPr>
        <p:spPr>
          <a:xfrm>
            <a:off x="274320" y="3604768"/>
            <a:ext cx="5717405" cy="2398273"/>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25" name="CuadroTexto 1">
            <a:extLst>
              <a:ext uri="{FF2B5EF4-FFF2-40B4-BE49-F238E27FC236}">
                <a16:creationId xmlns:a16="http://schemas.microsoft.com/office/drawing/2014/main" id="{BE55F77B-5B81-4054-B664-6FA28B2D8853}"/>
              </a:ext>
            </a:extLst>
          </p:cNvPr>
          <p:cNvSpPr txBox="1"/>
          <p:nvPr/>
        </p:nvSpPr>
        <p:spPr>
          <a:xfrm>
            <a:off x="300445" y="3653414"/>
            <a:ext cx="5691281"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600" b="1">
                <a:latin typeface="Calibri"/>
                <a:ea typeface="Calibri"/>
                <a:cs typeface="Calibri"/>
                <a:sym typeface="Calibri"/>
              </a:defRPr>
            </a:pPr>
            <a:r>
              <a:rPr lang="en-US" sz="1800" dirty="0">
                <a:solidFill>
                  <a:schemeClr val="tx1"/>
                </a:solidFill>
              </a:rPr>
              <a:t>Higher order </a:t>
            </a:r>
            <a:r>
              <a:rPr lang="en-US" sz="1800" i="1" dirty="0">
                <a:solidFill>
                  <a:schemeClr val="tx1"/>
                </a:solidFill>
              </a:rPr>
              <a:t>mir172</a:t>
            </a:r>
            <a:r>
              <a:rPr lang="en-US" sz="1800" dirty="0">
                <a:solidFill>
                  <a:schemeClr val="tx1"/>
                </a:solidFill>
              </a:rPr>
              <a:t> mutants flower late under LD and SD</a:t>
            </a:r>
            <a:endParaRPr lang="en-US" sz="1800" i="1" dirty="0">
              <a:solidFill>
                <a:schemeClr val="tx1"/>
              </a:solidFill>
            </a:endParaRPr>
          </a:p>
        </p:txBody>
      </p:sp>
      <p:pic>
        <p:nvPicPr>
          <p:cNvPr id="29" name="Imagen 28">
            <a:extLst>
              <a:ext uri="{FF2B5EF4-FFF2-40B4-BE49-F238E27FC236}">
                <a16:creationId xmlns:a16="http://schemas.microsoft.com/office/drawing/2014/main" id="{23489285-AC4F-4A01-A48F-97039652CD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5628" y="3992965"/>
            <a:ext cx="1906374" cy="2052000"/>
          </a:xfrm>
          <a:prstGeom prst="rect">
            <a:avLst/>
          </a:prstGeom>
        </p:spPr>
      </p:pic>
      <p:sp>
        <p:nvSpPr>
          <p:cNvPr id="30" name="Rectángulo 3">
            <a:extLst>
              <a:ext uri="{FF2B5EF4-FFF2-40B4-BE49-F238E27FC236}">
                <a16:creationId xmlns:a16="http://schemas.microsoft.com/office/drawing/2014/main" id="{8F5083B1-0BC7-47C7-B338-A9BC3240F9ED}"/>
              </a:ext>
            </a:extLst>
          </p:cNvPr>
          <p:cNvSpPr/>
          <p:nvPr/>
        </p:nvSpPr>
        <p:spPr>
          <a:xfrm>
            <a:off x="6090700" y="3613994"/>
            <a:ext cx="2798024" cy="2398273"/>
          </a:xfrm>
          <a:prstGeom prst="rect">
            <a:avLst/>
          </a:prstGeom>
          <a:ln w="19050">
            <a:solidFill>
              <a:srgbClr val="000000"/>
            </a:solidFill>
            <a:prstDash val="sysDash"/>
          </a:ln>
        </p:spPr>
        <p:txBody>
          <a:bodyPr lIns="45718" tIns="45718" rIns="45718" bIns="45718" anchor="ctr"/>
          <a:lstStyle/>
          <a:p>
            <a:pPr algn="r">
              <a:defRPr>
                <a:solidFill>
                  <a:srgbClr val="FFFFFF"/>
                </a:solidFill>
              </a:defRPr>
            </a:pPr>
            <a:endParaRPr lang="en-US" dirty="0"/>
          </a:p>
        </p:txBody>
      </p:sp>
      <p:sp>
        <p:nvSpPr>
          <p:cNvPr id="31" name="CuadroTexto 1">
            <a:extLst>
              <a:ext uri="{FF2B5EF4-FFF2-40B4-BE49-F238E27FC236}">
                <a16:creationId xmlns:a16="http://schemas.microsoft.com/office/drawing/2014/main" id="{C0B2A9A5-9F9D-4B19-8131-86D4D3A73218}"/>
              </a:ext>
            </a:extLst>
          </p:cNvPr>
          <p:cNvSpPr txBox="1"/>
          <p:nvPr/>
        </p:nvSpPr>
        <p:spPr>
          <a:xfrm>
            <a:off x="6001093" y="3667965"/>
            <a:ext cx="2816072" cy="147732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r">
              <a:defRPr sz="1600" b="1">
                <a:latin typeface="Calibri"/>
                <a:ea typeface="Calibri"/>
                <a:cs typeface="Calibri"/>
                <a:sym typeface="Calibri"/>
              </a:defRPr>
            </a:pPr>
            <a:r>
              <a:rPr lang="en-US" sz="1800" dirty="0">
                <a:solidFill>
                  <a:schemeClr val="tx1"/>
                </a:solidFill>
              </a:rPr>
              <a:t>Interaction between miR172, </a:t>
            </a:r>
          </a:p>
          <a:p>
            <a:pPr algn="r">
              <a:defRPr sz="1600" b="1">
                <a:latin typeface="Calibri"/>
                <a:ea typeface="Calibri"/>
                <a:cs typeface="Calibri"/>
                <a:sym typeface="Calibri"/>
              </a:defRPr>
            </a:pPr>
            <a:r>
              <a:rPr lang="en-US" sz="1800" dirty="0">
                <a:solidFill>
                  <a:schemeClr val="tx1"/>
                </a:solidFill>
              </a:rPr>
              <a:t>SPL15 </a:t>
            </a:r>
          </a:p>
          <a:p>
            <a:pPr algn="r">
              <a:defRPr sz="1600" b="1">
                <a:latin typeface="Calibri"/>
                <a:ea typeface="Calibri"/>
                <a:cs typeface="Calibri"/>
                <a:sym typeface="Calibri"/>
              </a:defRPr>
            </a:pPr>
            <a:r>
              <a:rPr lang="en-US" sz="1800" dirty="0">
                <a:solidFill>
                  <a:schemeClr val="tx1"/>
                </a:solidFill>
              </a:rPr>
              <a:t>and </a:t>
            </a:r>
          </a:p>
          <a:p>
            <a:pPr algn="r">
              <a:defRPr sz="1600" b="1">
                <a:latin typeface="Calibri"/>
                <a:ea typeface="Calibri"/>
                <a:cs typeface="Calibri"/>
                <a:sym typeface="Calibri"/>
              </a:defRPr>
            </a:pPr>
            <a:r>
              <a:rPr lang="en-US" sz="1800" dirty="0">
                <a:solidFill>
                  <a:schemeClr val="tx1"/>
                </a:solidFill>
              </a:rPr>
              <a:t>FUL</a:t>
            </a:r>
            <a:endParaRPr lang="en-US" sz="1800" i="1" dirty="0">
              <a:solidFill>
                <a:schemeClr val="tx1"/>
              </a:solidFill>
            </a:endParaRPr>
          </a:p>
        </p:txBody>
      </p:sp>
    </p:spTree>
    <p:extLst>
      <p:ext uri="{BB962C8B-B14F-4D97-AF65-F5344CB8AC3E}">
        <p14:creationId xmlns:p14="http://schemas.microsoft.com/office/powerpoint/2010/main" val="83247441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C953EC37-36F4-4277-88B8-F2DFADB3EDE7}"/>
              </a:ext>
            </a:extLst>
          </p:cNvPr>
          <p:cNvSpPr txBox="1"/>
          <p:nvPr/>
        </p:nvSpPr>
        <p:spPr>
          <a:xfrm>
            <a:off x="258207" y="858847"/>
            <a:ext cx="3715567" cy="923330"/>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Under SD, </a:t>
            </a:r>
            <a:r>
              <a:rPr lang="en-US" sz="1800" b="1" i="1" dirty="0">
                <a:latin typeface="Calibri" panose="020F0502020204030204" pitchFamily="34" charset="0"/>
                <a:cs typeface="Calibri" panose="020F0502020204030204" pitchFamily="34" charset="0"/>
              </a:rPr>
              <a:t>SPL15</a:t>
            </a:r>
            <a:r>
              <a:rPr lang="en-US" sz="1800" b="1" dirty="0">
                <a:latin typeface="Calibri" panose="020F0502020204030204" pitchFamily="34" charset="0"/>
                <a:cs typeface="Calibri" panose="020F0502020204030204" pitchFamily="34" charset="0"/>
              </a:rPr>
              <a:t> is activated in the SAM as plants age </a:t>
            </a:r>
          </a:p>
          <a:p>
            <a:pPr algn="ctr"/>
            <a:endParaRPr lang="en-US" sz="1800" b="1" dirty="0">
              <a:latin typeface="Calibri" panose="020F0502020204030204" pitchFamily="34" charset="0"/>
              <a:cs typeface="Calibri" panose="020F0502020204030204" pitchFamily="34" charset="0"/>
            </a:endParaRPr>
          </a:p>
        </p:txBody>
      </p:sp>
      <p:sp>
        <p:nvSpPr>
          <p:cNvPr id="4" name="Title 2">
            <a:extLst>
              <a:ext uri="{FF2B5EF4-FFF2-40B4-BE49-F238E27FC236}">
                <a16:creationId xmlns:a16="http://schemas.microsoft.com/office/drawing/2014/main" id="{5DAFD393-F159-4ADF-9F57-E51EDFA589BE}"/>
              </a:ext>
            </a:extLst>
          </p:cNvPr>
          <p:cNvSpPr txBox="1"/>
          <p:nvPr/>
        </p:nvSpPr>
        <p:spPr>
          <a:xfrm>
            <a:off x="0" y="132348"/>
            <a:ext cx="9144000" cy="553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gn="ctr">
              <a:defRPr sz="2400" b="1" u="sng">
                <a:latin typeface="Calibri"/>
                <a:ea typeface="Calibri"/>
                <a:cs typeface="Calibri"/>
                <a:sym typeface="Calibri"/>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Intersections between age and GA pathways</a:t>
            </a:r>
          </a:p>
        </p:txBody>
      </p:sp>
      <p:sp>
        <p:nvSpPr>
          <p:cNvPr id="5" name="CuadroTexto 25">
            <a:extLst>
              <a:ext uri="{FF2B5EF4-FFF2-40B4-BE49-F238E27FC236}">
                <a16:creationId xmlns:a16="http://schemas.microsoft.com/office/drawing/2014/main" id="{571857BB-07C8-4955-8512-7DB996E8F4F9}"/>
              </a:ext>
            </a:extLst>
          </p:cNvPr>
          <p:cNvSpPr txBox="1"/>
          <p:nvPr/>
        </p:nvSpPr>
        <p:spPr>
          <a:xfrm>
            <a:off x="10633" y="6078818"/>
            <a:ext cx="8874630" cy="21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defRPr sz="1000" b="1">
                <a:latin typeface="Calibri"/>
                <a:ea typeface="Calibri"/>
                <a:cs typeface="Calibri"/>
                <a:sym typeface="Calibri"/>
              </a:defRPr>
            </a:lvl1pPr>
          </a:lstStyle>
          <a:p>
            <a:pPr lvl="0" hangingPunct="1">
              <a:defRPr/>
            </a:pPr>
            <a:r>
              <a:rPr lang="en-US" sz="800" b="0" dirty="0">
                <a:latin typeface="Times New Roman" panose="02020603050405020304" pitchFamily="18" charset="0"/>
                <a:cs typeface="Times New Roman" panose="02020603050405020304" pitchFamily="18" charset="0"/>
              </a:rPr>
              <a:t>Images from Hyun et al., </a:t>
            </a:r>
            <a:r>
              <a:rPr lang="en-US" sz="800" b="0" dirty="0">
                <a:latin typeface="Times New Roman" panose="02020603050405020304" pitchFamily="18" charset="0"/>
                <a:ea typeface="Calibri" panose="020F0502020204030204" pitchFamily="34" charset="0"/>
                <a:cs typeface="Times New Roman" panose="02020603050405020304" pitchFamily="18" charset="0"/>
              </a:rPr>
              <a:t>(2016). Multi-layered regulation of SPL15 and cooperation with SOC1 integrate endogenous flowering pathways at the Arabidopsis shoot meristem. Dev Cell. 37:</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3"/>
              </a:rPr>
              <a:t>254-66</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ángulo 3">
            <a:extLst>
              <a:ext uri="{FF2B5EF4-FFF2-40B4-BE49-F238E27FC236}">
                <a16:creationId xmlns:a16="http://schemas.microsoft.com/office/drawing/2014/main" id="{CE399BAE-34B9-40B9-8F59-CBE94F1D901C}"/>
              </a:ext>
            </a:extLst>
          </p:cNvPr>
          <p:cNvSpPr/>
          <p:nvPr/>
        </p:nvSpPr>
        <p:spPr>
          <a:xfrm>
            <a:off x="274321" y="779812"/>
            <a:ext cx="3715567" cy="1989683"/>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pic>
        <p:nvPicPr>
          <p:cNvPr id="7" name="Imagen 6">
            <a:extLst>
              <a:ext uri="{FF2B5EF4-FFF2-40B4-BE49-F238E27FC236}">
                <a16:creationId xmlns:a16="http://schemas.microsoft.com/office/drawing/2014/main" id="{6251F9AD-E298-4EBE-927C-DBE6184A55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724" y="1483509"/>
            <a:ext cx="3394350" cy="1188000"/>
          </a:xfrm>
          <a:prstGeom prst="rect">
            <a:avLst/>
          </a:prstGeom>
        </p:spPr>
      </p:pic>
      <p:grpSp>
        <p:nvGrpSpPr>
          <p:cNvPr id="8" name="Grupo 7">
            <a:extLst>
              <a:ext uri="{FF2B5EF4-FFF2-40B4-BE49-F238E27FC236}">
                <a16:creationId xmlns:a16="http://schemas.microsoft.com/office/drawing/2014/main" id="{8A0BC9E5-1C14-46C2-AD60-8880CB7A13EF}"/>
              </a:ext>
            </a:extLst>
          </p:cNvPr>
          <p:cNvGrpSpPr>
            <a:grpSpLocks noChangeAspect="1"/>
          </p:cNvGrpSpPr>
          <p:nvPr/>
        </p:nvGrpSpPr>
        <p:grpSpPr>
          <a:xfrm>
            <a:off x="310068" y="3443448"/>
            <a:ext cx="3568396" cy="2541536"/>
            <a:chOff x="1125708" y="1732429"/>
            <a:chExt cx="3698008" cy="2633850"/>
          </a:xfrm>
        </p:grpSpPr>
        <p:pic>
          <p:nvPicPr>
            <p:cNvPr id="9" name="Imagen 8">
              <a:extLst>
                <a:ext uri="{FF2B5EF4-FFF2-40B4-BE49-F238E27FC236}">
                  <a16:creationId xmlns:a16="http://schemas.microsoft.com/office/drawing/2014/main" id="{EA776509-1629-446B-BB11-DA67CB15B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25708" y="1790606"/>
              <a:ext cx="565484" cy="2394285"/>
            </a:xfrm>
            <a:prstGeom prst="rect">
              <a:avLst/>
            </a:prstGeom>
          </p:spPr>
        </p:pic>
        <p:grpSp>
          <p:nvGrpSpPr>
            <p:cNvPr id="10" name="Grupo 9">
              <a:extLst>
                <a:ext uri="{FF2B5EF4-FFF2-40B4-BE49-F238E27FC236}">
                  <a16:creationId xmlns:a16="http://schemas.microsoft.com/office/drawing/2014/main" id="{FCD14F42-C33A-4A9D-B1E4-5DB31E98BE2A}"/>
                </a:ext>
              </a:extLst>
            </p:cNvPr>
            <p:cNvGrpSpPr>
              <a:grpSpLocks noChangeAspect="1"/>
            </p:cNvGrpSpPr>
            <p:nvPr/>
          </p:nvGrpSpPr>
          <p:grpSpPr>
            <a:xfrm>
              <a:off x="1694409" y="1973859"/>
              <a:ext cx="1469610" cy="2196000"/>
              <a:chOff x="1124202" y="1864893"/>
              <a:chExt cx="1603845" cy="2396584"/>
            </a:xfrm>
          </p:grpSpPr>
          <p:pic>
            <p:nvPicPr>
              <p:cNvPr id="20" name="Imagen 19">
                <a:extLst>
                  <a:ext uri="{FF2B5EF4-FFF2-40B4-BE49-F238E27FC236}">
                    <a16:creationId xmlns:a16="http://schemas.microsoft.com/office/drawing/2014/main" id="{4C33E136-4516-463F-9DD8-3489D1EC8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22472" y="1867192"/>
                <a:ext cx="805575" cy="2394285"/>
              </a:xfrm>
              <a:prstGeom prst="rect">
                <a:avLst/>
              </a:prstGeom>
            </p:spPr>
          </p:pic>
          <p:pic>
            <p:nvPicPr>
              <p:cNvPr id="21" name="Imagen 20">
                <a:extLst>
                  <a:ext uri="{FF2B5EF4-FFF2-40B4-BE49-F238E27FC236}">
                    <a16:creationId xmlns:a16="http://schemas.microsoft.com/office/drawing/2014/main" id="{CE119056-AB7A-409B-83D2-FB5BC03915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124202" y="1864893"/>
                <a:ext cx="805575" cy="2394285"/>
              </a:xfrm>
              <a:prstGeom prst="rect">
                <a:avLst/>
              </a:prstGeom>
            </p:spPr>
          </p:pic>
        </p:grpSp>
        <p:sp>
          <p:nvSpPr>
            <p:cNvPr id="11" name="CuadroTexto 10">
              <a:extLst>
                <a:ext uri="{FF2B5EF4-FFF2-40B4-BE49-F238E27FC236}">
                  <a16:creationId xmlns:a16="http://schemas.microsoft.com/office/drawing/2014/main" id="{BEA57892-231C-4902-8E64-5663D4EEDBB0}"/>
                </a:ext>
              </a:extLst>
            </p:cNvPr>
            <p:cNvSpPr txBox="1"/>
            <p:nvPr/>
          </p:nvSpPr>
          <p:spPr>
            <a:xfrm>
              <a:off x="1714988" y="4066808"/>
              <a:ext cx="681993" cy="287060"/>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WT</a:t>
              </a:r>
            </a:p>
          </p:txBody>
        </p:sp>
        <p:sp>
          <p:nvSpPr>
            <p:cNvPr id="12" name="CuadroTexto 11">
              <a:extLst>
                <a:ext uri="{FF2B5EF4-FFF2-40B4-BE49-F238E27FC236}">
                  <a16:creationId xmlns:a16="http://schemas.microsoft.com/office/drawing/2014/main" id="{888542A8-EE63-479A-ACF6-AB5CBD7F90A7}"/>
                </a:ext>
              </a:extLst>
            </p:cNvPr>
            <p:cNvSpPr txBox="1"/>
            <p:nvPr/>
          </p:nvSpPr>
          <p:spPr>
            <a:xfrm>
              <a:off x="2453140" y="4071774"/>
              <a:ext cx="675298" cy="287060"/>
            </a:xfrm>
            <a:prstGeom prst="rect">
              <a:avLst/>
            </a:prstGeom>
            <a:noFill/>
          </p:spPr>
          <p:txBody>
            <a:bodyPr wrap="square" rtlCol="0">
              <a:spAutoFit/>
            </a:bodyPr>
            <a:lstStyle/>
            <a:p>
              <a:pPr algn="ctr"/>
              <a:r>
                <a:rPr lang="en-US" sz="1200" b="1" i="1" dirty="0">
                  <a:latin typeface="Calibri" panose="020F0502020204030204" pitchFamily="34" charset="0"/>
                  <a:cs typeface="Calibri" panose="020F0502020204030204" pitchFamily="34" charset="0"/>
                </a:rPr>
                <a:t>spl15</a:t>
              </a:r>
            </a:p>
          </p:txBody>
        </p:sp>
        <p:grpSp>
          <p:nvGrpSpPr>
            <p:cNvPr id="13" name="Grupo 12">
              <a:extLst>
                <a:ext uri="{FF2B5EF4-FFF2-40B4-BE49-F238E27FC236}">
                  <a16:creationId xmlns:a16="http://schemas.microsoft.com/office/drawing/2014/main" id="{E79FEFD5-01DB-406A-9E0A-D5AC3D18E194}"/>
                </a:ext>
              </a:extLst>
            </p:cNvPr>
            <p:cNvGrpSpPr>
              <a:grpSpLocks noChangeAspect="1"/>
            </p:cNvGrpSpPr>
            <p:nvPr/>
          </p:nvGrpSpPr>
          <p:grpSpPr>
            <a:xfrm>
              <a:off x="3306189" y="1952083"/>
              <a:ext cx="1517527" cy="2196000"/>
              <a:chOff x="3416000" y="1863970"/>
              <a:chExt cx="1655187" cy="2395207"/>
            </a:xfrm>
          </p:grpSpPr>
          <p:pic>
            <p:nvPicPr>
              <p:cNvPr id="18" name="Imagen 17">
                <a:extLst>
                  <a:ext uri="{FF2B5EF4-FFF2-40B4-BE49-F238E27FC236}">
                    <a16:creationId xmlns:a16="http://schemas.microsoft.com/office/drawing/2014/main" id="{D69C2877-E811-46A9-953C-6560DB1C8C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416000" y="1864892"/>
                <a:ext cx="805576" cy="2394285"/>
              </a:xfrm>
              <a:prstGeom prst="rect">
                <a:avLst/>
              </a:prstGeom>
            </p:spPr>
          </p:pic>
          <p:pic>
            <p:nvPicPr>
              <p:cNvPr id="19" name="Imagen 18">
                <a:extLst>
                  <a:ext uri="{FF2B5EF4-FFF2-40B4-BE49-F238E27FC236}">
                    <a16:creationId xmlns:a16="http://schemas.microsoft.com/office/drawing/2014/main" id="{18E5D293-918D-42D2-B6F4-AF12344468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225085" y="1863970"/>
                <a:ext cx="846102" cy="2394285"/>
              </a:xfrm>
              <a:prstGeom prst="rect">
                <a:avLst/>
              </a:prstGeom>
            </p:spPr>
          </p:pic>
        </p:grpSp>
        <p:sp>
          <p:nvSpPr>
            <p:cNvPr id="14" name="CuadroTexto 13">
              <a:extLst>
                <a:ext uri="{FF2B5EF4-FFF2-40B4-BE49-F238E27FC236}">
                  <a16:creationId xmlns:a16="http://schemas.microsoft.com/office/drawing/2014/main" id="{0412F139-A9F0-4893-9BFC-19E0D6BBCE1C}"/>
                </a:ext>
              </a:extLst>
            </p:cNvPr>
            <p:cNvSpPr txBox="1"/>
            <p:nvPr/>
          </p:nvSpPr>
          <p:spPr>
            <a:xfrm>
              <a:off x="4074488" y="4072424"/>
              <a:ext cx="704527" cy="287060"/>
            </a:xfrm>
            <a:prstGeom prst="rect">
              <a:avLst/>
            </a:prstGeom>
            <a:noFill/>
          </p:spPr>
          <p:txBody>
            <a:bodyPr wrap="square" rtlCol="0">
              <a:spAutoFit/>
            </a:bodyPr>
            <a:lstStyle/>
            <a:p>
              <a:pPr algn="ctr"/>
              <a:r>
                <a:rPr lang="en-US" sz="1200" b="1" i="1" dirty="0">
                  <a:latin typeface="Calibri" panose="020F0502020204030204" pitchFamily="34" charset="0"/>
                  <a:cs typeface="Calibri" panose="020F0502020204030204" pitchFamily="34" charset="0"/>
                </a:rPr>
                <a:t>spl15</a:t>
              </a:r>
            </a:p>
          </p:txBody>
        </p:sp>
        <p:sp>
          <p:nvSpPr>
            <p:cNvPr id="15" name="CuadroTexto 14">
              <a:extLst>
                <a:ext uri="{FF2B5EF4-FFF2-40B4-BE49-F238E27FC236}">
                  <a16:creationId xmlns:a16="http://schemas.microsoft.com/office/drawing/2014/main" id="{8EDE92EB-07BC-47AC-81A9-42331B425D7B}"/>
                </a:ext>
              </a:extLst>
            </p:cNvPr>
            <p:cNvSpPr txBox="1"/>
            <p:nvPr/>
          </p:nvSpPr>
          <p:spPr>
            <a:xfrm>
              <a:off x="3358039" y="4079219"/>
              <a:ext cx="664599" cy="287060"/>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WT</a:t>
              </a:r>
            </a:p>
          </p:txBody>
        </p:sp>
        <p:sp>
          <p:nvSpPr>
            <p:cNvPr id="16" name="CuadroTexto 15">
              <a:extLst>
                <a:ext uri="{FF2B5EF4-FFF2-40B4-BE49-F238E27FC236}">
                  <a16:creationId xmlns:a16="http://schemas.microsoft.com/office/drawing/2014/main" id="{30F9F3BB-1202-4F1E-A40F-AE4CCDA89057}"/>
                </a:ext>
              </a:extLst>
            </p:cNvPr>
            <p:cNvSpPr txBox="1"/>
            <p:nvPr/>
          </p:nvSpPr>
          <p:spPr>
            <a:xfrm>
              <a:off x="1715925" y="1753344"/>
              <a:ext cx="1413450" cy="318956"/>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FUL</a:t>
              </a:r>
            </a:p>
          </p:txBody>
        </p:sp>
        <p:sp>
          <p:nvSpPr>
            <p:cNvPr id="17" name="CuadroTexto 16">
              <a:extLst>
                <a:ext uri="{FF2B5EF4-FFF2-40B4-BE49-F238E27FC236}">
                  <a16:creationId xmlns:a16="http://schemas.microsoft.com/office/drawing/2014/main" id="{6A0ECD27-9514-49BD-BB01-953876025D89}"/>
                </a:ext>
              </a:extLst>
            </p:cNvPr>
            <p:cNvSpPr txBox="1"/>
            <p:nvPr/>
          </p:nvSpPr>
          <p:spPr>
            <a:xfrm>
              <a:off x="3383801" y="1732429"/>
              <a:ext cx="1397651" cy="318956"/>
            </a:xfrm>
            <a:prstGeom prst="rect">
              <a:avLst/>
            </a:prstGeom>
            <a:noFill/>
          </p:spPr>
          <p:txBody>
            <a:bodyPr wrap="square" rtlCol="0">
              <a:spAutoFit/>
            </a:bodyPr>
            <a:lstStyle/>
            <a:p>
              <a:pPr algn="ctr"/>
              <a:r>
                <a:rPr lang="en-US" b="1" i="1" dirty="0">
                  <a:latin typeface="Calibri" panose="020F0502020204030204" pitchFamily="34" charset="0"/>
                  <a:cs typeface="Calibri" panose="020F0502020204030204" pitchFamily="34" charset="0"/>
                </a:rPr>
                <a:t>miR172b</a:t>
              </a:r>
            </a:p>
          </p:txBody>
        </p:sp>
      </p:grpSp>
      <p:sp>
        <p:nvSpPr>
          <p:cNvPr id="23" name="CuadroTexto 22">
            <a:extLst>
              <a:ext uri="{FF2B5EF4-FFF2-40B4-BE49-F238E27FC236}">
                <a16:creationId xmlns:a16="http://schemas.microsoft.com/office/drawing/2014/main" id="{ACCC349B-E838-4B37-A8D4-032AE696C685}"/>
              </a:ext>
            </a:extLst>
          </p:cNvPr>
          <p:cNvSpPr txBox="1"/>
          <p:nvPr/>
        </p:nvSpPr>
        <p:spPr>
          <a:xfrm>
            <a:off x="298845" y="2871925"/>
            <a:ext cx="3674929" cy="646331"/>
          </a:xfrm>
          <a:prstGeom prst="rect">
            <a:avLst/>
          </a:prstGeom>
          <a:noFill/>
        </p:spPr>
        <p:txBody>
          <a:bodyPr wrap="square" rtlCol="0">
            <a:spAutoFit/>
          </a:bodyPr>
          <a:lstStyle/>
          <a:p>
            <a:pPr algn="ctr"/>
            <a:r>
              <a:rPr lang="en-US" sz="1800" b="1" i="1" dirty="0">
                <a:latin typeface="Calibri" panose="020F0502020204030204" pitchFamily="34" charset="0"/>
                <a:cs typeface="Calibri" panose="020F0502020204030204" pitchFamily="34" charset="0"/>
              </a:rPr>
              <a:t>spl15</a:t>
            </a:r>
            <a:r>
              <a:rPr lang="en-US" sz="1800" b="1" dirty="0">
                <a:latin typeface="Calibri" panose="020F0502020204030204" pitchFamily="34" charset="0"/>
                <a:cs typeface="Calibri" panose="020F0502020204030204" pitchFamily="34" charset="0"/>
              </a:rPr>
              <a:t> mutant fails to activate floral promoters under SD</a:t>
            </a:r>
          </a:p>
        </p:txBody>
      </p:sp>
      <p:sp>
        <p:nvSpPr>
          <p:cNvPr id="24" name="Rectángulo 3">
            <a:extLst>
              <a:ext uri="{FF2B5EF4-FFF2-40B4-BE49-F238E27FC236}">
                <a16:creationId xmlns:a16="http://schemas.microsoft.com/office/drawing/2014/main" id="{D299751C-4938-4B6C-9FEB-CEA41C574F33}"/>
              </a:ext>
            </a:extLst>
          </p:cNvPr>
          <p:cNvSpPr/>
          <p:nvPr/>
        </p:nvSpPr>
        <p:spPr>
          <a:xfrm>
            <a:off x="274309" y="2808656"/>
            <a:ext cx="3715567" cy="3176882"/>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pic>
        <p:nvPicPr>
          <p:cNvPr id="26" name="Imagen 25">
            <a:extLst>
              <a:ext uri="{FF2B5EF4-FFF2-40B4-BE49-F238E27FC236}">
                <a16:creationId xmlns:a16="http://schemas.microsoft.com/office/drawing/2014/main" id="{AA29809B-7705-4CFB-AEF9-E019A609C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9868" y="1549371"/>
            <a:ext cx="4478210" cy="1548000"/>
          </a:xfrm>
          <a:prstGeom prst="rect">
            <a:avLst/>
          </a:prstGeom>
        </p:spPr>
      </p:pic>
      <p:sp>
        <p:nvSpPr>
          <p:cNvPr id="27" name="Rectángulo 3">
            <a:extLst>
              <a:ext uri="{FF2B5EF4-FFF2-40B4-BE49-F238E27FC236}">
                <a16:creationId xmlns:a16="http://schemas.microsoft.com/office/drawing/2014/main" id="{7BFC8BA0-0C43-4103-AEB6-F5A44B9E7CDA}"/>
              </a:ext>
            </a:extLst>
          </p:cNvPr>
          <p:cNvSpPr/>
          <p:nvPr/>
        </p:nvSpPr>
        <p:spPr>
          <a:xfrm>
            <a:off x="4038973" y="777198"/>
            <a:ext cx="4860000" cy="2432993"/>
          </a:xfrm>
          <a:prstGeom prst="rect">
            <a:avLst/>
          </a:prstGeom>
          <a:ln w="19050">
            <a:solidFill>
              <a:srgbClr val="000000"/>
            </a:solidFill>
          </a:ln>
        </p:spPr>
        <p:txBody>
          <a:bodyPr lIns="45718" tIns="45718" rIns="45718" bIns="45718" anchor="ctr"/>
          <a:lstStyle/>
          <a:p>
            <a:pPr algn="ctr">
              <a:defRPr>
                <a:solidFill>
                  <a:srgbClr val="FFFFFF"/>
                </a:solidFill>
              </a:defRPr>
            </a:pPr>
            <a:endParaRPr lang="en-US" dirty="0"/>
          </a:p>
        </p:txBody>
      </p:sp>
      <p:sp>
        <p:nvSpPr>
          <p:cNvPr id="28" name="CuadroTexto 27">
            <a:extLst>
              <a:ext uri="{FF2B5EF4-FFF2-40B4-BE49-F238E27FC236}">
                <a16:creationId xmlns:a16="http://schemas.microsoft.com/office/drawing/2014/main" id="{70D40941-E95B-4868-A0D3-41CFA5793176}"/>
              </a:ext>
            </a:extLst>
          </p:cNvPr>
          <p:cNvSpPr txBox="1"/>
          <p:nvPr/>
        </p:nvSpPr>
        <p:spPr>
          <a:xfrm>
            <a:off x="4038973" y="833873"/>
            <a:ext cx="4860000" cy="923330"/>
          </a:xfrm>
          <a:prstGeom prst="rect">
            <a:avLst/>
          </a:prstGeom>
          <a:noFill/>
        </p:spPr>
        <p:txBody>
          <a:bodyPr wrap="square" rtlCol="0">
            <a:spAutoFit/>
          </a:bodyPr>
          <a:lstStyle/>
          <a:p>
            <a:pPr algn="ctr"/>
            <a:r>
              <a:rPr lang="en-US" sz="1800" b="1" i="1" dirty="0">
                <a:latin typeface="Calibri" panose="020F0502020204030204" pitchFamily="34" charset="0"/>
                <a:cs typeface="Calibri" panose="020F0502020204030204" pitchFamily="34" charset="0"/>
              </a:rPr>
              <a:t>microRNA156</a:t>
            </a:r>
            <a:r>
              <a:rPr lang="en-US" sz="1800" b="1" dirty="0">
                <a:latin typeface="Calibri" panose="020F0502020204030204" pitchFamily="34" charset="0"/>
                <a:cs typeface="Calibri" panose="020F0502020204030204" pitchFamily="34" charset="0"/>
              </a:rPr>
              <a:t> regulates accumulation </a:t>
            </a:r>
            <a:r>
              <a:rPr lang="en-US" sz="1800" b="1" i="1" dirty="0">
                <a:latin typeface="Calibri" panose="020F0502020204030204" pitchFamily="34" charset="0"/>
                <a:cs typeface="Calibri" panose="020F0502020204030204" pitchFamily="34" charset="0"/>
              </a:rPr>
              <a:t>SPL15 </a:t>
            </a:r>
          </a:p>
          <a:p>
            <a:pPr algn="ctr"/>
            <a:r>
              <a:rPr lang="en-US" sz="1800" b="1" dirty="0">
                <a:latin typeface="Calibri" panose="020F0502020204030204" pitchFamily="34" charset="0"/>
                <a:cs typeface="Calibri" panose="020F0502020204030204" pitchFamily="34" charset="0"/>
              </a:rPr>
              <a:t>in the shoot apex under SD</a:t>
            </a:r>
          </a:p>
          <a:p>
            <a:pPr algn="ctr"/>
            <a:endParaRPr lang="en-US" sz="1800" b="1" dirty="0">
              <a:latin typeface="Calibri" panose="020F0502020204030204" pitchFamily="34" charset="0"/>
              <a:cs typeface="Calibri" panose="020F0502020204030204" pitchFamily="34" charset="0"/>
            </a:endParaRPr>
          </a:p>
        </p:txBody>
      </p:sp>
      <p:pic>
        <p:nvPicPr>
          <p:cNvPr id="34" name="Imagen 33">
            <a:extLst>
              <a:ext uri="{FF2B5EF4-FFF2-40B4-BE49-F238E27FC236}">
                <a16:creationId xmlns:a16="http://schemas.microsoft.com/office/drawing/2014/main" id="{DB39637B-2557-4682-8B4B-6DCF80C272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705"/>
          <a:stretch/>
        </p:blipFill>
        <p:spPr>
          <a:xfrm>
            <a:off x="4312831" y="3856000"/>
            <a:ext cx="4425633" cy="2016000"/>
          </a:xfrm>
          <a:prstGeom prst="rect">
            <a:avLst/>
          </a:prstGeom>
        </p:spPr>
      </p:pic>
      <p:sp>
        <p:nvSpPr>
          <p:cNvPr id="35" name="Rectángulo 3">
            <a:extLst>
              <a:ext uri="{FF2B5EF4-FFF2-40B4-BE49-F238E27FC236}">
                <a16:creationId xmlns:a16="http://schemas.microsoft.com/office/drawing/2014/main" id="{8FC4C6F3-CE6F-48AA-8C3F-E3C1A8860399}"/>
              </a:ext>
            </a:extLst>
          </p:cNvPr>
          <p:cNvSpPr/>
          <p:nvPr/>
        </p:nvSpPr>
        <p:spPr>
          <a:xfrm>
            <a:off x="4055635" y="3266866"/>
            <a:ext cx="4860000" cy="2737190"/>
          </a:xfrm>
          <a:prstGeom prst="rect">
            <a:avLst/>
          </a:prstGeom>
          <a:ln w="19050">
            <a:solidFill>
              <a:srgbClr val="000000"/>
            </a:solidFill>
            <a:prstDash val="sysDash"/>
          </a:ln>
        </p:spPr>
        <p:txBody>
          <a:bodyPr lIns="45718" tIns="45718" rIns="45718" bIns="45718" anchor="ctr"/>
          <a:lstStyle/>
          <a:p>
            <a:pPr algn="r">
              <a:defRPr>
                <a:solidFill>
                  <a:srgbClr val="FFFFFF"/>
                </a:solidFill>
              </a:defRPr>
            </a:pPr>
            <a:endParaRPr lang="en-US" dirty="0"/>
          </a:p>
        </p:txBody>
      </p:sp>
      <p:sp>
        <p:nvSpPr>
          <p:cNvPr id="36" name="CuadroTexto 35">
            <a:extLst>
              <a:ext uri="{FF2B5EF4-FFF2-40B4-BE49-F238E27FC236}">
                <a16:creationId xmlns:a16="http://schemas.microsoft.com/office/drawing/2014/main" id="{C275F0E6-A729-4B78-8F2D-5DE2C9448AE7}"/>
              </a:ext>
            </a:extLst>
          </p:cNvPr>
          <p:cNvSpPr txBox="1"/>
          <p:nvPr/>
        </p:nvSpPr>
        <p:spPr>
          <a:xfrm>
            <a:off x="4055635" y="3344524"/>
            <a:ext cx="4860000" cy="923330"/>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DELLAs regulate SPL15 activity at the transition to flowering</a:t>
            </a:r>
          </a:p>
          <a:p>
            <a:pPr algn="ctr"/>
            <a:endParaRPr lang="en-US" sz="1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6607040"/>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Title 2"/>
          <p:cNvSpPr txBox="1">
            <a:spLocks noGrp="1"/>
          </p:cNvSpPr>
          <p:nvPr>
            <p:ph type="title"/>
          </p:nvPr>
        </p:nvSpPr>
        <p:spPr>
          <a:xfrm>
            <a:off x="457200" y="-167927"/>
            <a:ext cx="8229600" cy="1143001"/>
          </a:xfrm>
          <a:prstGeom prst="rect">
            <a:avLst/>
          </a:prstGeom>
        </p:spPr>
        <p:txBody>
          <a:bodyPr/>
          <a:lstStyle>
            <a:lvl1pPr>
              <a:defRPr sz="2400" u="sng">
                <a:latin typeface="Calibri"/>
                <a:ea typeface="Calibri"/>
                <a:cs typeface="Calibri"/>
                <a:sym typeface="Calibri"/>
              </a:defRPr>
            </a:lvl1pPr>
          </a:lstStyle>
          <a:p>
            <a:r>
              <a:rPr dirty="0"/>
              <a:t>SOC1 and SVP regulate GA biosynthetic genes</a:t>
            </a:r>
          </a:p>
        </p:txBody>
      </p:sp>
      <p:grpSp>
        <p:nvGrpSpPr>
          <p:cNvPr id="2" name="Grupo 1">
            <a:extLst>
              <a:ext uri="{FF2B5EF4-FFF2-40B4-BE49-F238E27FC236}">
                <a16:creationId xmlns:a16="http://schemas.microsoft.com/office/drawing/2014/main" id="{D23BBCE0-5F97-45FA-8027-3B933C5CC0C1}"/>
              </a:ext>
            </a:extLst>
          </p:cNvPr>
          <p:cNvGrpSpPr/>
          <p:nvPr/>
        </p:nvGrpSpPr>
        <p:grpSpPr>
          <a:xfrm>
            <a:off x="268162" y="720270"/>
            <a:ext cx="4303838" cy="5188860"/>
            <a:chOff x="268162" y="720270"/>
            <a:chExt cx="4303838" cy="5188860"/>
          </a:xfrm>
        </p:grpSpPr>
        <p:sp>
          <p:nvSpPr>
            <p:cNvPr id="1528" name="CuadroTexto 5"/>
            <p:cNvSpPr txBox="1"/>
            <p:nvPr/>
          </p:nvSpPr>
          <p:spPr>
            <a:xfrm>
              <a:off x="268162" y="784574"/>
              <a:ext cx="4303838"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600" b="1">
                  <a:latin typeface="Calibri"/>
                  <a:ea typeface="Calibri"/>
                  <a:cs typeface="Calibri"/>
                  <a:sym typeface="Calibri"/>
                </a:defRPr>
              </a:pPr>
              <a:r>
                <a:rPr sz="1800" dirty="0"/>
                <a:t>Early flowering </a:t>
              </a:r>
              <a:r>
                <a:rPr sz="1800" i="1" dirty="0" err="1"/>
                <a:t>svp</a:t>
              </a:r>
              <a:r>
                <a:rPr sz="1800" i="1" dirty="0"/>
                <a:t> </a:t>
              </a:r>
              <a:r>
                <a:rPr sz="1800" dirty="0"/>
                <a:t>mutants show mis</a:t>
              </a:r>
              <a:r>
                <a:rPr sz="1800" i="1" dirty="0"/>
                <a:t>-</a:t>
              </a:r>
              <a:r>
                <a:rPr sz="1800" dirty="0"/>
                <a:t>regulation of GA metabolism genes</a:t>
              </a:r>
              <a:r>
                <a:rPr lang="es-ES" sz="1800" dirty="0"/>
                <a:t>:</a:t>
              </a:r>
            </a:p>
            <a:p>
              <a:pPr algn="ctr">
                <a:defRPr sz="1600" b="1">
                  <a:latin typeface="Calibri"/>
                  <a:ea typeface="Calibri"/>
                  <a:cs typeface="Calibri"/>
                  <a:sym typeface="Calibri"/>
                </a:defRPr>
              </a:pPr>
              <a:endParaRPr lang="es-ES" sz="1800" dirty="0"/>
            </a:p>
            <a:p>
              <a:pPr algn="ctr">
                <a:defRPr sz="1600" b="1">
                  <a:latin typeface="Calibri"/>
                  <a:ea typeface="Calibri"/>
                  <a:cs typeface="Calibri"/>
                  <a:sym typeface="Calibri"/>
                </a:defRPr>
              </a:pPr>
              <a:endParaRPr lang="es-ES" sz="1800" dirty="0"/>
            </a:p>
            <a:p>
              <a:pPr algn="ctr">
                <a:defRPr sz="1600" b="1">
                  <a:latin typeface="Calibri"/>
                  <a:ea typeface="Calibri"/>
                  <a:cs typeface="Calibri"/>
                  <a:sym typeface="Calibri"/>
                </a:defRPr>
              </a:pPr>
              <a:endParaRPr lang="es-ES" sz="1800" dirty="0"/>
            </a:p>
            <a:p>
              <a:pPr algn="ctr">
                <a:defRPr sz="1600" b="1">
                  <a:latin typeface="Calibri"/>
                  <a:ea typeface="Calibri"/>
                  <a:cs typeface="Calibri"/>
                  <a:sym typeface="Calibri"/>
                </a:defRPr>
              </a:pPr>
              <a:endParaRPr lang="es-ES" sz="1800" dirty="0"/>
            </a:p>
            <a:p>
              <a:pPr algn="ctr">
                <a:defRPr sz="1600" b="1">
                  <a:latin typeface="Calibri"/>
                  <a:ea typeface="Calibri"/>
                  <a:cs typeface="Calibri"/>
                  <a:sym typeface="Calibri"/>
                </a:defRPr>
              </a:pPr>
              <a:endParaRPr lang="es-ES" sz="1800" dirty="0"/>
            </a:p>
            <a:p>
              <a:pPr algn="ctr">
                <a:defRPr sz="1600" b="1">
                  <a:latin typeface="Calibri"/>
                  <a:ea typeface="Calibri"/>
                  <a:cs typeface="Calibri"/>
                  <a:sym typeface="Calibri"/>
                </a:defRPr>
              </a:pPr>
              <a:endParaRPr lang="es-ES" sz="1800" dirty="0"/>
            </a:p>
            <a:p>
              <a:pPr algn="ctr">
                <a:defRPr sz="1600" b="1">
                  <a:latin typeface="Calibri"/>
                  <a:ea typeface="Calibri"/>
                  <a:cs typeface="Calibri"/>
                  <a:sym typeface="Calibri"/>
                </a:defRPr>
              </a:pPr>
              <a:r>
                <a:rPr lang="en-US" sz="1800" dirty="0"/>
                <a:t>Upregulation of a GA biosynthetic genes and downregulation of GA catabolic gene  </a:t>
              </a:r>
            </a:p>
          </p:txBody>
        </p:sp>
        <p:sp>
          <p:nvSpPr>
            <p:cNvPr id="17" name="Rectángulo 16">
              <a:extLst>
                <a:ext uri="{FF2B5EF4-FFF2-40B4-BE49-F238E27FC236}">
                  <a16:creationId xmlns:a16="http://schemas.microsoft.com/office/drawing/2014/main" id="{FDC870D4-36BC-42E8-BFC4-493AFB3D53B9}"/>
                </a:ext>
              </a:extLst>
            </p:cNvPr>
            <p:cNvSpPr/>
            <p:nvPr/>
          </p:nvSpPr>
          <p:spPr>
            <a:xfrm>
              <a:off x="268162" y="720270"/>
              <a:ext cx="4303838" cy="5188860"/>
            </a:xfrm>
            <a:prstGeom prst="rect">
              <a:avLst/>
            </a:prstGeom>
            <a:ln w="19050">
              <a:solidFill>
                <a:schemeClr val="tx1"/>
              </a:solidFill>
            </a:ln>
          </p:spPr>
          <p:txBody>
            <a:bodyPr lIns="45718" tIns="45718" rIns="45718" bIns="45718" anchor="ctr"/>
            <a:lstStyle/>
            <a:p>
              <a:pPr algn="ctr">
                <a:defRPr>
                  <a:solidFill>
                    <a:srgbClr val="FFFFFF"/>
                  </a:solidFill>
                </a:defRPr>
              </a:pPr>
              <a:endParaRPr/>
            </a:p>
          </p:txBody>
        </p:sp>
        <p:grpSp>
          <p:nvGrpSpPr>
            <p:cNvPr id="16" name="Grupo 15">
              <a:extLst>
                <a:ext uri="{FF2B5EF4-FFF2-40B4-BE49-F238E27FC236}">
                  <a16:creationId xmlns:a16="http://schemas.microsoft.com/office/drawing/2014/main" id="{A783A702-293C-49D2-AC1A-E264ECC296E8}"/>
                </a:ext>
              </a:extLst>
            </p:cNvPr>
            <p:cNvGrpSpPr>
              <a:grpSpLocks noChangeAspect="1"/>
            </p:cNvGrpSpPr>
            <p:nvPr/>
          </p:nvGrpSpPr>
          <p:grpSpPr>
            <a:xfrm>
              <a:off x="884489" y="1506594"/>
              <a:ext cx="3071184" cy="1368000"/>
              <a:chOff x="1182214" y="1672059"/>
              <a:chExt cx="2637658" cy="1174895"/>
            </a:xfrm>
          </p:grpSpPr>
          <p:grpSp>
            <p:nvGrpSpPr>
              <p:cNvPr id="11" name="Grupo 10">
                <a:extLst>
                  <a:ext uri="{FF2B5EF4-FFF2-40B4-BE49-F238E27FC236}">
                    <a16:creationId xmlns:a16="http://schemas.microsoft.com/office/drawing/2014/main" id="{4DFF4643-1597-4990-89F0-99AB8BC56C43}"/>
                  </a:ext>
                </a:extLst>
              </p:cNvPr>
              <p:cNvGrpSpPr/>
              <p:nvPr/>
            </p:nvGrpSpPr>
            <p:grpSpPr>
              <a:xfrm>
                <a:off x="1182214" y="1672059"/>
                <a:ext cx="2637658" cy="1174895"/>
                <a:chOff x="347059" y="2110680"/>
                <a:chExt cx="2637658" cy="1174895"/>
              </a:xfrm>
            </p:grpSpPr>
            <p:pic>
              <p:nvPicPr>
                <p:cNvPr id="10" name="Imagen 9">
                  <a:extLst>
                    <a:ext uri="{FF2B5EF4-FFF2-40B4-BE49-F238E27FC236}">
                      <a16:creationId xmlns:a16="http://schemas.microsoft.com/office/drawing/2014/main" id="{6707066A-185B-4E96-BD34-2D9570E24289}"/>
                    </a:ext>
                  </a:extLst>
                </p:cNvPr>
                <p:cNvPicPr>
                  <a:picLocks noChangeAspect="1"/>
                </p:cNvPicPr>
                <p:nvPr/>
              </p:nvPicPr>
              <p:blipFill rotWithShape="1">
                <a:blip r:embed="rId3" cstate="print">
                  <a:lum contrast="40000"/>
                  <a:extLst>
                    <a:ext uri="{28A0092B-C50C-407E-A947-70E740481C1C}">
                      <a14:useLocalDpi xmlns:a14="http://schemas.microsoft.com/office/drawing/2010/main" val="0"/>
                    </a:ext>
                  </a:extLst>
                </a:blip>
                <a:srcRect l="39212" t="58955"/>
                <a:stretch/>
              </p:blipFill>
              <p:spPr>
                <a:xfrm>
                  <a:off x="1598097" y="2110680"/>
                  <a:ext cx="1386620" cy="1174895"/>
                </a:xfrm>
                <a:prstGeom prst="rect">
                  <a:avLst/>
                </a:prstGeom>
              </p:spPr>
            </p:pic>
            <p:pic>
              <p:nvPicPr>
                <p:cNvPr id="28" name="Imagen 27">
                  <a:extLst>
                    <a:ext uri="{FF2B5EF4-FFF2-40B4-BE49-F238E27FC236}">
                      <a16:creationId xmlns:a16="http://schemas.microsoft.com/office/drawing/2014/main" id="{027DB544-0944-4D59-9E63-506C1D065005}"/>
                    </a:ext>
                  </a:extLst>
                </p:cNvPr>
                <p:cNvPicPr>
                  <a:picLocks noChangeAspect="1"/>
                </p:cNvPicPr>
                <p:nvPr/>
              </p:nvPicPr>
              <p:blipFill rotWithShape="1">
                <a:blip r:embed="rId3" cstate="print">
                  <a:lum contrast="40000"/>
                  <a:extLst>
                    <a:ext uri="{28A0092B-C50C-407E-A947-70E740481C1C}">
                      <a14:useLocalDpi xmlns:a14="http://schemas.microsoft.com/office/drawing/2010/main" val="0"/>
                    </a:ext>
                  </a:extLst>
                </a:blip>
                <a:srcRect l="38835" t="15792" r="8721" b="43234"/>
                <a:stretch/>
              </p:blipFill>
              <p:spPr>
                <a:xfrm>
                  <a:off x="347059" y="2112731"/>
                  <a:ext cx="1196296" cy="1172844"/>
                </a:xfrm>
                <a:prstGeom prst="rect">
                  <a:avLst/>
                </a:prstGeom>
              </p:spPr>
            </p:pic>
          </p:grpSp>
          <p:sp>
            <p:nvSpPr>
              <p:cNvPr id="34" name="CuadroTexto 36">
                <a:extLst>
                  <a:ext uri="{FF2B5EF4-FFF2-40B4-BE49-F238E27FC236}">
                    <a16:creationId xmlns:a16="http://schemas.microsoft.com/office/drawing/2014/main" id="{36236316-AB81-4B29-9A5D-0C2E8EC2EC75}"/>
                  </a:ext>
                </a:extLst>
              </p:cNvPr>
              <p:cNvSpPr txBox="1"/>
              <p:nvPr/>
            </p:nvSpPr>
            <p:spPr>
              <a:xfrm>
                <a:off x="1182214" y="1682849"/>
                <a:ext cx="689985" cy="30777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600" b="1">
                    <a:solidFill>
                      <a:srgbClr val="FFFFFF"/>
                    </a:solidFill>
                    <a:latin typeface="Calibri"/>
                    <a:ea typeface="Calibri"/>
                    <a:cs typeface="Calibri"/>
                    <a:sym typeface="Calibri"/>
                  </a:defRPr>
                </a:lvl1pPr>
              </a:lstStyle>
              <a:p>
                <a:r>
                  <a:rPr sz="1400" dirty="0" err="1">
                    <a:solidFill>
                      <a:schemeClr val="tx1"/>
                    </a:solidFill>
                  </a:rPr>
                  <a:t>wt</a:t>
                </a:r>
                <a:endParaRPr sz="1400" dirty="0">
                  <a:solidFill>
                    <a:schemeClr val="tx1"/>
                  </a:solidFill>
                </a:endParaRPr>
              </a:p>
            </p:txBody>
          </p:sp>
          <p:sp>
            <p:nvSpPr>
              <p:cNvPr id="35" name="CuadroTexto 36">
                <a:extLst>
                  <a:ext uri="{FF2B5EF4-FFF2-40B4-BE49-F238E27FC236}">
                    <a16:creationId xmlns:a16="http://schemas.microsoft.com/office/drawing/2014/main" id="{57224E14-C54C-4E20-910C-DC3762B1F93F}"/>
                  </a:ext>
                </a:extLst>
              </p:cNvPr>
              <p:cNvSpPr txBox="1"/>
              <p:nvPr/>
            </p:nvSpPr>
            <p:spPr>
              <a:xfrm>
                <a:off x="3107832" y="1688097"/>
                <a:ext cx="689985" cy="30777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600" b="1">
                    <a:solidFill>
                      <a:srgbClr val="FFFFFF"/>
                    </a:solidFill>
                    <a:latin typeface="Calibri"/>
                    <a:ea typeface="Calibri"/>
                    <a:cs typeface="Calibri"/>
                    <a:sym typeface="Calibri"/>
                  </a:defRPr>
                </a:lvl1pPr>
              </a:lstStyle>
              <a:p>
                <a:pPr algn="r"/>
                <a:r>
                  <a:rPr lang="es-ES" sz="1400" i="1" dirty="0">
                    <a:solidFill>
                      <a:schemeClr val="tx1"/>
                    </a:solidFill>
                  </a:rPr>
                  <a:t>svp-41</a:t>
                </a:r>
                <a:endParaRPr sz="1400" i="1" dirty="0">
                  <a:solidFill>
                    <a:schemeClr val="tx1"/>
                  </a:solidFill>
                </a:endParaRPr>
              </a:p>
            </p:txBody>
          </p:sp>
        </p:grpSp>
        <p:grpSp>
          <p:nvGrpSpPr>
            <p:cNvPr id="25" name="Grupo 24">
              <a:extLst>
                <a:ext uri="{FF2B5EF4-FFF2-40B4-BE49-F238E27FC236}">
                  <a16:creationId xmlns:a16="http://schemas.microsoft.com/office/drawing/2014/main" id="{00AED5B9-2764-4218-B88E-F0CFDA12B97A}"/>
                </a:ext>
              </a:extLst>
            </p:cNvPr>
            <p:cNvGrpSpPr>
              <a:grpSpLocks noChangeAspect="1"/>
            </p:cNvGrpSpPr>
            <p:nvPr/>
          </p:nvGrpSpPr>
          <p:grpSpPr>
            <a:xfrm>
              <a:off x="547461" y="3646892"/>
              <a:ext cx="3861935" cy="2160000"/>
              <a:chOff x="863775" y="3980990"/>
              <a:chExt cx="3479625" cy="1946171"/>
            </a:xfrm>
          </p:grpSpPr>
          <p:grpSp>
            <p:nvGrpSpPr>
              <p:cNvPr id="24" name="Grupo 23">
                <a:extLst>
                  <a:ext uri="{FF2B5EF4-FFF2-40B4-BE49-F238E27FC236}">
                    <a16:creationId xmlns:a16="http://schemas.microsoft.com/office/drawing/2014/main" id="{F3434466-2D67-41D4-9D00-49773D495D6E}"/>
                  </a:ext>
                </a:extLst>
              </p:cNvPr>
              <p:cNvGrpSpPr/>
              <p:nvPr/>
            </p:nvGrpSpPr>
            <p:grpSpPr>
              <a:xfrm>
                <a:off x="2713194" y="3983161"/>
                <a:ext cx="1630206" cy="1944000"/>
                <a:chOff x="2475312" y="3844695"/>
                <a:chExt cx="1630206" cy="1944000"/>
              </a:xfrm>
            </p:grpSpPr>
            <p:pic>
              <p:nvPicPr>
                <p:cNvPr id="37" name="Imagen 36">
                  <a:extLst>
                    <a:ext uri="{FF2B5EF4-FFF2-40B4-BE49-F238E27FC236}">
                      <a16:creationId xmlns:a16="http://schemas.microsoft.com/office/drawing/2014/main" id="{E5D6FCF4-130A-4786-8A99-DAD7726A5B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388"/>
                <a:stretch/>
              </p:blipFill>
              <p:spPr>
                <a:xfrm>
                  <a:off x="2475312" y="3844695"/>
                  <a:ext cx="1497434" cy="1944000"/>
                </a:xfrm>
                <a:prstGeom prst="rect">
                  <a:avLst/>
                </a:prstGeom>
              </p:spPr>
            </p:pic>
            <p:sp>
              <p:nvSpPr>
                <p:cNvPr id="19" name="Rectángulo 18">
                  <a:extLst>
                    <a:ext uri="{FF2B5EF4-FFF2-40B4-BE49-F238E27FC236}">
                      <a16:creationId xmlns:a16="http://schemas.microsoft.com/office/drawing/2014/main" id="{AD060D3F-379B-4089-81DD-6844DC36E450}"/>
                    </a:ext>
                  </a:extLst>
                </p:cNvPr>
                <p:cNvSpPr/>
                <p:nvPr/>
              </p:nvSpPr>
              <p:spPr>
                <a:xfrm>
                  <a:off x="3781425" y="3900458"/>
                  <a:ext cx="324093" cy="163356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grpSp>
          <p:grpSp>
            <p:nvGrpSpPr>
              <p:cNvPr id="23" name="Grupo 22">
                <a:extLst>
                  <a:ext uri="{FF2B5EF4-FFF2-40B4-BE49-F238E27FC236}">
                    <a16:creationId xmlns:a16="http://schemas.microsoft.com/office/drawing/2014/main" id="{36391373-F969-41BC-B0E8-60550E0C71AB}"/>
                  </a:ext>
                </a:extLst>
              </p:cNvPr>
              <p:cNvGrpSpPr/>
              <p:nvPr/>
            </p:nvGrpSpPr>
            <p:grpSpPr>
              <a:xfrm>
                <a:off x="863775" y="3980990"/>
                <a:ext cx="1651084" cy="1944000"/>
                <a:chOff x="693040" y="3798553"/>
                <a:chExt cx="1651084" cy="1944000"/>
              </a:xfrm>
            </p:grpSpPr>
            <p:pic>
              <p:nvPicPr>
                <p:cNvPr id="15" name="Imagen 14">
                  <a:extLst>
                    <a:ext uri="{FF2B5EF4-FFF2-40B4-BE49-F238E27FC236}">
                      <a16:creationId xmlns:a16="http://schemas.microsoft.com/office/drawing/2014/main" id="{099EE7C8-B619-4A1E-A1F5-5FB3BF5A7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3654"/>
                <a:stretch/>
              </p:blipFill>
              <p:spPr>
                <a:xfrm>
                  <a:off x="693040" y="3798553"/>
                  <a:ext cx="1528255" cy="1944000"/>
                </a:xfrm>
                <a:prstGeom prst="rect">
                  <a:avLst/>
                </a:prstGeom>
              </p:spPr>
            </p:pic>
            <p:sp>
              <p:nvSpPr>
                <p:cNvPr id="39" name="Rectángulo 38">
                  <a:extLst>
                    <a:ext uri="{FF2B5EF4-FFF2-40B4-BE49-F238E27FC236}">
                      <a16:creationId xmlns:a16="http://schemas.microsoft.com/office/drawing/2014/main" id="{2828DC25-4131-44E3-A77E-7FCD9D55633C}"/>
                    </a:ext>
                  </a:extLst>
                </p:cNvPr>
                <p:cNvSpPr/>
                <p:nvPr/>
              </p:nvSpPr>
              <p:spPr>
                <a:xfrm>
                  <a:off x="2020031" y="3931010"/>
                  <a:ext cx="324093" cy="163356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400" b="0" i="0" u="none" strike="noStrike" cap="none" spc="0" normalizeH="0" baseline="0">
                    <a:ln>
                      <a:noFill/>
                    </a:ln>
                    <a:solidFill>
                      <a:srgbClr val="000000"/>
                    </a:solidFill>
                    <a:effectLst/>
                    <a:uFillTx/>
                    <a:latin typeface="+mj-lt"/>
                    <a:ea typeface="+mj-ea"/>
                    <a:cs typeface="+mj-cs"/>
                    <a:sym typeface="Arial"/>
                  </a:endParaRPr>
                </a:p>
              </p:txBody>
            </p:sp>
          </p:grpSp>
        </p:grpSp>
      </p:grpSp>
      <p:grpSp>
        <p:nvGrpSpPr>
          <p:cNvPr id="3" name="Grupo 2">
            <a:extLst>
              <a:ext uri="{FF2B5EF4-FFF2-40B4-BE49-F238E27FC236}">
                <a16:creationId xmlns:a16="http://schemas.microsoft.com/office/drawing/2014/main" id="{E7B60608-C378-4595-8AB2-9E2B6A99BA40}"/>
              </a:ext>
            </a:extLst>
          </p:cNvPr>
          <p:cNvGrpSpPr/>
          <p:nvPr/>
        </p:nvGrpSpPr>
        <p:grpSpPr>
          <a:xfrm>
            <a:off x="4645241" y="722552"/>
            <a:ext cx="4230594" cy="5188860"/>
            <a:chOff x="4645241" y="722552"/>
            <a:chExt cx="4230594" cy="5188860"/>
          </a:xfrm>
        </p:grpSpPr>
        <p:pic>
          <p:nvPicPr>
            <p:cNvPr id="1538" name="Imagen 28" descr="Imagen 28"/>
            <p:cNvPicPr>
              <a:picLocks noChangeAspect="1"/>
            </p:cNvPicPr>
            <p:nvPr/>
          </p:nvPicPr>
          <p:blipFill>
            <a:blip r:embed="rId5" cstate="print">
              <a:extLst>
                <a:ext uri="{28A0092B-C50C-407E-A947-70E740481C1C}">
                  <a14:useLocalDpi xmlns:a14="http://schemas.microsoft.com/office/drawing/2010/main" val="0"/>
                </a:ext>
              </a:extLst>
            </a:blip>
            <a:srcRect l="1665"/>
            <a:stretch>
              <a:fillRect/>
            </a:stretch>
          </p:blipFill>
          <p:spPr>
            <a:xfrm>
              <a:off x="4795890" y="1443347"/>
              <a:ext cx="3982027" cy="2160000"/>
            </a:xfrm>
            <a:prstGeom prst="rect">
              <a:avLst/>
            </a:prstGeom>
            <a:ln w="12700">
              <a:miter lim="400000"/>
            </a:ln>
          </p:spPr>
        </p:pic>
        <p:sp>
          <p:nvSpPr>
            <p:cNvPr id="1540" name="CuadroTexto 15"/>
            <p:cNvSpPr txBox="1"/>
            <p:nvPr/>
          </p:nvSpPr>
          <p:spPr>
            <a:xfrm>
              <a:off x="4645241" y="788528"/>
              <a:ext cx="4230594"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800" b="1">
                  <a:latin typeface="Calibri"/>
                  <a:ea typeface="Calibri"/>
                  <a:cs typeface="Calibri"/>
                  <a:sym typeface="Calibri"/>
                </a:defRPr>
              </a:pPr>
              <a:r>
                <a:rPr dirty="0"/>
                <a:t>SVP regulates </a:t>
              </a:r>
              <a:r>
                <a:rPr lang="es-ES" i="1" dirty="0"/>
                <a:t>GA2ox4</a:t>
              </a:r>
              <a:r>
                <a:rPr lang="es-ES" dirty="0"/>
                <a:t> </a:t>
              </a:r>
              <a:r>
                <a:rPr dirty="0"/>
                <a:t>by directly binding its promoter (in antagonism with SOC1)</a:t>
              </a:r>
            </a:p>
          </p:txBody>
        </p:sp>
        <p:sp>
          <p:nvSpPr>
            <p:cNvPr id="18" name="Rectángulo 17">
              <a:extLst>
                <a:ext uri="{FF2B5EF4-FFF2-40B4-BE49-F238E27FC236}">
                  <a16:creationId xmlns:a16="http://schemas.microsoft.com/office/drawing/2014/main" id="{54B446C2-2660-44ED-A954-0348BEE87DBC}"/>
                </a:ext>
              </a:extLst>
            </p:cNvPr>
            <p:cNvSpPr/>
            <p:nvPr/>
          </p:nvSpPr>
          <p:spPr>
            <a:xfrm>
              <a:off x="4645241" y="722552"/>
              <a:ext cx="4230594" cy="5188860"/>
            </a:xfrm>
            <a:prstGeom prst="rect">
              <a:avLst/>
            </a:prstGeom>
            <a:ln w="19050">
              <a:solidFill>
                <a:schemeClr val="tx1"/>
              </a:solidFill>
            </a:ln>
          </p:spPr>
          <p:txBody>
            <a:bodyPr lIns="45718" tIns="45718" rIns="45718" bIns="45718" anchor="ctr"/>
            <a:lstStyle/>
            <a:p>
              <a:pPr algn="ctr">
                <a:defRPr>
                  <a:solidFill>
                    <a:srgbClr val="FFFFFF"/>
                  </a:solidFill>
                </a:defRPr>
              </a:pPr>
              <a:endParaRPr/>
            </a:p>
          </p:txBody>
        </p:sp>
        <p:grpSp>
          <p:nvGrpSpPr>
            <p:cNvPr id="29" name="Grupo 28">
              <a:extLst>
                <a:ext uri="{FF2B5EF4-FFF2-40B4-BE49-F238E27FC236}">
                  <a16:creationId xmlns:a16="http://schemas.microsoft.com/office/drawing/2014/main" id="{061F38C8-934E-4555-9F6B-3EF44D2F16DE}"/>
                </a:ext>
              </a:extLst>
            </p:cNvPr>
            <p:cNvGrpSpPr>
              <a:grpSpLocks noChangeAspect="1"/>
            </p:cNvGrpSpPr>
            <p:nvPr/>
          </p:nvGrpSpPr>
          <p:grpSpPr>
            <a:xfrm>
              <a:off x="4888501" y="3677379"/>
              <a:ext cx="3744073" cy="2160000"/>
              <a:chOff x="4977267" y="3867172"/>
              <a:chExt cx="3619271" cy="2088000"/>
            </a:xfrm>
          </p:grpSpPr>
          <p:grpSp>
            <p:nvGrpSpPr>
              <p:cNvPr id="1537" name="Grupo 25"/>
              <p:cNvGrpSpPr>
                <a:grpSpLocks noChangeAspect="1"/>
              </p:cNvGrpSpPr>
              <p:nvPr/>
            </p:nvGrpSpPr>
            <p:grpSpPr>
              <a:xfrm>
                <a:off x="4977267" y="3867172"/>
                <a:ext cx="3619271" cy="2088000"/>
                <a:chOff x="0" y="0"/>
                <a:chExt cx="3432074" cy="1980002"/>
              </a:xfrm>
            </p:grpSpPr>
            <p:pic>
              <p:nvPicPr>
                <p:cNvPr id="1535" name="Imagen 26" descr="Imagen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2772" y="1524925"/>
                  <a:ext cx="3299303" cy="455078"/>
                </a:xfrm>
                <a:prstGeom prst="rect">
                  <a:avLst/>
                </a:prstGeom>
                <a:ln w="12700" cap="flat">
                  <a:noFill/>
                  <a:miter lim="400000"/>
                </a:ln>
                <a:effectLst/>
              </p:spPr>
            </p:pic>
            <p:pic>
              <p:nvPicPr>
                <p:cNvPr id="1536" name="Imagen 27" descr="Imagen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0" y="0"/>
                  <a:ext cx="3432075" cy="1545757"/>
                </a:xfrm>
                <a:prstGeom prst="rect">
                  <a:avLst/>
                </a:prstGeom>
                <a:ln w="12700" cap="flat">
                  <a:noFill/>
                  <a:miter lim="400000"/>
                </a:ln>
                <a:effectLst/>
              </p:spPr>
            </p:pic>
          </p:grpSp>
          <p:pic>
            <p:nvPicPr>
              <p:cNvPr id="27" name="Imagen 26">
                <a:extLst>
                  <a:ext uri="{FF2B5EF4-FFF2-40B4-BE49-F238E27FC236}">
                    <a16:creationId xmlns:a16="http://schemas.microsoft.com/office/drawing/2014/main" id="{F8C994F1-2942-48E9-898C-5DFF704611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7830" y="4074341"/>
                <a:ext cx="2143433" cy="238539"/>
              </a:xfrm>
              <a:prstGeom prst="rect">
                <a:avLst/>
              </a:prstGeom>
            </p:spPr>
          </p:pic>
        </p:grpSp>
      </p:grpSp>
      <p:sp>
        <p:nvSpPr>
          <p:cNvPr id="30" name="Text Box 21"/>
          <p:cNvSpPr txBox="1"/>
          <p:nvPr/>
        </p:nvSpPr>
        <p:spPr>
          <a:xfrm>
            <a:off x="949235" y="5969254"/>
            <a:ext cx="7948232"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r">
              <a:spcBef>
                <a:spcPts val="700"/>
              </a:spcBef>
              <a:defRPr sz="1000" b="1">
                <a:latin typeface="Calibri"/>
                <a:ea typeface="Calibri"/>
                <a:cs typeface="Calibri"/>
                <a:sym typeface="Calibri"/>
              </a:defRPr>
            </a:lvl1pPr>
          </a:lstStyle>
          <a:p>
            <a:pPr lvl="0" hangingPunct="1">
              <a:spcBef>
                <a:spcPts val="0"/>
              </a:spcBef>
              <a:defRPr/>
            </a:pPr>
            <a:r>
              <a:rPr lang="en-US" sz="800" b="0" dirty="0">
                <a:latin typeface="Times New Roman" panose="02020603050405020304" pitchFamily="18" charset="0"/>
                <a:ea typeface="Calibri" panose="020F0502020204030204" pitchFamily="34" charset="0"/>
                <a:cs typeface="Times New Roman" panose="02020603050405020304" pitchFamily="18" charset="0"/>
              </a:rPr>
              <a:t>Images from Kinoshita et al. (2020) Regulation of shoot meristem shape by photoperiodic signaling and phytohormones during floral induction of Arabidopsis. </a:t>
            </a:r>
            <a:r>
              <a:rPr lang="en-US" sz="800" b="0" dirty="0" err="1">
                <a:latin typeface="Times New Roman" panose="02020603050405020304" pitchFamily="18" charset="0"/>
                <a:ea typeface="Calibri" panose="020F0502020204030204" pitchFamily="34" charset="0"/>
                <a:cs typeface="Times New Roman" panose="02020603050405020304" pitchFamily="18" charset="0"/>
              </a:rPr>
              <a:t>eLife</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r>
              <a:rPr lang="en-US" sz="800" b="0" dirty="0">
                <a:latin typeface="Times New Roman" panose="02020603050405020304" pitchFamily="18" charset="0"/>
                <a:ea typeface="Calibri" panose="020F0502020204030204" pitchFamily="34" charset="0"/>
                <a:cs typeface="Times New Roman" panose="02020603050405020304" pitchFamily="18" charset="0"/>
                <a:hlinkClick r:id="rId9"/>
              </a:rPr>
              <a:t>9:e60661</a:t>
            </a:r>
            <a:r>
              <a:rPr lang="en-US" sz="800" b="0" dirty="0">
                <a:latin typeface="Times New Roman" panose="02020603050405020304" pitchFamily="18" charset="0"/>
                <a:ea typeface="Calibri" panose="020F0502020204030204" pitchFamily="34" charset="0"/>
                <a:cs typeface="Times New Roman" panose="02020603050405020304" pitchFamily="18" charset="0"/>
              </a:rPr>
              <a:t> and                          Andrés et al. (2014) SHORT VEGETATIVE PHASE reduces gibberellin biosynthesis at the </a:t>
            </a:r>
            <a:r>
              <a:rPr lang="en-US" sz="800" b="0" i="1" dirty="0">
                <a:latin typeface="Times New Roman" panose="02020603050405020304" pitchFamily="18" charset="0"/>
                <a:ea typeface="Calibri" panose="020F0502020204030204" pitchFamily="34" charset="0"/>
                <a:cs typeface="Times New Roman" panose="02020603050405020304" pitchFamily="18" charset="0"/>
              </a:rPr>
              <a:t>Arabidopsis</a:t>
            </a:r>
            <a:r>
              <a:rPr lang="en-US" sz="800" b="0" dirty="0">
                <a:latin typeface="Times New Roman" panose="02020603050405020304" pitchFamily="18" charset="0"/>
                <a:ea typeface="Calibri" panose="020F0502020204030204" pitchFamily="34" charset="0"/>
                <a:cs typeface="Times New Roman" panose="02020603050405020304" pitchFamily="18" charset="0"/>
              </a:rPr>
              <a:t> shoot apex to regulate the floral transition. </a:t>
            </a:r>
            <a:r>
              <a:rPr lang="es-ES" sz="800" b="0" dirty="0">
                <a:latin typeface="Times New Roman" panose="02020603050405020304" pitchFamily="18" charset="0"/>
                <a:ea typeface="Calibri" panose="020F0502020204030204" pitchFamily="34" charset="0"/>
                <a:cs typeface="Times New Roman" panose="02020603050405020304" pitchFamily="18" charset="0"/>
              </a:rPr>
              <a:t>Proc. Natl. Acad. Sci. USA 111:</a:t>
            </a:r>
            <a:r>
              <a:rPr lang="es-ES" sz="800" b="0" dirty="0">
                <a:latin typeface="Times New Roman" panose="02020603050405020304" pitchFamily="18" charset="0"/>
                <a:ea typeface="Calibri" panose="020F0502020204030204" pitchFamily="34" charset="0"/>
                <a:cs typeface="Times New Roman" panose="02020603050405020304" pitchFamily="18" charset="0"/>
                <a:hlinkClick r:id="rId10"/>
              </a:rPr>
              <a:t>E2760-9</a:t>
            </a:r>
            <a:r>
              <a:rPr lang="es-ES" sz="800" b="0" dirty="0">
                <a:latin typeface="Times New Roman" panose="02020603050405020304" pitchFamily="18" charset="0"/>
                <a:ea typeface="Calibri" panose="020F0502020204030204" pitchFamily="34" charset="0"/>
                <a:cs typeface="Times New Roman" panose="02020603050405020304" pitchFamily="18" charset="0"/>
              </a:rPr>
              <a:t>.</a:t>
            </a:r>
            <a:r>
              <a:rPr lang="en-US" sz="800" b="0" dirty="0">
                <a:latin typeface="Times New Roman" panose="02020603050405020304" pitchFamily="18" charset="0"/>
                <a:ea typeface="Calibri" panose="020F0502020204030204" pitchFamily="34" charset="0"/>
                <a:cs typeface="Times New Roman" panose="02020603050405020304" pitchFamily="18" charset="0"/>
              </a:rPr>
              <a:t> </a:t>
            </a:r>
            <a:endParaRPr lang="es-ES" sz="800" b="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350506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13 Rectángulo"/>
          <p:cNvSpPr/>
          <p:nvPr/>
        </p:nvSpPr>
        <p:spPr>
          <a:xfrm>
            <a:off x="-1" y="0"/>
            <a:ext cx="86868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p:txBody>
      </p:sp>
      <p:pic>
        <p:nvPicPr>
          <p:cNvPr id="3" name="Imagen 2"/>
          <p:cNvPicPr>
            <a:picLocks noChangeAspect="1"/>
          </p:cNvPicPr>
          <p:nvPr/>
        </p:nvPicPr>
        <p:blipFill>
          <a:blip r:embed="rId2"/>
          <a:stretch>
            <a:fillRect/>
          </a:stretch>
        </p:blipFill>
        <p:spPr>
          <a:xfrm>
            <a:off x="652461" y="908721"/>
            <a:ext cx="8048481" cy="5078332"/>
          </a:xfrm>
          <a:prstGeom prst="rect">
            <a:avLst/>
          </a:prstGeom>
        </p:spPr>
      </p:pic>
    </p:spTree>
    <p:extLst>
      <p:ext uri="{BB962C8B-B14F-4D97-AF65-F5344CB8AC3E}">
        <p14:creationId xmlns:p14="http://schemas.microsoft.com/office/powerpoint/2010/main" val="2071828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8 Rectángulo"/>
          <p:cNvSpPr/>
          <p:nvPr/>
        </p:nvSpPr>
        <p:spPr>
          <a:xfrm>
            <a:off x="-1" y="0"/>
            <a:ext cx="914400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uLnTx/>
                <a:uFillTx/>
                <a:latin typeface="Calibri"/>
                <a:ea typeface="+mn-ea"/>
                <a:cs typeface="+mn-cs"/>
              </a:rPr>
              <a:t>Regulación de la Floración</a:t>
            </a:r>
          </a:p>
        </p:txBody>
      </p:sp>
      <p:pic>
        <p:nvPicPr>
          <p:cNvPr id="4" name="Imagen 3"/>
          <p:cNvPicPr>
            <a:picLocks noChangeAspect="1"/>
          </p:cNvPicPr>
          <p:nvPr/>
        </p:nvPicPr>
        <p:blipFill>
          <a:blip r:embed="rId2"/>
          <a:stretch>
            <a:fillRect/>
          </a:stretch>
        </p:blipFill>
        <p:spPr>
          <a:xfrm>
            <a:off x="539552" y="619461"/>
            <a:ext cx="7920880" cy="5834722"/>
          </a:xfrm>
          <a:prstGeom prst="rect">
            <a:avLst/>
          </a:prstGeom>
        </p:spPr>
      </p:pic>
    </p:spTree>
    <p:extLst>
      <p:ext uri="{BB962C8B-B14F-4D97-AF65-F5344CB8AC3E}">
        <p14:creationId xmlns:p14="http://schemas.microsoft.com/office/powerpoint/2010/main" val="2484657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5904" y="3488021"/>
            <a:ext cx="8462744" cy="923330"/>
          </a:xfrm>
          <a:prstGeom prst="rect">
            <a:avLst/>
          </a:prstGeom>
          <a:noFill/>
        </p:spPr>
        <p:txBody>
          <a:bodyPr wrap="square" rtlCol="0">
            <a:spAutoFit/>
          </a:bodyPr>
          <a:lstStyle/>
          <a:p>
            <a:pPr algn="just"/>
            <a:r>
              <a:rPr lang="es-AR" b="1" dirty="0"/>
              <a:t>2- Genes de identidad de órgano floral</a:t>
            </a:r>
            <a:r>
              <a:rPr lang="en-US" dirty="0"/>
              <a:t>: </a:t>
            </a:r>
            <a:r>
              <a:rPr lang="en-US" dirty="0" err="1"/>
              <a:t>Factores</a:t>
            </a:r>
            <a:r>
              <a:rPr lang="en-US" dirty="0"/>
              <a:t> de </a:t>
            </a:r>
            <a:r>
              <a:rPr lang="en-US" dirty="0" err="1"/>
              <a:t>transcripción</a:t>
            </a:r>
            <a:r>
              <a:rPr lang="en-US" dirty="0"/>
              <a:t> </a:t>
            </a:r>
            <a:r>
              <a:rPr lang="en-US" dirty="0" err="1"/>
              <a:t>homeóticos</a:t>
            </a:r>
            <a:r>
              <a:rPr lang="en-US" dirty="0"/>
              <a:t>  que </a:t>
            </a:r>
            <a:r>
              <a:rPr lang="en-US" dirty="0" err="1"/>
              <a:t>controlan</a:t>
            </a:r>
            <a:r>
              <a:rPr lang="en-US" dirty="0"/>
              <a:t> la </a:t>
            </a:r>
            <a:r>
              <a:rPr lang="en-US" dirty="0" err="1"/>
              <a:t>expresión</a:t>
            </a:r>
            <a:r>
              <a:rPr lang="en-US" dirty="0"/>
              <a:t> de </a:t>
            </a:r>
            <a:r>
              <a:rPr lang="en-US" dirty="0" err="1"/>
              <a:t>otros</a:t>
            </a:r>
            <a:r>
              <a:rPr lang="en-US" dirty="0"/>
              <a:t> genes </a:t>
            </a:r>
            <a:r>
              <a:rPr lang="en-US" dirty="0" err="1"/>
              <a:t>cuyos</a:t>
            </a:r>
            <a:r>
              <a:rPr lang="en-US" dirty="0"/>
              <a:t> </a:t>
            </a:r>
            <a:r>
              <a:rPr lang="en-US" dirty="0" err="1"/>
              <a:t>productos</a:t>
            </a:r>
            <a:r>
              <a:rPr lang="en-US" dirty="0"/>
              <a:t> </a:t>
            </a:r>
            <a:r>
              <a:rPr lang="en-US" dirty="0" err="1"/>
              <a:t>están</a:t>
            </a:r>
            <a:r>
              <a:rPr lang="en-US" dirty="0"/>
              <a:t> </a:t>
            </a:r>
            <a:r>
              <a:rPr lang="en-US" dirty="0" err="1"/>
              <a:t>involucrados</a:t>
            </a:r>
            <a:r>
              <a:rPr lang="en-US" dirty="0"/>
              <a:t> en la </a:t>
            </a:r>
            <a:r>
              <a:rPr lang="en-US" dirty="0" err="1"/>
              <a:t>formación</a:t>
            </a:r>
            <a:r>
              <a:rPr lang="en-US" dirty="0"/>
              <a:t> y/o en la </a:t>
            </a:r>
            <a:r>
              <a:rPr lang="en-US" dirty="0" err="1"/>
              <a:t>función</a:t>
            </a:r>
            <a:r>
              <a:rPr lang="en-US" dirty="0"/>
              <a:t> de los </a:t>
            </a:r>
            <a:r>
              <a:rPr lang="en-US" dirty="0" err="1"/>
              <a:t>órganos</a:t>
            </a:r>
            <a:r>
              <a:rPr lang="en-US" dirty="0"/>
              <a:t> </a:t>
            </a:r>
            <a:r>
              <a:rPr lang="en-US" dirty="0" err="1"/>
              <a:t>florales</a:t>
            </a:r>
            <a:r>
              <a:rPr lang="en-US" dirty="0"/>
              <a:t>. </a:t>
            </a:r>
          </a:p>
        </p:txBody>
      </p:sp>
      <p:sp>
        <p:nvSpPr>
          <p:cNvPr id="4" name="3 CuadroTexto"/>
          <p:cNvSpPr txBox="1"/>
          <p:nvPr/>
        </p:nvSpPr>
        <p:spPr>
          <a:xfrm>
            <a:off x="175904" y="4976301"/>
            <a:ext cx="8352928" cy="646331"/>
          </a:xfrm>
          <a:prstGeom prst="rect">
            <a:avLst/>
          </a:prstGeom>
          <a:noFill/>
        </p:spPr>
        <p:txBody>
          <a:bodyPr wrap="square" rtlCol="0">
            <a:spAutoFit/>
          </a:bodyPr>
          <a:lstStyle/>
          <a:p>
            <a:pPr algn="just"/>
            <a:r>
              <a:rPr lang="es-AR" b="1" dirty="0"/>
              <a:t>3- Genes catastrales</a:t>
            </a:r>
            <a:r>
              <a:rPr lang="en-US" dirty="0"/>
              <a:t>: </a:t>
            </a:r>
            <a:r>
              <a:rPr lang="en-US" dirty="0" err="1"/>
              <a:t>Actúan</a:t>
            </a:r>
            <a:r>
              <a:rPr lang="en-US" dirty="0"/>
              <a:t> </a:t>
            </a:r>
            <a:r>
              <a:rPr lang="en-US" dirty="0" err="1"/>
              <a:t>como</a:t>
            </a:r>
            <a:r>
              <a:rPr lang="en-US" dirty="0"/>
              <a:t> </a:t>
            </a:r>
            <a:r>
              <a:rPr lang="en-US" dirty="0" err="1"/>
              <a:t>reguladores</a:t>
            </a:r>
            <a:r>
              <a:rPr lang="en-US" dirty="0"/>
              <a:t> </a:t>
            </a:r>
            <a:r>
              <a:rPr lang="en-US" dirty="0" err="1"/>
              <a:t>espaciales</a:t>
            </a:r>
            <a:r>
              <a:rPr lang="en-US" dirty="0"/>
              <a:t> de los </a:t>
            </a:r>
            <a:r>
              <a:rPr lang="en-US" b="1" i="1" dirty="0"/>
              <a:t>Genes de </a:t>
            </a:r>
            <a:r>
              <a:rPr lang="en-US" b="1" i="1" dirty="0" err="1"/>
              <a:t>identidad</a:t>
            </a:r>
            <a:r>
              <a:rPr lang="en-US" b="1" i="1" dirty="0"/>
              <a:t> floral</a:t>
            </a:r>
            <a:r>
              <a:rPr lang="en-US" dirty="0"/>
              <a:t> </a:t>
            </a:r>
            <a:r>
              <a:rPr lang="en-US" dirty="0" err="1"/>
              <a:t>mediante</a:t>
            </a:r>
            <a:r>
              <a:rPr lang="en-US" dirty="0"/>
              <a:t> el </a:t>
            </a:r>
            <a:r>
              <a:rPr lang="en-US" dirty="0" err="1"/>
              <a:t>establecimiento</a:t>
            </a:r>
            <a:r>
              <a:rPr lang="en-US" dirty="0"/>
              <a:t> de </a:t>
            </a:r>
            <a:r>
              <a:rPr lang="en-US" dirty="0" err="1"/>
              <a:t>límites</a:t>
            </a:r>
            <a:r>
              <a:rPr lang="en-US" dirty="0"/>
              <a:t> para </a:t>
            </a:r>
            <a:r>
              <a:rPr lang="en-US" dirty="0" err="1"/>
              <a:t>su</a:t>
            </a:r>
            <a:r>
              <a:rPr lang="en-US" dirty="0"/>
              <a:t> </a:t>
            </a:r>
            <a:r>
              <a:rPr lang="en-US" dirty="0" err="1"/>
              <a:t>expresión</a:t>
            </a:r>
            <a:r>
              <a:rPr lang="en-US" dirty="0"/>
              <a:t>.</a:t>
            </a:r>
            <a:endParaRPr lang="en-US" b="1" i="1" dirty="0"/>
          </a:p>
        </p:txBody>
      </p:sp>
      <p:sp>
        <p:nvSpPr>
          <p:cNvPr id="5" name="4 CuadroTexto"/>
          <p:cNvSpPr txBox="1"/>
          <p:nvPr/>
        </p:nvSpPr>
        <p:spPr>
          <a:xfrm>
            <a:off x="175904" y="2204864"/>
            <a:ext cx="8572560" cy="923330"/>
          </a:xfrm>
          <a:prstGeom prst="rect">
            <a:avLst/>
          </a:prstGeom>
          <a:noFill/>
        </p:spPr>
        <p:txBody>
          <a:bodyPr wrap="square" rtlCol="0">
            <a:spAutoFit/>
          </a:bodyPr>
          <a:lstStyle/>
          <a:p>
            <a:pPr algn="just"/>
            <a:r>
              <a:rPr lang="es-AR" b="1" dirty="0"/>
              <a:t>1- Genes de identidad de </a:t>
            </a:r>
            <a:r>
              <a:rPr lang="es-AR" b="1" dirty="0" err="1"/>
              <a:t>meristema</a:t>
            </a:r>
            <a:r>
              <a:rPr lang="es-AR" b="1" dirty="0"/>
              <a:t> floral</a:t>
            </a:r>
            <a:r>
              <a:rPr lang="en-US" dirty="0"/>
              <a:t>: </a:t>
            </a:r>
            <a:r>
              <a:rPr lang="en-US" dirty="0" err="1"/>
              <a:t>Codifican</a:t>
            </a:r>
            <a:r>
              <a:rPr lang="en-US" dirty="0"/>
              <a:t> </a:t>
            </a:r>
            <a:r>
              <a:rPr lang="en-US" dirty="0" err="1"/>
              <a:t>factores</a:t>
            </a:r>
            <a:r>
              <a:rPr lang="en-US" dirty="0"/>
              <a:t> de </a:t>
            </a:r>
            <a:r>
              <a:rPr lang="en-US" dirty="0" err="1"/>
              <a:t>transcripcion</a:t>
            </a:r>
            <a:r>
              <a:rPr lang="en-US" dirty="0"/>
              <a:t> </a:t>
            </a:r>
            <a:r>
              <a:rPr lang="en-US" dirty="0" err="1"/>
              <a:t>necesarios</a:t>
            </a:r>
            <a:r>
              <a:rPr lang="en-US" dirty="0"/>
              <a:t> (</a:t>
            </a:r>
            <a:r>
              <a:rPr lang="en-US" dirty="0" err="1"/>
              <a:t>reguladores</a:t>
            </a:r>
            <a:r>
              <a:rPr lang="en-US" dirty="0"/>
              <a:t> </a:t>
            </a:r>
            <a:r>
              <a:rPr lang="en-US" dirty="0" err="1"/>
              <a:t>positivos</a:t>
            </a:r>
            <a:r>
              <a:rPr lang="en-US" dirty="0"/>
              <a:t>)  para la </a:t>
            </a:r>
            <a:r>
              <a:rPr lang="en-US" dirty="0" err="1"/>
              <a:t>inducción</a:t>
            </a:r>
            <a:r>
              <a:rPr lang="en-US" dirty="0"/>
              <a:t> </a:t>
            </a:r>
            <a:r>
              <a:rPr lang="en-US" dirty="0" err="1"/>
              <a:t>inicial</a:t>
            </a:r>
            <a:r>
              <a:rPr lang="en-US" dirty="0"/>
              <a:t> de los </a:t>
            </a:r>
            <a:r>
              <a:rPr lang="en-US" b="1" i="1" dirty="0"/>
              <a:t>Genes de </a:t>
            </a:r>
            <a:r>
              <a:rPr lang="en-US" b="1" i="1" dirty="0" err="1"/>
              <a:t>identidad</a:t>
            </a:r>
            <a:r>
              <a:rPr lang="en-US" b="1" i="1" dirty="0"/>
              <a:t> floral</a:t>
            </a:r>
            <a:r>
              <a:rPr lang="en-US" dirty="0"/>
              <a:t>   en los </a:t>
            </a:r>
            <a:r>
              <a:rPr lang="en-US" dirty="0" err="1"/>
              <a:t>meristemas</a:t>
            </a:r>
            <a:r>
              <a:rPr lang="en-US" dirty="0"/>
              <a:t> </a:t>
            </a:r>
            <a:r>
              <a:rPr lang="en-US" dirty="0" err="1"/>
              <a:t>florales</a:t>
            </a:r>
            <a:r>
              <a:rPr lang="en-US" dirty="0"/>
              <a:t> en </a:t>
            </a:r>
            <a:r>
              <a:rPr lang="en-US" dirty="0" err="1"/>
              <a:t>desarrollo</a:t>
            </a:r>
            <a:r>
              <a:rPr lang="en-US" dirty="0"/>
              <a:t>. </a:t>
            </a:r>
            <a:endParaRPr lang="en-US" b="1" i="1" dirty="0"/>
          </a:p>
        </p:txBody>
      </p:sp>
      <p:sp>
        <p:nvSpPr>
          <p:cNvPr id="7" name="6 Rectángulo"/>
          <p:cNvSpPr/>
          <p:nvPr/>
        </p:nvSpPr>
        <p:spPr>
          <a:xfrm>
            <a:off x="0" y="0"/>
            <a:ext cx="9144000" cy="523220"/>
          </a:xfrm>
          <a:prstGeom prst="rect">
            <a:avLst/>
          </a:prstGeom>
          <a:solidFill>
            <a:schemeClr val="accent6"/>
          </a:solidFill>
        </p:spPr>
        <p:txBody>
          <a:bodyPr wrap="square" rtlCol="0">
            <a:spAutoFit/>
          </a:bodyPr>
          <a:lstStyle/>
          <a:p>
            <a:pPr algn="ctr"/>
            <a:r>
              <a:rPr lang="es-MX" sz="2800" b="1" dirty="0"/>
              <a:t>Desarrollo floral: </a:t>
            </a:r>
            <a:r>
              <a:rPr lang="es-AR" sz="2800" b="1" dirty="0"/>
              <a:t>Regulación génica</a:t>
            </a:r>
          </a:p>
        </p:txBody>
      </p:sp>
      <p:sp>
        <p:nvSpPr>
          <p:cNvPr id="6" name="5 Rectángulo"/>
          <p:cNvSpPr/>
          <p:nvPr/>
        </p:nvSpPr>
        <p:spPr>
          <a:xfrm>
            <a:off x="1187624" y="1232241"/>
            <a:ext cx="7090984" cy="461665"/>
          </a:xfrm>
          <a:prstGeom prst="rect">
            <a:avLst/>
          </a:prstGeom>
        </p:spPr>
        <p:txBody>
          <a:bodyPr wrap="square">
            <a:spAutoFit/>
          </a:bodyPr>
          <a:lstStyle/>
          <a:p>
            <a:pPr lvl="0"/>
            <a:r>
              <a:rPr lang="es-AR" sz="2400" dirty="0">
                <a:solidFill>
                  <a:prstClr val="black"/>
                </a:solidFill>
              </a:rPr>
              <a:t>Genes regulan el desarrollo floral </a:t>
            </a:r>
            <a:endParaRPr lang="en-US" sz="2400" dirty="0">
              <a:solidFill>
                <a:prstClr val="black"/>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978" y="569888"/>
            <a:ext cx="3123862" cy="1202928"/>
          </a:xfrm>
          <a:prstGeom prst="rect">
            <a:avLst/>
          </a:prstGeom>
          <a:noFill/>
          <a:ln w="9525">
            <a:noFill/>
            <a:round/>
            <a:headEnd/>
            <a:tailEnd/>
          </a:ln>
          <a:effec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err="1">
                <a:latin typeface="Arial" pitchFamily="34" charset="0"/>
                <a:cs typeface="Arial" pitchFamily="34" charset="0"/>
              </a:rPr>
              <a:t>Codifican</a:t>
            </a:r>
            <a:r>
              <a:rPr lang="en-US" dirty="0">
                <a:latin typeface="Arial" pitchFamily="34" charset="0"/>
                <a:cs typeface="Arial" pitchFamily="34" charset="0"/>
              </a:rPr>
              <a:t> </a:t>
            </a:r>
            <a:r>
              <a:rPr lang="en-US" dirty="0" err="1">
                <a:latin typeface="Arial" pitchFamily="34" charset="0"/>
                <a:cs typeface="Arial" pitchFamily="34" charset="0"/>
              </a:rPr>
              <a:t>Factores</a:t>
            </a:r>
            <a:r>
              <a:rPr lang="en-US" dirty="0">
                <a:latin typeface="Arial" pitchFamily="34" charset="0"/>
                <a:cs typeface="Arial" pitchFamily="34" charset="0"/>
              </a:rPr>
              <a:t> de </a:t>
            </a:r>
            <a:r>
              <a:rPr lang="en-US" dirty="0" err="1">
                <a:latin typeface="Arial" pitchFamily="34" charset="0"/>
                <a:cs typeface="Arial" pitchFamily="34" charset="0"/>
              </a:rPr>
              <a:t>Transcripción</a:t>
            </a:r>
            <a:r>
              <a:rPr lang="en-US" dirty="0">
                <a:latin typeface="Arial" pitchFamily="34" charset="0"/>
                <a:cs typeface="Arial" pitchFamily="34" charset="0"/>
              </a:rPr>
              <a:t> que </a:t>
            </a:r>
            <a:r>
              <a:rPr lang="en-US" dirty="0" err="1">
                <a:latin typeface="Arial" pitchFamily="34" charset="0"/>
                <a:cs typeface="Arial" pitchFamily="34" charset="0"/>
              </a:rPr>
              <a:t>determinan</a:t>
            </a:r>
            <a:r>
              <a:rPr lang="en-US" dirty="0">
                <a:latin typeface="Arial" pitchFamily="34" charset="0"/>
                <a:cs typeface="Arial" pitchFamily="34" charset="0"/>
              </a:rPr>
              <a:t> la </a:t>
            </a:r>
            <a:r>
              <a:rPr lang="en-US" dirty="0" err="1">
                <a:latin typeface="Arial" pitchFamily="34" charset="0"/>
                <a:cs typeface="Arial" pitchFamily="34" charset="0"/>
              </a:rPr>
              <a:t>identidad</a:t>
            </a:r>
            <a:r>
              <a:rPr lang="en-US" dirty="0">
                <a:latin typeface="Arial" pitchFamily="34" charset="0"/>
                <a:cs typeface="Arial" pitchFamily="34" charset="0"/>
              </a:rPr>
              <a:t> del </a:t>
            </a:r>
            <a:r>
              <a:rPr lang="en-US" dirty="0" err="1">
                <a:latin typeface="Arial" pitchFamily="34" charset="0"/>
                <a:cs typeface="Arial" pitchFamily="34" charset="0"/>
              </a:rPr>
              <a:t>meristema</a:t>
            </a:r>
            <a:r>
              <a:rPr lang="en-US" dirty="0">
                <a:latin typeface="Arial" pitchFamily="34" charset="0"/>
                <a:cs typeface="Arial" pitchFamily="34" charset="0"/>
              </a:rPr>
              <a:t> floral.</a:t>
            </a:r>
            <a:r>
              <a:rPr lang="es-MX" dirty="0">
                <a:latin typeface="Arial" pitchFamily="34" charset="0"/>
                <a:cs typeface="Arial" pitchFamily="34" charset="0"/>
              </a:rPr>
              <a:t> </a:t>
            </a:r>
            <a:r>
              <a:rPr lang="en-US" dirty="0">
                <a:latin typeface="Arial" pitchFamily="34" charset="0"/>
                <a:cs typeface="Arial" pitchFamily="34"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i="1" dirty="0">
                <a:latin typeface="Arial" pitchFamily="34" charset="0"/>
                <a:cs typeface="Arial" pitchFamily="34" charset="0"/>
              </a:rPr>
              <a:t>LEAFY, APETALA1, CAL,  SUPPRESOR OF CONSTANTS 1 (SOC1), </a:t>
            </a:r>
            <a:r>
              <a:rPr lang="en-US" b="1" dirty="0">
                <a:latin typeface="Arial" pitchFamily="34" charset="0"/>
                <a:cs typeface="Arial" pitchFamily="34" charset="0"/>
              </a:rPr>
              <a:t>,</a:t>
            </a:r>
            <a:r>
              <a:rPr lang="en-US" b="1" i="1" dirty="0">
                <a:latin typeface="Arial" pitchFamily="34" charset="0"/>
                <a:cs typeface="Arial" pitchFamily="34" charset="0"/>
              </a:rPr>
              <a:t>TERMINAL FLOWER</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Arial" pitchFamily="34" charset="0"/>
                <a:cs typeface="Arial" pitchFamily="34" charset="0"/>
              </a:rPr>
              <a:t>Son </a:t>
            </a:r>
            <a:r>
              <a:rPr lang="en-US" dirty="0" err="1">
                <a:latin typeface="Arial" pitchFamily="34" charset="0"/>
                <a:cs typeface="Arial" pitchFamily="34" charset="0"/>
              </a:rPr>
              <a:t>reguladores</a:t>
            </a:r>
            <a:r>
              <a:rPr lang="en-US" dirty="0">
                <a:latin typeface="Arial" pitchFamily="34" charset="0"/>
                <a:cs typeface="Arial" pitchFamily="34" charset="0"/>
              </a:rPr>
              <a:t> </a:t>
            </a:r>
            <a:r>
              <a:rPr lang="en-US" dirty="0" err="1">
                <a:latin typeface="Arial" pitchFamily="34" charset="0"/>
                <a:cs typeface="Arial" pitchFamily="34" charset="0"/>
              </a:rPr>
              <a:t>positivos</a:t>
            </a:r>
            <a:r>
              <a:rPr lang="en-US" dirty="0">
                <a:latin typeface="Arial" pitchFamily="34" charset="0"/>
                <a:cs typeface="Arial" pitchFamily="34" charset="0"/>
              </a:rPr>
              <a:t> de </a:t>
            </a:r>
            <a:r>
              <a:rPr lang="en-US" dirty="0" err="1">
                <a:latin typeface="Arial" pitchFamily="34" charset="0"/>
                <a:cs typeface="Arial" pitchFamily="34" charset="0"/>
              </a:rPr>
              <a:t>los</a:t>
            </a:r>
            <a:r>
              <a:rPr lang="en-US" dirty="0">
                <a:latin typeface="Arial" pitchFamily="34" charset="0"/>
                <a:cs typeface="Arial" pitchFamily="34" charset="0"/>
              </a:rPr>
              <a:t> genes de </a:t>
            </a:r>
            <a:r>
              <a:rPr lang="en-US" dirty="0" err="1">
                <a:latin typeface="Arial" pitchFamily="34" charset="0"/>
                <a:cs typeface="Arial" pitchFamily="34" charset="0"/>
              </a:rPr>
              <a:t>identidad</a:t>
            </a:r>
            <a:r>
              <a:rPr lang="en-US" dirty="0">
                <a:latin typeface="Arial" pitchFamily="34" charset="0"/>
                <a:cs typeface="Arial" pitchFamily="34" charset="0"/>
              </a:rPr>
              <a:t> floral</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MX" dirty="0"/>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latin typeface="Arial" pitchFamily="34" charset="0"/>
              <a:cs typeface="Arial" pitchFamily="34" charset="0"/>
            </a:endParaRPr>
          </a:p>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FFFFFF"/>
              </a:solidFill>
              <a:latin typeface="Arial" pitchFamily="34" charset="0"/>
              <a:cs typeface="Arial" pitchFamily="34" charset="0"/>
            </a:endParaRPr>
          </a:p>
        </p:txBody>
      </p:sp>
      <p:sp>
        <p:nvSpPr>
          <p:cNvPr id="6" name="5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pic>
        <p:nvPicPr>
          <p:cNvPr id="4" name="Imagen 3"/>
          <p:cNvPicPr>
            <a:picLocks noChangeAspect="1"/>
          </p:cNvPicPr>
          <p:nvPr/>
        </p:nvPicPr>
        <p:blipFill>
          <a:blip r:embed="rId2"/>
          <a:stretch>
            <a:fillRect/>
          </a:stretch>
        </p:blipFill>
        <p:spPr>
          <a:xfrm>
            <a:off x="3419872" y="836712"/>
            <a:ext cx="5316173" cy="5760640"/>
          </a:xfrm>
          <a:prstGeom prst="rect">
            <a:avLst/>
          </a:prstGeom>
        </p:spPr>
      </p:pic>
    </p:spTree>
    <p:extLst>
      <p:ext uri="{BB962C8B-B14F-4D97-AF65-F5344CB8AC3E}">
        <p14:creationId xmlns:p14="http://schemas.microsoft.com/office/powerpoint/2010/main" val="1945843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pic>
        <p:nvPicPr>
          <p:cNvPr id="4" name="Imagen 3"/>
          <p:cNvPicPr>
            <a:picLocks noChangeAspect="1"/>
          </p:cNvPicPr>
          <p:nvPr/>
        </p:nvPicPr>
        <p:blipFill>
          <a:blip r:embed="rId2"/>
          <a:stretch>
            <a:fillRect/>
          </a:stretch>
        </p:blipFill>
        <p:spPr>
          <a:xfrm>
            <a:off x="15010" y="1412776"/>
            <a:ext cx="8843012" cy="3528392"/>
          </a:xfrm>
          <a:prstGeom prst="rect">
            <a:avLst/>
          </a:prstGeom>
        </p:spPr>
      </p:pic>
    </p:spTree>
    <p:extLst>
      <p:ext uri="{BB962C8B-B14F-4D97-AF65-F5344CB8AC3E}">
        <p14:creationId xmlns:p14="http://schemas.microsoft.com/office/powerpoint/2010/main" val="872742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grpSp>
        <p:nvGrpSpPr>
          <p:cNvPr id="14" name="13 Grupo"/>
          <p:cNvGrpSpPr/>
          <p:nvPr/>
        </p:nvGrpSpPr>
        <p:grpSpPr>
          <a:xfrm>
            <a:off x="755576" y="836712"/>
            <a:ext cx="6591076" cy="2554545"/>
            <a:chOff x="755576" y="836712"/>
            <a:chExt cx="6591076" cy="2554545"/>
          </a:xfrm>
        </p:grpSpPr>
        <p:sp>
          <p:nvSpPr>
            <p:cNvPr id="2" name="1 Rectángulo"/>
            <p:cNvSpPr/>
            <p:nvPr/>
          </p:nvSpPr>
          <p:spPr>
            <a:xfrm>
              <a:off x="755576" y="836712"/>
              <a:ext cx="6591076" cy="2554545"/>
            </a:xfrm>
            <a:prstGeom prst="rect">
              <a:avLst/>
            </a:prstGeom>
          </p:spPr>
          <p:txBody>
            <a:bodyPr wrap="square">
              <a:spAutoFit/>
            </a:bodyPr>
            <a:lstStyle/>
            <a:p>
              <a:pPr algn="ctr"/>
              <a:r>
                <a:rPr lang="en-US" sz="2000" b="1" dirty="0">
                  <a:solidFill>
                    <a:prstClr val="black"/>
                  </a:solidFill>
                  <a:latin typeface="Arial" pitchFamily="34" charset="0"/>
                  <a:cs typeface="Arial" pitchFamily="34" charset="0"/>
                </a:rPr>
                <a:t>SOC1 (</a:t>
              </a:r>
              <a:r>
                <a:rPr lang="en-US" sz="2000" b="1" dirty="0" err="1">
                  <a:solidFill>
                    <a:prstClr val="black"/>
                  </a:solidFill>
                  <a:latin typeface="Arial" pitchFamily="34" charset="0"/>
                  <a:cs typeface="Arial" pitchFamily="34" charset="0"/>
                </a:rPr>
                <a:t>supressor</a:t>
              </a:r>
              <a:r>
                <a:rPr lang="en-US" sz="2000" b="1" dirty="0">
                  <a:solidFill>
                    <a:prstClr val="black"/>
                  </a:solidFill>
                  <a:latin typeface="Arial" pitchFamily="34" charset="0"/>
                  <a:cs typeface="Arial" pitchFamily="34" charset="0"/>
                </a:rPr>
                <a:t> of constants 1)</a:t>
              </a:r>
            </a:p>
            <a:p>
              <a:pPr algn="ctr"/>
              <a:endParaRPr lang="en-US" sz="2000" b="1" dirty="0">
                <a:solidFill>
                  <a:prstClr val="black"/>
                </a:solidFill>
                <a:latin typeface="Arial" pitchFamily="34" charset="0"/>
                <a:cs typeface="Arial" pitchFamily="34" charset="0"/>
              </a:endParaRPr>
            </a:p>
            <a:p>
              <a:pPr algn="ctr"/>
              <a:r>
                <a:rPr lang="en-US" sz="2000" b="1" dirty="0">
                  <a:solidFill>
                    <a:prstClr val="black"/>
                  </a:solidFill>
                  <a:latin typeface="Arial" pitchFamily="34" charset="0"/>
                  <a:cs typeface="Arial" pitchFamily="34" charset="0"/>
                </a:rPr>
                <a:t> </a:t>
              </a:r>
            </a:p>
            <a:p>
              <a:pPr algn="ctr"/>
              <a:r>
                <a:rPr lang="en-US" sz="2000" b="1" dirty="0">
                  <a:solidFill>
                    <a:prstClr val="black"/>
                  </a:solidFill>
                  <a:latin typeface="Arial" pitchFamily="34" charset="0"/>
                  <a:cs typeface="Arial" pitchFamily="34" charset="0"/>
                </a:rPr>
                <a:t>LEAFY (LFY) </a:t>
              </a:r>
            </a:p>
            <a:p>
              <a:pPr algn="ctr"/>
              <a:endParaRPr lang="en-US" sz="2000" b="1" dirty="0">
                <a:solidFill>
                  <a:prstClr val="black"/>
                </a:solidFill>
                <a:latin typeface="Arial" pitchFamily="34" charset="0"/>
                <a:cs typeface="Arial" pitchFamily="34" charset="0"/>
              </a:endParaRPr>
            </a:p>
            <a:p>
              <a:pPr algn="ctr"/>
              <a:endParaRPr lang="en-US" sz="2000" b="1" dirty="0">
                <a:solidFill>
                  <a:prstClr val="black"/>
                </a:solidFill>
                <a:latin typeface="Arial" pitchFamily="34" charset="0"/>
                <a:cs typeface="Arial" pitchFamily="34" charset="0"/>
              </a:endParaRPr>
            </a:p>
            <a:p>
              <a:pPr algn="ctr"/>
              <a:r>
                <a:rPr lang="en-US" sz="2000" b="1" dirty="0">
                  <a:solidFill>
                    <a:prstClr val="black"/>
                  </a:solidFill>
                  <a:latin typeface="Arial" pitchFamily="34" charset="0"/>
                  <a:cs typeface="Arial" pitchFamily="34" charset="0"/>
                </a:rPr>
                <a:t>APETALA 1 (AP1)</a:t>
              </a:r>
            </a:p>
            <a:p>
              <a:pPr algn="ctr"/>
              <a:endParaRPr lang="es-MX" sz="2000" dirty="0"/>
            </a:p>
          </p:txBody>
        </p:sp>
        <p:sp>
          <p:nvSpPr>
            <p:cNvPr id="3" name="2 Flecha abajo"/>
            <p:cNvSpPr/>
            <p:nvPr/>
          </p:nvSpPr>
          <p:spPr>
            <a:xfrm>
              <a:off x="3845699" y="1314804"/>
              <a:ext cx="127186" cy="288032"/>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2" name="11 Flecha abajo"/>
            <p:cNvSpPr/>
            <p:nvPr/>
          </p:nvSpPr>
          <p:spPr>
            <a:xfrm>
              <a:off x="3851920" y="2204864"/>
              <a:ext cx="127186" cy="288032"/>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Flecha curvada hacia la izquierda"/>
            <p:cNvSpPr/>
            <p:nvPr/>
          </p:nvSpPr>
          <p:spPr>
            <a:xfrm rot="10800000">
              <a:off x="2555776" y="1960096"/>
              <a:ext cx="336700" cy="861164"/>
            </a:xfrm>
            <a:prstGeom prst="curved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chemeClr val="tx1"/>
                </a:solidFill>
              </a:endParaRPr>
            </a:p>
          </p:txBody>
        </p:sp>
      </p:grpSp>
      <p:sp>
        <p:nvSpPr>
          <p:cNvPr id="5" name="4 Cerrar llave"/>
          <p:cNvSpPr/>
          <p:nvPr/>
        </p:nvSpPr>
        <p:spPr>
          <a:xfrm rot="5400000">
            <a:off x="3695513" y="2553954"/>
            <a:ext cx="470847" cy="207692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13" name="12 CuadroTexto"/>
          <p:cNvSpPr txBox="1"/>
          <p:nvPr/>
        </p:nvSpPr>
        <p:spPr>
          <a:xfrm>
            <a:off x="251520" y="4185954"/>
            <a:ext cx="8496944" cy="1569660"/>
          </a:xfrm>
          <a:prstGeom prst="rect">
            <a:avLst/>
          </a:prstGeom>
          <a:solidFill>
            <a:schemeClr val="accent1">
              <a:lumMod val="60000"/>
              <a:lumOff val="40000"/>
            </a:schemeClr>
          </a:solidFill>
        </p:spPr>
        <p:txBody>
          <a:bodyPr wrap="square" rtlCol="0">
            <a:spAutoFit/>
          </a:bodyPr>
          <a:lstStyle/>
          <a:p>
            <a:pPr algn="ctr"/>
            <a:r>
              <a:rPr lang="es-MX" sz="2400" dirty="0"/>
              <a:t>Vía de señalización crítica para el establecimiento de la identidad del </a:t>
            </a:r>
            <a:r>
              <a:rPr lang="es-MX" sz="2400" dirty="0" err="1"/>
              <a:t>meristema</a:t>
            </a:r>
            <a:r>
              <a:rPr lang="es-MX" sz="2400" dirty="0"/>
              <a:t> floral que integra señales endógenas y exógenas</a:t>
            </a:r>
          </a:p>
          <a:p>
            <a:pPr algn="ctr"/>
            <a:endParaRPr lang="es-MX" sz="2400" dirty="0"/>
          </a:p>
          <a:p>
            <a:pPr algn="ctr"/>
            <a:r>
              <a:rPr lang="es-MX" sz="2400" dirty="0"/>
              <a:t>Reguladores maestros de la evocación floral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79512" y="5229200"/>
            <a:ext cx="8964488" cy="1131903"/>
          </a:xfrm>
          <a:prstGeom prst="rect">
            <a:avLst/>
          </a:prstGeom>
          <a:noFill/>
          <a:ln w="9525">
            <a:noFill/>
            <a:miter lim="800000"/>
            <a:headEnd/>
            <a:tailEnd/>
          </a:ln>
          <a:effectLst/>
        </p:spPr>
        <p:txBody>
          <a:bodyPr/>
          <a:lstStyle/>
          <a:p>
            <a:pPr algn="just"/>
            <a:r>
              <a:rPr lang="en-US" sz="1800" dirty="0">
                <a:latin typeface="Arial" pitchFamily="34" charset="0"/>
                <a:cs typeface="Arial" pitchFamily="34" charset="0"/>
              </a:rPr>
              <a:t>La </a:t>
            </a:r>
            <a:r>
              <a:rPr lang="en-US" dirty="0" err="1">
                <a:latin typeface="Arial" pitchFamily="34" charset="0"/>
                <a:cs typeface="Arial" pitchFamily="34" charset="0"/>
              </a:rPr>
              <a:t>f</a:t>
            </a:r>
            <a:r>
              <a:rPr lang="en-US" sz="1800" dirty="0" err="1">
                <a:latin typeface="Arial" pitchFamily="34" charset="0"/>
                <a:cs typeface="Arial" pitchFamily="34" charset="0"/>
              </a:rPr>
              <a:t>unción</a:t>
            </a:r>
            <a:r>
              <a:rPr lang="en-US" sz="1800" dirty="0">
                <a:latin typeface="Arial" pitchFamily="34" charset="0"/>
                <a:cs typeface="Arial" pitchFamily="34" charset="0"/>
              </a:rPr>
              <a:t>  </a:t>
            </a:r>
            <a:r>
              <a:rPr lang="en-US" sz="1800" b="1" dirty="0">
                <a:latin typeface="Arial" pitchFamily="34" charset="0"/>
                <a:cs typeface="Arial" pitchFamily="34" charset="0"/>
              </a:rPr>
              <a:t>A</a:t>
            </a:r>
            <a:r>
              <a:rPr lang="en-US" sz="1800" dirty="0">
                <a:latin typeface="Arial" pitchFamily="34" charset="0"/>
                <a:cs typeface="Arial" pitchFamily="34" charset="0"/>
              </a:rPr>
              <a:t>  </a:t>
            </a:r>
            <a:r>
              <a:rPr lang="en-US" sz="1800" dirty="0" err="1">
                <a:latin typeface="Arial" pitchFamily="34" charset="0"/>
                <a:cs typeface="Arial" pitchFamily="34" charset="0"/>
              </a:rPr>
              <a:t>requiere</a:t>
            </a:r>
            <a:r>
              <a:rPr lang="en-US" sz="1800" dirty="0">
                <a:latin typeface="Arial" pitchFamily="34" charset="0"/>
                <a:cs typeface="Arial" pitchFamily="34" charset="0"/>
              </a:rPr>
              <a:t> al </a:t>
            </a:r>
            <a:r>
              <a:rPr lang="en-US" sz="1800" dirty="0" err="1">
                <a:latin typeface="Arial" pitchFamily="34" charset="0"/>
                <a:cs typeface="Arial" pitchFamily="34" charset="0"/>
              </a:rPr>
              <a:t>menos</a:t>
            </a:r>
            <a:r>
              <a:rPr lang="en-US" sz="1800" dirty="0">
                <a:latin typeface="Arial" pitchFamily="34" charset="0"/>
                <a:cs typeface="Arial" pitchFamily="34" charset="0"/>
              </a:rPr>
              <a:t> dos genes, </a:t>
            </a:r>
            <a:r>
              <a:rPr lang="en-US" sz="1800" b="1" i="1" dirty="0">
                <a:latin typeface="Arial" pitchFamily="34" charset="0"/>
                <a:cs typeface="Arial" pitchFamily="34" charset="0"/>
              </a:rPr>
              <a:t>APETALA1(AP1)</a:t>
            </a:r>
            <a:r>
              <a:rPr lang="en-US" sz="1800" dirty="0">
                <a:latin typeface="Arial" pitchFamily="34" charset="0"/>
                <a:cs typeface="Arial" pitchFamily="34" charset="0"/>
              </a:rPr>
              <a:t> y </a:t>
            </a:r>
            <a:r>
              <a:rPr lang="en-US" sz="1800" b="1" i="1" dirty="0">
                <a:latin typeface="Arial" pitchFamily="34" charset="0"/>
                <a:cs typeface="Arial" pitchFamily="34" charset="0"/>
              </a:rPr>
              <a:t>APETALA2(AP2)</a:t>
            </a:r>
            <a:r>
              <a:rPr lang="en-US" sz="1800" dirty="0">
                <a:latin typeface="Arial" pitchFamily="34" charset="0"/>
                <a:cs typeface="Arial" pitchFamily="34" charset="0"/>
              </a:rPr>
              <a:t>,   la </a:t>
            </a:r>
            <a:r>
              <a:rPr lang="en-US" sz="1800" dirty="0" err="1">
                <a:latin typeface="Arial" pitchFamily="34" charset="0"/>
                <a:cs typeface="Arial" pitchFamily="34" charset="0"/>
              </a:rPr>
              <a:t>función</a:t>
            </a:r>
            <a:r>
              <a:rPr lang="en-US" sz="1800" dirty="0">
                <a:latin typeface="Arial" pitchFamily="34" charset="0"/>
                <a:cs typeface="Arial" pitchFamily="34" charset="0"/>
              </a:rPr>
              <a:t> </a:t>
            </a:r>
            <a:r>
              <a:rPr lang="en-US" sz="1800" b="1" dirty="0">
                <a:latin typeface="Arial" pitchFamily="34" charset="0"/>
                <a:cs typeface="Arial" pitchFamily="34" charset="0"/>
              </a:rPr>
              <a:t>B </a:t>
            </a:r>
            <a:r>
              <a:rPr lang="en-US" sz="1800" dirty="0" err="1">
                <a:latin typeface="Arial" pitchFamily="34" charset="0"/>
                <a:cs typeface="Arial" pitchFamily="34" charset="0"/>
              </a:rPr>
              <a:t>requiere</a:t>
            </a:r>
            <a:r>
              <a:rPr lang="en-US" sz="1800" dirty="0">
                <a:latin typeface="Arial" pitchFamily="34" charset="0"/>
                <a:cs typeface="Arial" pitchFamily="34" charset="0"/>
              </a:rPr>
              <a:t> al </a:t>
            </a:r>
            <a:r>
              <a:rPr lang="en-US" sz="1800" dirty="0" err="1">
                <a:latin typeface="Arial" pitchFamily="34" charset="0"/>
                <a:cs typeface="Arial" pitchFamily="34" charset="0"/>
              </a:rPr>
              <a:t>menos</a:t>
            </a:r>
            <a:r>
              <a:rPr lang="en-US" sz="1800" dirty="0">
                <a:latin typeface="Arial" pitchFamily="34" charset="0"/>
                <a:cs typeface="Arial" pitchFamily="34" charset="0"/>
              </a:rPr>
              <a:t> dos genes, </a:t>
            </a:r>
            <a:r>
              <a:rPr lang="en-US" sz="1800" b="1" i="1" dirty="0">
                <a:latin typeface="Arial" pitchFamily="34" charset="0"/>
                <a:cs typeface="Arial" pitchFamily="34" charset="0"/>
              </a:rPr>
              <a:t>APETALA3(AP3)</a:t>
            </a:r>
            <a:r>
              <a:rPr lang="en-US" sz="1800" dirty="0">
                <a:latin typeface="Arial" pitchFamily="34" charset="0"/>
                <a:cs typeface="Arial" pitchFamily="34" charset="0"/>
              </a:rPr>
              <a:t> </a:t>
            </a:r>
            <a:r>
              <a:rPr lang="en-US" dirty="0">
                <a:latin typeface="Arial" pitchFamily="34" charset="0"/>
                <a:cs typeface="Arial" pitchFamily="34" charset="0"/>
              </a:rPr>
              <a:t>y</a:t>
            </a:r>
            <a:r>
              <a:rPr lang="en-US" sz="1800" dirty="0">
                <a:latin typeface="Arial" pitchFamily="34" charset="0"/>
                <a:cs typeface="Arial" pitchFamily="34" charset="0"/>
              </a:rPr>
              <a:t> </a:t>
            </a:r>
            <a:r>
              <a:rPr lang="en-US" sz="1800" b="1" i="1" dirty="0">
                <a:latin typeface="Arial" pitchFamily="34" charset="0"/>
                <a:cs typeface="Arial" pitchFamily="34" charset="0"/>
              </a:rPr>
              <a:t>PISTILLATA(PI)</a:t>
            </a:r>
            <a:r>
              <a:rPr lang="en-US" sz="1800" dirty="0">
                <a:latin typeface="Arial" pitchFamily="34" charset="0"/>
                <a:cs typeface="Arial" pitchFamily="34" charset="0"/>
              </a:rPr>
              <a:t>, y </a:t>
            </a:r>
          </a:p>
          <a:p>
            <a:pPr algn="just"/>
            <a:r>
              <a:rPr lang="en-US" sz="1800" dirty="0">
                <a:latin typeface="Arial" pitchFamily="34" charset="0"/>
                <a:cs typeface="Arial" pitchFamily="34" charset="0"/>
              </a:rPr>
              <a:t>la </a:t>
            </a:r>
            <a:r>
              <a:rPr lang="en-US" sz="1800" dirty="0" err="1">
                <a:latin typeface="Arial" pitchFamily="34" charset="0"/>
                <a:cs typeface="Arial" pitchFamily="34" charset="0"/>
              </a:rPr>
              <a:t>función</a:t>
            </a:r>
            <a:r>
              <a:rPr lang="en-US" sz="1800" dirty="0">
                <a:latin typeface="Arial" pitchFamily="34" charset="0"/>
                <a:cs typeface="Arial" pitchFamily="34" charset="0"/>
              </a:rPr>
              <a:t> </a:t>
            </a:r>
            <a:r>
              <a:rPr lang="en-US" sz="1800" b="1" dirty="0">
                <a:latin typeface="Arial" pitchFamily="34" charset="0"/>
                <a:cs typeface="Arial" pitchFamily="34" charset="0"/>
              </a:rPr>
              <a:t>C</a:t>
            </a:r>
            <a:r>
              <a:rPr lang="en-US" sz="1800" dirty="0">
                <a:latin typeface="Arial" pitchFamily="34" charset="0"/>
                <a:cs typeface="Arial" pitchFamily="34" charset="0"/>
              </a:rPr>
              <a:t> </a:t>
            </a:r>
            <a:r>
              <a:rPr lang="en-US" sz="1800" dirty="0" err="1">
                <a:latin typeface="Arial" pitchFamily="34" charset="0"/>
                <a:cs typeface="Arial" pitchFamily="34" charset="0"/>
              </a:rPr>
              <a:t>requiere</a:t>
            </a:r>
            <a:r>
              <a:rPr lang="en-US" sz="1800" dirty="0">
                <a:latin typeface="Arial" pitchFamily="34" charset="0"/>
                <a:cs typeface="Arial" pitchFamily="34" charset="0"/>
              </a:rPr>
              <a:t> </a:t>
            </a:r>
            <a:r>
              <a:rPr lang="en-US" sz="1800" b="1" i="1" dirty="0">
                <a:latin typeface="Arial" pitchFamily="34" charset="0"/>
                <a:cs typeface="Arial" pitchFamily="34" charset="0"/>
              </a:rPr>
              <a:t>AGAMOUS(AG)</a:t>
            </a:r>
            <a:r>
              <a:rPr lang="en-US" sz="1800" dirty="0">
                <a:latin typeface="Arial" pitchFamily="34" charset="0"/>
                <a:cs typeface="Arial" pitchFamily="34" charset="0"/>
              </a:rPr>
              <a:t>.</a:t>
            </a:r>
            <a:endParaRPr lang="fr-FR" sz="1800" dirty="0">
              <a:latin typeface="Arial" pitchFamily="34" charset="0"/>
              <a:cs typeface="Arial" pitchFamily="34" charset="0"/>
            </a:endParaRPr>
          </a:p>
          <a:p>
            <a:pPr algn="just"/>
            <a:endParaRPr lang="en-US" sz="1800" dirty="0"/>
          </a:p>
          <a:p>
            <a:pPr algn="just" eaLnBrk="0" hangingPunct="0"/>
            <a:endParaRPr lang="en-US" dirty="0"/>
          </a:p>
        </p:txBody>
      </p:sp>
      <p:graphicFrame>
        <p:nvGraphicFramePr>
          <p:cNvPr id="8" name="Object 8"/>
          <p:cNvGraphicFramePr>
            <a:graphicFrameLocks noChangeAspect="1"/>
          </p:cNvGraphicFramePr>
          <p:nvPr>
            <p:extLst>
              <p:ext uri="{D42A27DB-BD31-4B8C-83A1-F6EECF244321}">
                <p14:modId xmlns:p14="http://schemas.microsoft.com/office/powerpoint/2010/main" val="3466066555"/>
              </p:ext>
            </p:extLst>
          </p:nvPr>
        </p:nvGraphicFramePr>
        <p:xfrm>
          <a:off x="467544" y="692696"/>
          <a:ext cx="3533394" cy="4343413"/>
        </p:xfrm>
        <a:graphic>
          <a:graphicData uri="http://schemas.openxmlformats.org/presentationml/2006/ole">
            <mc:AlternateContent xmlns:mc="http://schemas.openxmlformats.org/markup-compatibility/2006">
              <mc:Choice xmlns:v="urn:schemas-microsoft-com:vml" Requires="v">
                <p:oleObj name="Image" r:id="rId2" imgW="3492063" imgH="4292063" progId="">
                  <p:embed/>
                </p:oleObj>
              </mc:Choice>
              <mc:Fallback>
                <p:oleObj name="Image" r:id="rId2" imgW="3492063" imgH="4292063" progId="">
                  <p:embed/>
                  <p:pic>
                    <p:nvPicPr>
                      <p:cNvPr id="8"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92696"/>
                        <a:ext cx="3533394" cy="43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8 CuadroTexto"/>
          <p:cNvSpPr txBox="1"/>
          <p:nvPr/>
        </p:nvSpPr>
        <p:spPr>
          <a:xfrm>
            <a:off x="15686" y="0"/>
            <a:ext cx="7436634" cy="523220"/>
          </a:xfrm>
          <a:prstGeom prst="rect">
            <a:avLst/>
          </a:prstGeom>
          <a:solidFill>
            <a:schemeClr val="accent6"/>
          </a:solidFill>
        </p:spPr>
        <p:txBody>
          <a:bodyPr wrap="square" rtlCol="0">
            <a:spAutoFit/>
          </a:bodyPr>
          <a:lstStyle/>
          <a:p>
            <a:r>
              <a:rPr lang="es-AR" sz="2800" b="1" dirty="0"/>
              <a:t>2- Genes de Identidad Floral: Modelos ABC</a:t>
            </a:r>
            <a:endParaRPr lang="en-US" sz="2800" dirty="0"/>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196054"/>
            <a:ext cx="4070256" cy="25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4661756" y="908720"/>
            <a:ext cx="3654660" cy="1015663"/>
          </a:xfrm>
          <a:prstGeom prst="rect">
            <a:avLst/>
          </a:prstGeom>
          <a:noFill/>
        </p:spPr>
        <p:txBody>
          <a:bodyPr wrap="square" rtlCol="0">
            <a:spAutoFit/>
          </a:bodyPr>
          <a:lstStyle/>
          <a:p>
            <a:pPr algn="ctr"/>
            <a:r>
              <a:rPr lang="es-MX" sz="2000" dirty="0"/>
              <a:t>Identidad de órgano floral por solapamientos  de actividad de genes </a:t>
            </a:r>
            <a:r>
              <a:rPr lang="es-MX" sz="2000" dirty="0" err="1"/>
              <a:t>homeótico</a:t>
            </a:r>
            <a:r>
              <a:rPr lang="es-MX" sz="2000" dirty="0"/>
              <a:t>.</a:t>
            </a:r>
            <a:endParaRPr lang="es-MX"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TTPBtemplate">
  <a:themeElements>
    <a:clrScheme name="TTPB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TPBtemplate">
      <a:majorFont>
        <a:latin typeface="Arial"/>
        <a:ea typeface="Arial"/>
        <a:cs typeface="Arial"/>
      </a:majorFont>
      <a:minorFont>
        <a:latin typeface="Helvetica"/>
        <a:ea typeface="Helvetica"/>
        <a:cs typeface="Helvetica"/>
      </a:minorFont>
    </a:fontScheme>
    <a:fmtScheme name="TTPB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2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22644</TotalTime>
  <Words>8988</Words>
  <Application>Microsoft Office PowerPoint</Application>
  <PresentationFormat>Presentación en pantalla (4:3)</PresentationFormat>
  <Paragraphs>1051</Paragraphs>
  <Slides>118</Slides>
  <Notes>65</Notes>
  <HiddenSlides>0</HiddenSlides>
  <MMClips>0</MMClips>
  <ScaleCrop>false</ScaleCrop>
  <HeadingPairs>
    <vt:vector size="8" baseType="variant">
      <vt:variant>
        <vt:lpstr>Fuentes usadas</vt:lpstr>
      </vt:variant>
      <vt:variant>
        <vt:i4>15</vt:i4>
      </vt:variant>
      <vt:variant>
        <vt:lpstr>Tema</vt:lpstr>
      </vt:variant>
      <vt:variant>
        <vt:i4>19</vt:i4>
      </vt:variant>
      <vt:variant>
        <vt:lpstr>Servidores OLE incrustados</vt:lpstr>
      </vt:variant>
      <vt:variant>
        <vt:i4>1</vt:i4>
      </vt:variant>
      <vt:variant>
        <vt:lpstr>Títulos de diapositiva</vt:lpstr>
      </vt:variant>
      <vt:variant>
        <vt:i4>118</vt:i4>
      </vt:variant>
    </vt:vector>
  </HeadingPairs>
  <TitlesOfParts>
    <vt:vector size="153" baseType="lpstr">
      <vt:lpstr>Arial</vt:lpstr>
      <vt:lpstr>Arial</vt:lpstr>
      <vt:lpstr>Arial Black</vt:lpstr>
      <vt:lpstr>Book Antiqua</vt:lpstr>
      <vt:lpstr>Calibri</vt:lpstr>
      <vt:lpstr>Calibri Light</vt:lpstr>
      <vt:lpstr>Helvetica</vt:lpstr>
      <vt:lpstr>Ink Free</vt:lpstr>
      <vt:lpstr>Merriweather</vt:lpstr>
      <vt:lpstr>Segoe UI</vt:lpstr>
      <vt:lpstr>Source Sans Pro</vt:lpstr>
      <vt:lpstr>Tahoma</vt:lpstr>
      <vt:lpstr>Times New Roman</vt:lpstr>
      <vt:lpstr>Wingdings</vt:lpstr>
      <vt:lpstr>Wingdings 2</vt:lpstr>
      <vt:lpstr>Tema de Office</vt:lpstr>
      <vt:lpstr>Office Theme</vt:lpstr>
      <vt:lpstr>2_Tema de Office</vt:lpstr>
      <vt:lpstr>3_Tema de Office</vt:lpstr>
      <vt:lpstr>TTPBtemplate</vt:lpstr>
      <vt:lpstr>1_TTPBtemplate</vt:lpstr>
      <vt:lpstr>2_TTPBtemplate</vt:lpstr>
      <vt:lpstr>3_TTPBtemplate</vt:lpstr>
      <vt:lpstr>1_Tema de Office</vt:lpstr>
      <vt:lpstr>1_Diseño predeterminado</vt:lpstr>
      <vt:lpstr>4_Tema de Office</vt:lpstr>
      <vt:lpstr>4_TTPBtemplate</vt:lpstr>
      <vt:lpstr>2_Diseño predeterminado</vt:lpstr>
      <vt:lpstr>4_Office Theme</vt:lpstr>
      <vt:lpstr>2_Office Theme</vt:lpstr>
      <vt:lpstr>8_Diseño predeterminado</vt:lpstr>
      <vt:lpstr>3_Diseño predeterminado</vt:lpstr>
      <vt:lpstr>Diseño predeterminado</vt:lpstr>
      <vt:lpstr>4_Diseño predeterminado</vt:lpstr>
      <vt:lpstr>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What are senescence and cell death? Our definitions…</vt:lpstr>
      <vt:lpstr>Senescence and cell death are normal,  actively controlled processes</vt:lpstr>
      <vt:lpstr>Presentación de PowerPoint</vt:lpstr>
      <vt:lpstr>Presentación de PowerPoint</vt:lpstr>
      <vt:lpstr>Presentación de PowerPoint</vt:lpstr>
      <vt:lpstr>Presentación de PowerPoint</vt:lpstr>
      <vt:lpstr>Presentación de PowerPoint</vt:lpstr>
      <vt:lpstr>La senescencia  esta regulada por..</vt:lpstr>
      <vt:lpstr>La senescencia implica…</vt:lpstr>
      <vt:lpstr>Las EAO se acumulan durante la senescencia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Fases de la floración</vt:lpstr>
      <vt:lpstr>Antes de que la planta esté lista para florecer, los genes de desarrollo floral se mantienen bajo control</vt:lpstr>
      <vt:lpstr>Cuando llega el momento de florecer, señales internas y externas activan las células a través de la activación de genes</vt:lpstr>
      <vt:lpstr>Presentación de PowerPoint</vt:lpstr>
      <vt:lpstr>Presentación de PowerPoint</vt:lpstr>
      <vt:lpstr>Los grupos de células madre reciben señales que promueven el desarrollo de tejidos específicos</vt:lpstr>
      <vt:lpstr>Presentación de PowerPoint</vt:lpstr>
      <vt:lpstr>Las señales epigenéticas pueden reprimir los genes del desarrollo de las flores</vt:lpstr>
      <vt:lpstr>Las señales epigenéticas pueden reprimir los genes del desarrollo de las flores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FLOWERING LOCUS T (FT): A good candidate gene</vt:lpstr>
      <vt:lpstr>Identificación y análisis del florigen: ARNm FT y proteína FT</vt:lpstr>
      <vt:lpstr>Presentación de PowerPoint</vt:lpstr>
      <vt:lpstr>Presentación de PowerPoint</vt:lpstr>
      <vt:lpstr>FT and TFL1 are active at the shoot apex and interact with FD</vt:lpstr>
      <vt:lpstr>FD is active at the shoot apex and forms complexes with PEBPs</vt:lpstr>
      <vt:lpstr>FD is required for FT-mediated induction of flowering at the SAM</vt:lpstr>
      <vt:lpstr>El reloj circadiano regula los niveles de ARNm de CO</vt:lpstr>
      <vt:lpstr>Light controls CO protein accumulation</vt:lpstr>
      <vt:lpstr>Photoperiodic flowering: External coincidence model </vt:lpstr>
      <vt:lpstr>Presentación de PowerPoint</vt:lpstr>
      <vt:lpstr>Genes que actúan aguas abajo de CO: FT y SOC1</vt:lpstr>
      <vt:lpstr>Floral integrators: Convergence points of flowering control</vt:lpstr>
      <vt:lpstr>Presentación de PowerPoint</vt:lpstr>
      <vt:lpstr>Presentación de PowerPoint</vt:lpstr>
      <vt:lpstr>Vernalization and autonomous pathways</vt:lpstr>
      <vt:lpstr>Presentación de PowerPoint</vt:lpstr>
      <vt:lpstr>Presentación de PowerPoint</vt:lpstr>
      <vt:lpstr>Presentación de PowerPoint</vt:lpstr>
      <vt:lpstr>Presentación de PowerPoint</vt:lpstr>
      <vt:lpstr>Natural variation in vernalization requirements in Arabidopsis</vt:lpstr>
      <vt:lpstr>Presentación de PowerPoint</vt:lpstr>
      <vt:lpstr>FLC regulation: Summary</vt:lpstr>
      <vt:lpstr>Presentación de PowerPoint</vt:lpstr>
      <vt:lpstr>Presentación de PowerPoint</vt:lpstr>
      <vt:lpstr>Accumulation of bioactive GA at the floral transition under SD </vt:lpstr>
      <vt:lpstr>GA also regulates flowering under LD: Role of GA2-oxidase 7 </vt:lpstr>
      <vt:lpstr>Presentación de PowerPoint</vt:lpstr>
      <vt:lpstr>Presentación de PowerPoint</vt:lpstr>
      <vt:lpstr>The age pathway: miRNA-mediated regulation of flowering</vt:lpstr>
      <vt:lpstr>Presentación de PowerPoint</vt:lpstr>
      <vt:lpstr>Presentación de PowerPoint</vt:lpstr>
      <vt:lpstr>SOC1 and SVP regulate GA biosynthetic genes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ABC plus D and E</vt:lpstr>
      <vt:lpstr>Floral meristems form leaf-like structures when E gene function is lost</vt:lpstr>
      <vt:lpstr>Presentación de PowerPoint</vt:lpstr>
      <vt:lpstr>Presentación de PowerPoint</vt:lpstr>
      <vt:lpstr>MADS box genes are present in all land plants</vt:lpstr>
      <vt:lpstr>MADS box genes also perform other functions</vt:lpstr>
      <vt:lpstr>Presentación de PowerPoint</vt:lpstr>
      <vt:lpstr>Presentación de PowerPoint</vt:lpstr>
      <vt:lpstr>Presentación de PowerPoint</vt:lpstr>
      <vt:lpstr>Molecular foundations of floral diversity</vt:lpstr>
      <vt:lpstr>Genetic and evolutionary studies inform about origins of floral diversity</vt:lpstr>
      <vt:lpstr>Modifying expression of the ABC genes can change flower morphology</vt:lpstr>
      <vt:lpstr>Changes in floral development affect economically important plants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Rodrigo</dc:creator>
  <cp:lastModifiedBy>Hernán Ramiro Lascano</cp:lastModifiedBy>
  <cp:revision>235</cp:revision>
  <dcterms:created xsi:type="dcterms:W3CDTF">2012-06-05T17:01:37Z</dcterms:created>
  <dcterms:modified xsi:type="dcterms:W3CDTF">2025-06-19T13:59:53Z</dcterms:modified>
</cp:coreProperties>
</file>